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4"/>
  </p:sldMasterIdLst>
  <p:notesMasterIdLst>
    <p:notesMasterId r:id="rId53"/>
  </p:notesMasterIdLst>
  <p:sldIdLst>
    <p:sldId id="577" r:id="rId5"/>
    <p:sldId id="650" r:id="rId6"/>
    <p:sldId id="281" r:id="rId7"/>
    <p:sldId id="262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673" r:id="rId16"/>
    <p:sldId id="278" r:id="rId17"/>
    <p:sldId id="274" r:id="rId18"/>
    <p:sldId id="651" r:id="rId19"/>
    <p:sldId id="280" r:id="rId20"/>
    <p:sldId id="275" r:id="rId21"/>
    <p:sldId id="654" r:id="rId22"/>
    <p:sldId id="674" r:id="rId23"/>
    <p:sldId id="657" r:id="rId24"/>
    <p:sldId id="658" r:id="rId25"/>
    <p:sldId id="659" r:id="rId26"/>
    <p:sldId id="660" r:id="rId27"/>
    <p:sldId id="260" r:id="rId28"/>
    <p:sldId id="661" r:id="rId29"/>
    <p:sldId id="662" r:id="rId30"/>
    <p:sldId id="664" r:id="rId31"/>
    <p:sldId id="675" r:id="rId32"/>
    <p:sldId id="665" r:id="rId33"/>
    <p:sldId id="666" r:id="rId34"/>
    <p:sldId id="670" r:id="rId35"/>
    <p:sldId id="667" r:id="rId36"/>
    <p:sldId id="668" r:id="rId37"/>
    <p:sldId id="669" r:id="rId38"/>
    <p:sldId id="676" r:id="rId39"/>
    <p:sldId id="269" r:id="rId40"/>
    <p:sldId id="270" r:id="rId41"/>
    <p:sldId id="271" r:id="rId42"/>
    <p:sldId id="677" r:id="rId43"/>
    <p:sldId id="286" r:id="rId44"/>
    <p:sldId id="282" r:id="rId45"/>
    <p:sldId id="283" r:id="rId46"/>
    <p:sldId id="284" r:id="rId47"/>
    <p:sldId id="285" r:id="rId48"/>
    <p:sldId id="287" r:id="rId49"/>
    <p:sldId id="272" r:id="rId50"/>
    <p:sldId id="276" r:id="rId51"/>
    <p:sldId id="655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tanez, Hugo M" initials="MHM" lastIdx="1" clrIdx="0">
    <p:extLst>
      <p:ext uri="{19B8F6BF-5375-455C-9EA6-DF929625EA0E}">
        <p15:presenceInfo xmlns:p15="http://schemas.microsoft.com/office/powerpoint/2012/main" userId="S::hmontan7@calstatela.edu::1f441a67-80e6-46a3-b5c2-e785787b82c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DBA4AD-7F06-459A-9981-609694E5135C}" v="553" dt="2021-04-24T23:11:59.2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074E7A-AAB6-4519-A07B-32568F98CDDC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561C430C-A72D-4F11-A458-6E73392D26B8}">
      <dgm:prSet/>
      <dgm:spPr/>
      <dgm:t>
        <a:bodyPr/>
        <a:lstStyle/>
        <a:p>
          <a:r>
            <a:rPr lang="en-US"/>
            <a:t>Nodal analysis approach</a:t>
          </a:r>
        </a:p>
      </dgm:t>
    </dgm:pt>
    <dgm:pt modelId="{AE9B13AC-C7A9-436C-BBF2-F79ABDD798C9}" type="parTrans" cxnId="{D07AB673-893E-4B32-BDA5-A699724EC696}">
      <dgm:prSet/>
      <dgm:spPr/>
      <dgm:t>
        <a:bodyPr/>
        <a:lstStyle/>
        <a:p>
          <a:endParaRPr lang="en-US"/>
        </a:p>
      </dgm:t>
    </dgm:pt>
    <dgm:pt modelId="{B63DD5D7-A72F-4883-9253-07348F6DED96}" type="sibTrans" cxnId="{D07AB673-893E-4B32-BDA5-A699724EC696}">
      <dgm:prSet/>
      <dgm:spPr/>
      <dgm:t>
        <a:bodyPr/>
        <a:lstStyle/>
        <a:p>
          <a:endParaRPr lang="en-US"/>
        </a:p>
      </dgm:t>
    </dgm:pt>
    <dgm:pt modelId="{FE907229-D29D-421B-B25B-676F6A32960E}">
      <dgm:prSet/>
      <dgm:spPr/>
      <dgm:t>
        <a:bodyPr/>
        <a:lstStyle/>
        <a:p>
          <a:r>
            <a:rPr lang="en-US"/>
            <a:t>UAV as a blackbody </a:t>
          </a:r>
        </a:p>
      </dgm:t>
    </dgm:pt>
    <dgm:pt modelId="{688B28A3-1B90-4004-B7B2-E61630438E43}" type="parTrans" cxnId="{8C90722A-39A8-4CCA-85AE-3585FEA227C9}">
      <dgm:prSet/>
      <dgm:spPr/>
      <dgm:t>
        <a:bodyPr/>
        <a:lstStyle/>
        <a:p>
          <a:endParaRPr lang="en-US"/>
        </a:p>
      </dgm:t>
    </dgm:pt>
    <dgm:pt modelId="{64B59FCE-9979-4C04-9D7E-3FCE7786FECA}" type="sibTrans" cxnId="{8C90722A-39A8-4CCA-85AE-3585FEA227C9}">
      <dgm:prSet/>
      <dgm:spPr/>
      <dgm:t>
        <a:bodyPr/>
        <a:lstStyle/>
        <a:p>
          <a:endParaRPr lang="en-US"/>
        </a:p>
      </dgm:t>
    </dgm:pt>
    <dgm:pt modelId="{46508FFC-C345-45D9-B53D-34D7E3F7EAC6}">
      <dgm:prSet/>
      <dgm:spPr/>
      <dgm:t>
        <a:bodyPr/>
        <a:lstStyle/>
        <a:p>
          <a:r>
            <a:rPr lang="en-US"/>
            <a:t>Convection, conduction, and radiation relationships</a:t>
          </a:r>
        </a:p>
      </dgm:t>
    </dgm:pt>
    <dgm:pt modelId="{9DB75C42-D4AF-4C0B-85DC-99A417D473BB}" type="parTrans" cxnId="{F9645A8B-AB81-4461-AAAE-38000B83D5A8}">
      <dgm:prSet/>
      <dgm:spPr/>
      <dgm:t>
        <a:bodyPr/>
        <a:lstStyle/>
        <a:p>
          <a:endParaRPr lang="en-US"/>
        </a:p>
      </dgm:t>
    </dgm:pt>
    <dgm:pt modelId="{5429A217-AAC1-428F-B355-36BECF9CD7B5}" type="sibTrans" cxnId="{F9645A8B-AB81-4461-AAAE-38000B83D5A8}">
      <dgm:prSet/>
      <dgm:spPr/>
      <dgm:t>
        <a:bodyPr/>
        <a:lstStyle/>
        <a:p>
          <a:endParaRPr lang="en-US"/>
        </a:p>
      </dgm:t>
    </dgm:pt>
    <dgm:pt modelId="{1F3BFB85-0C49-45F0-AB66-30145E905B52}">
      <dgm:prSet/>
      <dgm:spPr/>
      <dgm:t>
        <a:bodyPr/>
        <a:lstStyle/>
        <a:p>
          <a:r>
            <a:rPr lang="en-US"/>
            <a:t>Studied environmental conditions </a:t>
          </a:r>
        </a:p>
      </dgm:t>
    </dgm:pt>
    <dgm:pt modelId="{DCA91081-5176-47BF-9C5E-5BBD3E29EC07}" type="parTrans" cxnId="{BBBDF7EA-D2DA-4107-980C-0AC16BF4A25F}">
      <dgm:prSet/>
      <dgm:spPr/>
      <dgm:t>
        <a:bodyPr/>
        <a:lstStyle/>
        <a:p>
          <a:endParaRPr lang="en-US"/>
        </a:p>
      </dgm:t>
    </dgm:pt>
    <dgm:pt modelId="{6625E46D-DEEA-46AC-BA4C-06EC5E07BEA9}" type="sibTrans" cxnId="{BBBDF7EA-D2DA-4107-980C-0AC16BF4A25F}">
      <dgm:prSet/>
      <dgm:spPr/>
      <dgm:t>
        <a:bodyPr/>
        <a:lstStyle/>
        <a:p>
          <a:endParaRPr lang="en-US"/>
        </a:p>
      </dgm:t>
    </dgm:pt>
    <dgm:pt modelId="{9004A76F-2130-49A0-9352-AAC64E295849}">
      <dgm:prSet/>
      <dgm:spPr/>
      <dgm:t>
        <a:bodyPr/>
        <a:lstStyle/>
        <a:p>
          <a:r>
            <a:rPr lang="en-US"/>
            <a:t>Calculated air properties at various temperatures and air velocities</a:t>
          </a:r>
        </a:p>
      </dgm:t>
    </dgm:pt>
    <dgm:pt modelId="{EFE6E649-A9FD-46F9-A47C-F14D36A8DD0F}" type="parTrans" cxnId="{0555AC41-AF78-486F-82B2-A4F30917D8C7}">
      <dgm:prSet/>
      <dgm:spPr/>
      <dgm:t>
        <a:bodyPr/>
        <a:lstStyle/>
        <a:p>
          <a:endParaRPr lang="en-US"/>
        </a:p>
      </dgm:t>
    </dgm:pt>
    <dgm:pt modelId="{BE5A2992-53EC-464B-964B-E96836F08B22}" type="sibTrans" cxnId="{0555AC41-AF78-486F-82B2-A4F30917D8C7}">
      <dgm:prSet/>
      <dgm:spPr/>
      <dgm:t>
        <a:bodyPr/>
        <a:lstStyle/>
        <a:p>
          <a:endParaRPr lang="en-US"/>
        </a:p>
      </dgm:t>
    </dgm:pt>
    <dgm:pt modelId="{CB2F9A85-07DD-444F-A56A-CF13BFF46F3C}">
      <dgm:prSet/>
      <dgm:spPr/>
      <dgm:t>
        <a:bodyPr/>
        <a:lstStyle/>
        <a:p>
          <a:r>
            <a:rPr lang="en-US"/>
            <a:t>Heat transfer coefficients </a:t>
          </a:r>
        </a:p>
      </dgm:t>
    </dgm:pt>
    <dgm:pt modelId="{A2F8F134-66E9-4A96-B543-30FDCEEDB0DF}" type="parTrans" cxnId="{96F4B16F-3F75-45A2-BF7F-00D24E312B6A}">
      <dgm:prSet/>
      <dgm:spPr/>
      <dgm:t>
        <a:bodyPr/>
        <a:lstStyle/>
        <a:p>
          <a:endParaRPr lang="en-US"/>
        </a:p>
      </dgm:t>
    </dgm:pt>
    <dgm:pt modelId="{2FC9A7BA-88D0-4065-A7D3-49014D628829}" type="sibTrans" cxnId="{96F4B16F-3F75-45A2-BF7F-00D24E312B6A}">
      <dgm:prSet/>
      <dgm:spPr/>
      <dgm:t>
        <a:bodyPr/>
        <a:lstStyle/>
        <a:p>
          <a:endParaRPr lang="en-US"/>
        </a:p>
      </dgm:t>
    </dgm:pt>
    <dgm:pt modelId="{45DE6C78-9AA7-422D-87A9-571B2442B535}">
      <dgm:prSet/>
      <dgm:spPr/>
      <dgm:t>
        <a:bodyPr/>
        <a:lstStyle/>
        <a:p>
          <a:r>
            <a:rPr lang="en-US"/>
            <a:t>Calculated radiation heat flux (W/m^2)</a:t>
          </a:r>
        </a:p>
      </dgm:t>
    </dgm:pt>
    <dgm:pt modelId="{EA3CA1FC-4479-4B37-8E99-00E859DEDB31}" type="parTrans" cxnId="{0A46E3F0-7432-4D7D-A8B4-56DDCBD2A976}">
      <dgm:prSet/>
      <dgm:spPr/>
      <dgm:t>
        <a:bodyPr/>
        <a:lstStyle/>
        <a:p>
          <a:endParaRPr lang="en-US"/>
        </a:p>
      </dgm:t>
    </dgm:pt>
    <dgm:pt modelId="{DC0FDE22-53FD-4D56-A16D-1FCE9EE8417B}" type="sibTrans" cxnId="{0A46E3F0-7432-4D7D-A8B4-56DDCBD2A976}">
      <dgm:prSet/>
      <dgm:spPr/>
      <dgm:t>
        <a:bodyPr/>
        <a:lstStyle/>
        <a:p>
          <a:endParaRPr lang="en-US"/>
        </a:p>
      </dgm:t>
    </dgm:pt>
    <dgm:pt modelId="{53EC6751-6931-46D2-BF7A-766F7BFF9A6D}">
      <dgm:prSet/>
      <dgm:spPr/>
      <dgm:t>
        <a:bodyPr/>
        <a:lstStyle/>
        <a:p>
          <a:r>
            <a:rPr lang="en-US"/>
            <a:t>Graphed radiation for average monthly temperatures </a:t>
          </a:r>
        </a:p>
      </dgm:t>
    </dgm:pt>
    <dgm:pt modelId="{7271FFB2-B027-4201-8D5E-AFB6EC4E4CD6}" type="parTrans" cxnId="{8523FB8B-9037-4AD4-B99A-D8709798319C}">
      <dgm:prSet/>
      <dgm:spPr/>
      <dgm:t>
        <a:bodyPr/>
        <a:lstStyle/>
        <a:p>
          <a:endParaRPr lang="en-US"/>
        </a:p>
      </dgm:t>
    </dgm:pt>
    <dgm:pt modelId="{CFADDC44-5190-49C9-9BA1-0CF71D38ADC8}" type="sibTrans" cxnId="{8523FB8B-9037-4AD4-B99A-D8709798319C}">
      <dgm:prSet/>
      <dgm:spPr/>
      <dgm:t>
        <a:bodyPr/>
        <a:lstStyle/>
        <a:p>
          <a:endParaRPr lang="en-US"/>
        </a:p>
      </dgm:t>
    </dgm:pt>
    <dgm:pt modelId="{1EF03BBB-FC9F-4397-9B55-9A659111F674}" type="pres">
      <dgm:prSet presAssocID="{7A074E7A-AAB6-4519-A07B-32568F98CDDC}" presName="linear" presStyleCnt="0">
        <dgm:presLayoutVars>
          <dgm:dir/>
          <dgm:animLvl val="lvl"/>
          <dgm:resizeHandles val="exact"/>
        </dgm:presLayoutVars>
      </dgm:prSet>
      <dgm:spPr/>
    </dgm:pt>
    <dgm:pt modelId="{59FEE3C4-3DCB-47D8-9B49-FCB44A4EE6E7}" type="pres">
      <dgm:prSet presAssocID="{561C430C-A72D-4F11-A458-6E73392D26B8}" presName="parentLin" presStyleCnt="0"/>
      <dgm:spPr/>
    </dgm:pt>
    <dgm:pt modelId="{88171067-915B-48BD-9CCB-3735BB212506}" type="pres">
      <dgm:prSet presAssocID="{561C430C-A72D-4F11-A458-6E73392D26B8}" presName="parentLeftMargin" presStyleLbl="node1" presStyleIdx="0" presStyleCnt="3"/>
      <dgm:spPr/>
    </dgm:pt>
    <dgm:pt modelId="{C7E7AF74-5620-4877-AA38-4FFDDD2E68A2}" type="pres">
      <dgm:prSet presAssocID="{561C430C-A72D-4F11-A458-6E73392D26B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067393D-291A-495D-AD9C-B3A0E0BC7E7D}" type="pres">
      <dgm:prSet presAssocID="{561C430C-A72D-4F11-A458-6E73392D26B8}" presName="negativeSpace" presStyleCnt="0"/>
      <dgm:spPr/>
    </dgm:pt>
    <dgm:pt modelId="{2DFE8829-88B1-44F7-9CB0-9ECCD5DBA2E1}" type="pres">
      <dgm:prSet presAssocID="{561C430C-A72D-4F11-A458-6E73392D26B8}" presName="childText" presStyleLbl="conFgAcc1" presStyleIdx="0" presStyleCnt="3">
        <dgm:presLayoutVars>
          <dgm:bulletEnabled val="1"/>
        </dgm:presLayoutVars>
      </dgm:prSet>
      <dgm:spPr/>
    </dgm:pt>
    <dgm:pt modelId="{2EDBFD24-A8F0-4E9C-85B4-4FBF14E33024}" type="pres">
      <dgm:prSet presAssocID="{B63DD5D7-A72F-4883-9253-07348F6DED96}" presName="spaceBetweenRectangles" presStyleCnt="0"/>
      <dgm:spPr/>
    </dgm:pt>
    <dgm:pt modelId="{5636F5DB-489D-4D51-BA97-F1523E01A255}" type="pres">
      <dgm:prSet presAssocID="{1F3BFB85-0C49-45F0-AB66-30145E905B52}" presName="parentLin" presStyleCnt="0"/>
      <dgm:spPr/>
    </dgm:pt>
    <dgm:pt modelId="{79941444-EE4C-4597-84DA-C478DE201B4F}" type="pres">
      <dgm:prSet presAssocID="{1F3BFB85-0C49-45F0-AB66-30145E905B52}" presName="parentLeftMargin" presStyleLbl="node1" presStyleIdx="0" presStyleCnt="3"/>
      <dgm:spPr/>
    </dgm:pt>
    <dgm:pt modelId="{0D0458D9-13F9-483D-A1EC-24AD44517168}" type="pres">
      <dgm:prSet presAssocID="{1F3BFB85-0C49-45F0-AB66-30145E905B5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79BC7E0-B579-4760-B54C-9E5FDF77FA5A}" type="pres">
      <dgm:prSet presAssocID="{1F3BFB85-0C49-45F0-AB66-30145E905B52}" presName="negativeSpace" presStyleCnt="0"/>
      <dgm:spPr/>
    </dgm:pt>
    <dgm:pt modelId="{23341708-455E-456C-B631-1154EA3A052F}" type="pres">
      <dgm:prSet presAssocID="{1F3BFB85-0C49-45F0-AB66-30145E905B52}" presName="childText" presStyleLbl="conFgAcc1" presStyleIdx="1" presStyleCnt="3">
        <dgm:presLayoutVars>
          <dgm:bulletEnabled val="1"/>
        </dgm:presLayoutVars>
      </dgm:prSet>
      <dgm:spPr/>
    </dgm:pt>
    <dgm:pt modelId="{20394B8F-7A8F-4203-B83A-3B464534F4B5}" type="pres">
      <dgm:prSet presAssocID="{6625E46D-DEEA-46AC-BA4C-06EC5E07BEA9}" presName="spaceBetweenRectangles" presStyleCnt="0"/>
      <dgm:spPr/>
    </dgm:pt>
    <dgm:pt modelId="{19B98376-E3BF-496C-944E-ED3D5A0637E6}" type="pres">
      <dgm:prSet presAssocID="{45DE6C78-9AA7-422D-87A9-571B2442B535}" presName="parentLin" presStyleCnt="0"/>
      <dgm:spPr/>
    </dgm:pt>
    <dgm:pt modelId="{7A2B96A6-31AC-4A59-BBDF-098898357C64}" type="pres">
      <dgm:prSet presAssocID="{45DE6C78-9AA7-422D-87A9-571B2442B535}" presName="parentLeftMargin" presStyleLbl="node1" presStyleIdx="1" presStyleCnt="3"/>
      <dgm:spPr/>
    </dgm:pt>
    <dgm:pt modelId="{F9DF930B-9AD4-4DA0-B3F3-9E5865A95E89}" type="pres">
      <dgm:prSet presAssocID="{45DE6C78-9AA7-422D-87A9-571B2442B535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A55EE861-877C-452B-A963-DE59FA587C14}" type="pres">
      <dgm:prSet presAssocID="{45DE6C78-9AA7-422D-87A9-571B2442B535}" presName="negativeSpace" presStyleCnt="0"/>
      <dgm:spPr/>
    </dgm:pt>
    <dgm:pt modelId="{3AE19B0A-D2DC-4EAD-ABD2-88ADC0B5BA77}" type="pres">
      <dgm:prSet presAssocID="{45DE6C78-9AA7-422D-87A9-571B2442B535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B67F705-3A81-4A9E-85BB-78DA85970922}" type="presOf" srcId="{7A074E7A-AAB6-4519-A07B-32568F98CDDC}" destId="{1EF03BBB-FC9F-4397-9B55-9A659111F674}" srcOrd="0" destOrd="0" presId="urn:microsoft.com/office/officeart/2005/8/layout/list1"/>
    <dgm:cxn modelId="{B54FC20E-CF65-4939-8CDE-5723360EEB3A}" type="presOf" srcId="{1F3BFB85-0C49-45F0-AB66-30145E905B52}" destId="{0D0458D9-13F9-483D-A1EC-24AD44517168}" srcOrd="1" destOrd="0" presId="urn:microsoft.com/office/officeart/2005/8/layout/list1"/>
    <dgm:cxn modelId="{E4B39814-B304-4283-AE54-EF61A93A887E}" type="presOf" srcId="{45DE6C78-9AA7-422D-87A9-571B2442B535}" destId="{7A2B96A6-31AC-4A59-BBDF-098898357C64}" srcOrd="0" destOrd="0" presId="urn:microsoft.com/office/officeart/2005/8/layout/list1"/>
    <dgm:cxn modelId="{8C90722A-39A8-4CCA-85AE-3585FEA227C9}" srcId="{561C430C-A72D-4F11-A458-6E73392D26B8}" destId="{FE907229-D29D-421B-B25B-676F6A32960E}" srcOrd="0" destOrd="0" parTransId="{688B28A3-1B90-4004-B7B2-E61630438E43}" sibTransId="{64B59FCE-9979-4C04-9D7E-3FCE7786FECA}"/>
    <dgm:cxn modelId="{C34CE95C-321D-43B5-8B23-8110638450DF}" type="presOf" srcId="{1F3BFB85-0C49-45F0-AB66-30145E905B52}" destId="{79941444-EE4C-4597-84DA-C478DE201B4F}" srcOrd="0" destOrd="0" presId="urn:microsoft.com/office/officeart/2005/8/layout/list1"/>
    <dgm:cxn modelId="{0555AC41-AF78-486F-82B2-A4F30917D8C7}" srcId="{1F3BFB85-0C49-45F0-AB66-30145E905B52}" destId="{9004A76F-2130-49A0-9352-AAC64E295849}" srcOrd="0" destOrd="0" parTransId="{EFE6E649-A9FD-46F9-A47C-F14D36A8DD0F}" sibTransId="{BE5A2992-53EC-464B-964B-E96836F08B22}"/>
    <dgm:cxn modelId="{814ACE62-BAB9-457F-9E34-1A63738F41E2}" type="presOf" srcId="{9004A76F-2130-49A0-9352-AAC64E295849}" destId="{23341708-455E-456C-B631-1154EA3A052F}" srcOrd="0" destOrd="0" presId="urn:microsoft.com/office/officeart/2005/8/layout/list1"/>
    <dgm:cxn modelId="{7685EE63-7CD7-4861-A308-F44B922B98B8}" type="presOf" srcId="{FE907229-D29D-421B-B25B-676F6A32960E}" destId="{2DFE8829-88B1-44F7-9CB0-9ECCD5DBA2E1}" srcOrd="0" destOrd="0" presId="urn:microsoft.com/office/officeart/2005/8/layout/list1"/>
    <dgm:cxn modelId="{8B810166-0238-4B34-832A-13F410BF3690}" type="presOf" srcId="{45DE6C78-9AA7-422D-87A9-571B2442B535}" destId="{F9DF930B-9AD4-4DA0-B3F3-9E5865A95E89}" srcOrd="1" destOrd="0" presId="urn:microsoft.com/office/officeart/2005/8/layout/list1"/>
    <dgm:cxn modelId="{96F4B16F-3F75-45A2-BF7F-00D24E312B6A}" srcId="{1F3BFB85-0C49-45F0-AB66-30145E905B52}" destId="{CB2F9A85-07DD-444F-A56A-CF13BFF46F3C}" srcOrd="1" destOrd="0" parTransId="{A2F8F134-66E9-4A96-B543-30FDCEEDB0DF}" sibTransId="{2FC9A7BA-88D0-4065-A7D3-49014D628829}"/>
    <dgm:cxn modelId="{D07AB673-893E-4B32-BDA5-A699724EC696}" srcId="{7A074E7A-AAB6-4519-A07B-32568F98CDDC}" destId="{561C430C-A72D-4F11-A458-6E73392D26B8}" srcOrd="0" destOrd="0" parTransId="{AE9B13AC-C7A9-436C-BBF2-F79ABDD798C9}" sibTransId="{B63DD5D7-A72F-4883-9253-07348F6DED96}"/>
    <dgm:cxn modelId="{F9645A8B-AB81-4461-AAAE-38000B83D5A8}" srcId="{561C430C-A72D-4F11-A458-6E73392D26B8}" destId="{46508FFC-C345-45D9-B53D-34D7E3F7EAC6}" srcOrd="1" destOrd="0" parTransId="{9DB75C42-D4AF-4C0B-85DC-99A417D473BB}" sibTransId="{5429A217-AAC1-428F-B355-36BECF9CD7B5}"/>
    <dgm:cxn modelId="{8523FB8B-9037-4AD4-B99A-D8709798319C}" srcId="{45DE6C78-9AA7-422D-87A9-571B2442B535}" destId="{53EC6751-6931-46D2-BF7A-766F7BFF9A6D}" srcOrd="0" destOrd="0" parTransId="{7271FFB2-B027-4201-8D5E-AFB6EC4E4CD6}" sibTransId="{CFADDC44-5190-49C9-9BA1-0CF71D38ADC8}"/>
    <dgm:cxn modelId="{B9BD90A4-4F53-41AB-A436-01BEB14882F1}" type="presOf" srcId="{CB2F9A85-07DD-444F-A56A-CF13BFF46F3C}" destId="{23341708-455E-456C-B631-1154EA3A052F}" srcOrd="0" destOrd="1" presId="urn:microsoft.com/office/officeart/2005/8/layout/list1"/>
    <dgm:cxn modelId="{6FBE83B3-994A-4940-AAB6-B8B26BA4EC4C}" type="presOf" srcId="{561C430C-A72D-4F11-A458-6E73392D26B8}" destId="{88171067-915B-48BD-9CCB-3735BB212506}" srcOrd="0" destOrd="0" presId="urn:microsoft.com/office/officeart/2005/8/layout/list1"/>
    <dgm:cxn modelId="{B4CBA4B7-C116-401D-B317-B597BA30087C}" type="presOf" srcId="{46508FFC-C345-45D9-B53D-34D7E3F7EAC6}" destId="{2DFE8829-88B1-44F7-9CB0-9ECCD5DBA2E1}" srcOrd="0" destOrd="1" presId="urn:microsoft.com/office/officeart/2005/8/layout/list1"/>
    <dgm:cxn modelId="{1E42ACD3-D6D4-4E77-9799-5BCDEDCF49A6}" type="presOf" srcId="{53EC6751-6931-46D2-BF7A-766F7BFF9A6D}" destId="{3AE19B0A-D2DC-4EAD-ABD2-88ADC0B5BA77}" srcOrd="0" destOrd="0" presId="urn:microsoft.com/office/officeart/2005/8/layout/list1"/>
    <dgm:cxn modelId="{016487E1-663F-4AA6-B0B9-8F91F8E0EB94}" type="presOf" srcId="{561C430C-A72D-4F11-A458-6E73392D26B8}" destId="{C7E7AF74-5620-4877-AA38-4FFDDD2E68A2}" srcOrd="1" destOrd="0" presId="urn:microsoft.com/office/officeart/2005/8/layout/list1"/>
    <dgm:cxn modelId="{BBBDF7EA-D2DA-4107-980C-0AC16BF4A25F}" srcId="{7A074E7A-AAB6-4519-A07B-32568F98CDDC}" destId="{1F3BFB85-0C49-45F0-AB66-30145E905B52}" srcOrd="1" destOrd="0" parTransId="{DCA91081-5176-47BF-9C5E-5BBD3E29EC07}" sibTransId="{6625E46D-DEEA-46AC-BA4C-06EC5E07BEA9}"/>
    <dgm:cxn modelId="{0A46E3F0-7432-4D7D-A8B4-56DDCBD2A976}" srcId="{7A074E7A-AAB6-4519-A07B-32568F98CDDC}" destId="{45DE6C78-9AA7-422D-87A9-571B2442B535}" srcOrd="2" destOrd="0" parTransId="{EA3CA1FC-4479-4B37-8E99-00E859DEDB31}" sibTransId="{DC0FDE22-53FD-4D56-A16D-1FCE9EE8417B}"/>
    <dgm:cxn modelId="{D530BC5A-FB45-46BF-88CB-EB4CCD70BCC4}" type="presParOf" srcId="{1EF03BBB-FC9F-4397-9B55-9A659111F674}" destId="{59FEE3C4-3DCB-47D8-9B49-FCB44A4EE6E7}" srcOrd="0" destOrd="0" presId="urn:microsoft.com/office/officeart/2005/8/layout/list1"/>
    <dgm:cxn modelId="{881D8C46-C734-4045-8A74-E9654B2D1BF8}" type="presParOf" srcId="{59FEE3C4-3DCB-47D8-9B49-FCB44A4EE6E7}" destId="{88171067-915B-48BD-9CCB-3735BB212506}" srcOrd="0" destOrd="0" presId="urn:microsoft.com/office/officeart/2005/8/layout/list1"/>
    <dgm:cxn modelId="{C3FA50C4-87FD-47B7-85AD-496E69B9ABD3}" type="presParOf" srcId="{59FEE3C4-3DCB-47D8-9B49-FCB44A4EE6E7}" destId="{C7E7AF74-5620-4877-AA38-4FFDDD2E68A2}" srcOrd="1" destOrd="0" presId="urn:microsoft.com/office/officeart/2005/8/layout/list1"/>
    <dgm:cxn modelId="{56E9D9FC-B45F-42E3-BD4D-223CB158DF58}" type="presParOf" srcId="{1EF03BBB-FC9F-4397-9B55-9A659111F674}" destId="{F067393D-291A-495D-AD9C-B3A0E0BC7E7D}" srcOrd="1" destOrd="0" presId="urn:microsoft.com/office/officeart/2005/8/layout/list1"/>
    <dgm:cxn modelId="{6E05CC2D-0A49-401F-B6D6-EA5DB610AF82}" type="presParOf" srcId="{1EF03BBB-FC9F-4397-9B55-9A659111F674}" destId="{2DFE8829-88B1-44F7-9CB0-9ECCD5DBA2E1}" srcOrd="2" destOrd="0" presId="urn:microsoft.com/office/officeart/2005/8/layout/list1"/>
    <dgm:cxn modelId="{755ECF8C-A907-43F5-9CF2-76E02F912432}" type="presParOf" srcId="{1EF03BBB-FC9F-4397-9B55-9A659111F674}" destId="{2EDBFD24-A8F0-4E9C-85B4-4FBF14E33024}" srcOrd="3" destOrd="0" presId="urn:microsoft.com/office/officeart/2005/8/layout/list1"/>
    <dgm:cxn modelId="{C352FE19-CFC0-4C0A-A53C-60B3FA45C7BF}" type="presParOf" srcId="{1EF03BBB-FC9F-4397-9B55-9A659111F674}" destId="{5636F5DB-489D-4D51-BA97-F1523E01A255}" srcOrd="4" destOrd="0" presId="urn:microsoft.com/office/officeart/2005/8/layout/list1"/>
    <dgm:cxn modelId="{B03AC207-8457-44B4-B92D-60765B8DAE7F}" type="presParOf" srcId="{5636F5DB-489D-4D51-BA97-F1523E01A255}" destId="{79941444-EE4C-4597-84DA-C478DE201B4F}" srcOrd="0" destOrd="0" presId="urn:microsoft.com/office/officeart/2005/8/layout/list1"/>
    <dgm:cxn modelId="{7D6B0499-355D-4A49-B745-1564CB4066DF}" type="presParOf" srcId="{5636F5DB-489D-4D51-BA97-F1523E01A255}" destId="{0D0458D9-13F9-483D-A1EC-24AD44517168}" srcOrd="1" destOrd="0" presId="urn:microsoft.com/office/officeart/2005/8/layout/list1"/>
    <dgm:cxn modelId="{E43B9898-908A-4928-8EBB-FC9F84C8DD73}" type="presParOf" srcId="{1EF03BBB-FC9F-4397-9B55-9A659111F674}" destId="{F79BC7E0-B579-4760-B54C-9E5FDF77FA5A}" srcOrd="5" destOrd="0" presId="urn:microsoft.com/office/officeart/2005/8/layout/list1"/>
    <dgm:cxn modelId="{15D72251-D97A-4344-BD81-1D098351A7A2}" type="presParOf" srcId="{1EF03BBB-FC9F-4397-9B55-9A659111F674}" destId="{23341708-455E-456C-B631-1154EA3A052F}" srcOrd="6" destOrd="0" presId="urn:microsoft.com/office/officeart/2005/8/layout/list1"/>
    <dgm:cxn modelId="{4EC73C09-89AA-4EC4-B7F8-66B8178FB2C3}" type="presParOf" srcId="{1EF03BBB-FC9F-4397-9B55-9A659111F674}" destId="{20394B8F-7A8F-4203-B83A-3B464534F4B5}" srcOrd="7" destOrd="0" presId="urn:microsoft.com/office/officeart/2005/8/layout/list1"/>
    <dgm:cxn modelId="{AE5B32C3-C5E0-4410-86F0-9A4D8AC18C03}" type="presParOf" srcId="{1EF03BBB-FC9F-4397-9B55-9A659111F674}" destId="{19B98376-E3BF-496C-944E-ED3D5A0637E6}" srcOrd="8" destOrd="0" presId="urn:microsoft.com/office/officeart/2005/8/layout/list1"/>
    <dgm:cxn modelId="{BED80BC6-C4C8-4D97-A264-759C057A7C5F}" type="presParOf" srcId="{19B98376-E3BF-496C-944E-ED3D5A0637E6}" destId="{7A2B96A6-31AC-4A59-BBDF-098898357C64}" srcOrd="0" destOrd="0" presId="urn:microsoft.com/office/officeart/2005/8/layout/list1"/>
    <dgm:cxn modelId="{8109236B-36F2-452D-96AB-E1D4187A4257}" type="presParOf" srcId="{19B98376-E3BF-496C-944E-ED3D5A0637E6}" destId="{F9DF930B-9AD4-4DA0-B3F3-9E5865A95E89}" srcOrd="1" destOrd="0" presId="urn:microsoft.com/office/officeart/2005/8/layout/list1"/>
    <dgm:cxn modelId="{B1DCA04E-8A05-434D-9C64-78EE6E4D3090}" type="presParOf" srcId="{1EF03BBB-FC9F-4397-9B55-9A659111F674}" destId="{A55EE861-877C-452B-A963-DE59FA587C14}" srcOrd="9" destOrd="0" presId="urn:microsoft.com/office/officeart/2005/8/layout/list1"/>
    <dgm:cxn modelId="{0F325306-2B9A-4303-BA6A-BEADE49034CA}" type="presParOf" srcId="{1EF03BBB-FC9F-4397-9B55-9A659111F674}" destId="{3AE19B0A-D2DC-4EAD-ABD2-88ADC0B5BA7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FE8829-88B1-44F7-9CB0-9ECCD5DBA2E1}">
      <dsp:nvSpPr>
        <dsp:cNvPr id="0" name=""/>
        <dsp:cNvSpPr/>
      </dsp:nvSpPr>
      <dsp:spPr>
        <a:xfrm>
          <a:off x="0" y="329921"/>
          <a:ext cx="10515600" cy="11655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416560" rIns="81612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UAV as a blackbody 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Convection, conduction, and radiation relationships</a:t>
          </a:r>
        </a:p>
      </dsp:txBody>
      <dsp:txXfrm>
        <a:off x="0" y="329921"/>
        <a:ext cx="10515600" cy="1165500"/>
      </dsp:txXfrm>
    </dsp:sp>
    <dsp:sp modelId="{C7E7AF74-5620-4877-AA38-4FFDDD2E68A2}">
      <dsp:nvSpPr>
        <dsp:cNvPr id="0" name=""/>
        <dsp:cNvSpPr/>
      </dsp:nvSpPr>
      <dsp:spPr>
        <a:xfrm>
          <a:off x="525780" y="34721"/>
          <a:ext cx="7360920" cy="5904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Nodal analysis approach</a:t>
          </a:r>
        </a:p>
      </dsp:txBody>
      <dsp:txXfrm>
        <a:off x="554601" y="63542"/>
        <a:ext cx="7303278" cy="532758"/>
      </dsp:txXfrm>
    </dsp:sp>
    <dsp:sp modelId="{23341708-455E-456C-B631-1154EA3A052F}">
      <dsp:nvSpPr>
        <dsp:cNvPr id="0" name=""/>
        <dsp:cNvSpPr/>
      </dsp:nvSpPr>
      <dsp:spPr>
        <a:xfrm>
          <a:off x="0" y="1898622"/>
          <a:ext cx="10515600" cy="11655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416560" rIns="81612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Calculated air properties at various temperatures and air velocities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Heat transfer coefficients </a:t>
          </a:r>
        </a:p>
      </dsp:txBody>
      <dsp:txXfrm>
        <a:off x="0" y="1898622"/>
        <a:ext cx="10515600" cy="1165500"/>
      </dsp:txXfrm>
    </dsp:sp>
    <dsp:sp modelId="{0D0458D9-13F9-483D-A1EC-24AD44517168}">
      <dsp:nvSpPr>
        <dsp:cNvPr id="0" name=""/>
        <dsp:cNvSpPr/>
      </dsp:nvSpPr>
      <dsp:spPr>
        <a:xfrm>
          <a:off x="525780" y="1603422"/>
          <a:ext cx="7360920" cy="5904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Studied environmental conditions </a:t>
          </a:r>
        </a:p>
      </dsp:txBody>
      <dsp:txXfrm>
        <a:off x="554601" y="1632243"/>
        <a:ext cx="7303278" cy="532758"/>
      </dsp:txXfrm>
    </dsp:sp>
    <dsp:sp modelId="{3AE19B0A-D2DC-4EAD-ABD2-88ADC0B5BA77}">
      <dsp:nvSpPr>
        <dsp:cNvPr id="0" name=""/>
        <dsp:cNvSpPr/>
      </dsp:nvSpPr>
      <dsp:spPr>
        <a:xfrm>
          <a:off x="0" y="3467322"/>
          <a:ext cx="10515600" cy="8505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6127" tIns="416560" rIns="816127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/>
            <a:t>Graphed radiation for average monthly temperatures </a:t>
          </a:r>
        </a:p>
      </dsp:txBody>
      <dsp:txXfrm>
        <a:off x="0" y="3467322"/>
        <a:ext cx="10515600" cy="850500"/>
      </dsp:txXfrm>
    </dsp:sp>
    <dsp:sp modelId="{F9DF930B-9AD4-4DA0-B3F3-9E5865A95E89}">
      <dsp:nvSpPr>
        <dsp:cNvPr id="0" name=""/>
        <dsp:cNvSpPr/>
      </dsp:nvSpPr>
      <dsp:spPr>
        <a:xfrm>
          <a:off x="525780" y="3172121"/>
          <a:ext cx="7360920" cy="5904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8225" tIns="0" rIns="278225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Calculated radiation heat flux (W/m^2)</a:t>
          </a:r>
        </a:p>
      </dsp:txBody>
      <dsp:txXfrm>
        <a:off x="554601" y="3200942"/>
        <a:ext cx="7303278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6C2D2F-CA18-40B4-B874-DA13B7FBF3FE}" type="datetimeFigureOut">
              <a:rPr lang="en-US" smtClean="0"/>
              <a:t>4/24/2021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0C70B-D9BD-4287-BD6A-303B21E3C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16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FFD51F-2C2B-9E40-86B6-19E5372E5CE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6369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0C70B-D9BD-4287-BD6A-303B21E3C45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239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28BD-1426-4F48-B8B1-9F866AA46DD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414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28BD-1426-4F48-B8B1-9F866AA46DD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440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28BD-1426-4F48-B8B1-9F866AA46DD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28BD-1426-4F48-B8B1-9F866AA46DD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74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28BD-1426-4F48-B8B1-9F866AA46DD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059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50C70B-D9BD-4287-BD6A-303B21E3C45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23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7428BD-1426-4F48-B8B1-9F866AA46DD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96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4928" y="3091977"/>
            <a:ext cx="7539665" cy="736507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4928" y="3859928"/>
            <a:ext cx="7539665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D24B268C-D757-234C-A337-CFEB3D4199C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1682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A395EF-4307-9C45-A995-09970D74C4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399340" y="245533"/>
            <a:ext cx="2426249" cy="2583012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998402E4-6B09-6C46-9E46-BA6D15131A3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95570" y="1245473"/>
            <a:ext cx="9237935" cy="7180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9183DE-11EC-A147-BC99-6165131F5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alphaModFix amt="1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752" t="1941" r="-4752" b="51083"/>
          <a:stretch/>
        </p:blipFill>
        <p:spPr>
          <a:xfrm>
            <a:off x="9152129" y="2439362"/>
            <a:ext cx="2565735" cy="4418639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58878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4EBAC9A-3243-7948-A0A3-A3D1B55301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750"/>
            <a:ext cx="7183109" cy="688266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DF169B2-7B51-4144-8AF2-5DE0B850423C}"/>
              </a:ext>
            </a:extLst>
          </p:cNvPr>
          <p:cNvGrpSpPr/>
          <p:nvPr userDrawn="1"/>
        </p:nvGrpSpPr>
        <p:grpSpPr>
          <a:xfrm rot="10800000">
            <a:off x="2762251" y="-14514"/>
            <a:ext cx="8532653" cy="6858001"/>
            <a:chOff x="0" y="0"/>
            <a:chExt cx="6377353" cy="5150732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C1B275-68D3-B440-9C4E-E49028EA5B47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A0D5574A-6B61-024C-83F6-5D3E04686218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325E83-2393-6746-A8B1-C032CE56DB65}"/>
              </a:ext>
            </a:extLst>
          </p:cNvPr>
          <p:cNvGrpSpPr/>
          <p:nvPr userDrawn="1"/>
        </p:nvGrpSpPr>
        <p:grpSpPr>
          <a:xfrm rot="10800000">
            <a:off x="3452246" y="-22426"/>
            <a:ext cx="8731737" cy="6892340"/>
            <a:chOff x="-34290" y="0"/>
            <a:chExt cx="6548803" cy="51507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45CAB9-C4E1-E242-9AC2-52D1BBFC520A}"/>
                </a:ext>
              </a:extLst>
            </p:cNvPr>
            <p:cNvSpPr/>
            <p:nvPr userDrawn="1"/>
          </p:nvSpPr>
          <p:spPr>
            <a:xfrm>
              <a:off x="-34290" y="1"/>
              <a:ext cx="3231326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6151C75D-E4E3-D84F-85A7-6B902D607B44}"/>
                </a:ext>
              </a:extLst>
            </p:cNvPr>
            <p:cNvSpPr/>
            <p:nvPr userDrawn="1"/>
          </p:nvSpPr>
          <p:spPr>
            <a:xfrm rot="5400000">
              <a:off x="2280409" y="916627"/>
              <a:ext cx="5150732" cy="331747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 rot="12780000">
            <a:off x="5611167" y="-561728"/>
            <a:ext cx="205123" cy="6036819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  <a:gd name="connsiteX0" fmla="*/ 9454 w 79792"/>
              <a:gd name="connsiteY0" fmla="*/ 131585 h 4416186"/>
              <a:gd name="connsiteX1" fmla="*/ 74693 w 79792"/>
              <a:gd name="connsiteY1" fmla="*/ 0 h 4416186"/>
              <a:gd name="connsiteX2" fmla="*/ 79792 w 79792"/>
              <a:gd name="connsiteY2" fmla="*/ 4416186 h 4416186"/>
              <a:gd name="connsiteX3" fmla="*/ 0 w 79792"/>
              <a:gd name="connsiteY3" fmla="*/ 4416186 h 4416186"/>
              <a:gd name="connsiteX4" fmla="*/ 9454 w 79792"/>
              <a:gd name="connsiteY4" fmla="*/ 131585 h 4416186"/>
              <a:gd name="connsiteX0" fmla="*/ 941 w 71279"/>
              <a:gd name="connsiteY0" fmla="*/ 131585 h 4515754"/>
              <a:gd name="connsiteX1" fmla="*/ 66180 w 71279"/>
              <a:gd name="connsiteY1" fmla="*/ 0 h 4515754"/>
              <a:gd name="connsiteX2" fmla="*/ 71279 w 71279"/>
              <a:gd name="connsiteY2" fmla="*/ 4416186 h 4515754"/>
              <a:gd name="connsiteX3" fmla="*/ 679 w 71279"/>
              <a:gd name="connsiteY3" fmla="*/ 4515754 h 4515754"/>
              <a:gd name="connsiteX4" fmla="*/ 941 w 71279"/>
              <a:gd name="connsiteY4" fmla="*/ 131585 h 4515754"/>
              <a:gd name="connsiteX0" fmla="*/ 4066 w 74404"/>
              <a:gd name="connsiteY0" fmla="*/ 131585 h 4514253"/>
              <a:gd name="connsiteX1" fmla="*/ 69305 w 74404"/>
              <a:gd name="connsiteY1" fmla="*/ 0 h 4514253"/>
              <a:gd name="connsiteX2" fmla="*/ 74404 w 74404"/>
              <a:gd name="connsiteY2" fmla="*/ 4416186 h 4514253"/>
              <a:gd name="connsiteX3" fmla="*/ 0 w 74404"/>
              <a:gd name="connsiteY3" fmla="*/ 4514253 h 4514253"/>
              <a:gd name="connsiteX4" fmla="*/ 4066 w 74404"/>
              <a:gd name="connsiteY4" fmla="*/ 131585 h 4514253"/>
              <a:gd name="connsiteX0" fmla="*/ 10903 w 81241"/>
              <a:gd name="connsiteY0" fmla="*/ 131585 h 4522221"/>
              <a:gd name="connsiteX1" fmla="*/ 76142 w 81241"/>
              <a:gd name="connsiteY1" fmla="*/ 0 h 4522221"/>
              <a:gd name="connsiteX2" fmla="*/ 81241 w 81241"/>
              <a:gd name="connsiteY2" fmla="*/ 4416186 h 4522221"/>
              <a:gd name="connsiteX3" fmla="*/ 0 w 81241"/>
              <a:gd name="connsiteY3" fmla="*/ 4522221 h 4522221"/>
              <a:gd name="connsiteX4" fmla="*/ 10903 w 81241"/>
              <a:gd name="connsiteY4" fmla="*/ 131585 h 4522221"/>
              <a:gd name="connsiteX0" fmla="*/ 10903 w 81241"/>
              <a:gd name="connsiteY0" fmla="*/ 131585 h 4522221"/>
              <a:gd name="connsiteX1" fmla="*/ 76142 w 81241"/>
              <a:gd name="connsiteY1" fmla="*/ 0 h 4522221"/>
              <a:gd name="connsiteX2" fmla="*/ 81241 w 81241"/>
              <a:gd name="connsiteY2" fmla="*/ 4416186 h 4522221"/>
              <a:gd name="connsiteX3" fmla="*/ 0 w 81241"/>
              <a:gd name="connsiteY3" fmla="*/ 4522221 h 4522221"/>
              <a:gd name="connsiteX4" fmla="*/ 10903 w 81241"/>
              <a:gd name="connsiteY4" fmla="*/ 131585 h 4522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41" h="4522221">
                <a:moveTo>
                  <a:pt x="10903" y="131585"/>
                </a:moveTo>
                <a:lnTo>
                  <a:pt x="76142" y="0"/>
                </a:lnTo>
                <a:cubicBezTo>
                  <a:pt x="77842" y="1472062"/>
                  <a:pt x="79541" y="2944124"/>
                  <a:pt x="81241" y="4416186"/>
                </a:cubicBezTo>
                <a:cubicBezTo>
                  <a:pt x="14484" y="4497775"/>
                  <a:pt x="27080" y="4486876"/>
                  <a:pt x="0" y="4522221"/>
                </a:cubicBezTo>
                <a:cubicBezTo>
                  <a:pt x="3151" y="3094021"/>
                  <a:pt x="7752" y="1559785"/>
                  <a:pt x="10903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7419" y="3482685"/>
            <a:ext cx="4790016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27419" y="4844760"/>
            <a:ext cx="4790016" cy="4587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A4F55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56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walking down a street&#10;&#10;Description automatically generated">
            <a:extLst>
              <a:ext uri="{FF2B5EF4-FFF2-40B4-BE49-F238E27FC236}">
                <a16:creationId xmlns:a16="http://schemas.microsoft.com/office/drawing/2014/main" id="{4C3BCBD3-1B37-C444-A54B-35A2627DAF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2" b="-176"/>
          <a:stretch/>
        </p:blipFill>
        <p:spPr>
          <a:xfrm>
            <a:off x="4493296" y="-23057"/>
            <a:ext cx="7698705" cy="688105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DF169B2-7B51-4144-8AF2-5DE0B850423C}"/>
              </a:ext>
            </a:extLst>
          </p:cNvPr>
          <p:cNvGrpSpPr/>
          <p:nvPr userDrawn="1"/>
        </p:nvGrpSpPr>
        <p:grpSpPr>
          <a:xfrm>
            <a:off x="585601" y="0"/>
            <a:ext cx="8503137" cy="6872475"/>
            <a:chOff x="0" y="0"/>
            <a:chExt cx="6377353" cy="5150732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C1B275-68D3-B440-9C4E-E49028EA5B47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A0D5574A-6B61-024C-83F6-5D3E04686218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325E83-2393-6746-A8B1-C032CE56DB65}"/>
              </a:ext>
            </a:extLst>
          </p:cNvPr>
          <p:cNvGrpSpPr/>
          <p:nvPr userDrawn="1"/>
        </p:nvGrpSpPr>
        <p:grpSpPr>
          <a:xfrm>
            <a:off x="-107529" y="-2"/>
            <a:ext cx="8503137" cy="6874775"/>
            <a:chOff x="0" y="0"/>
            <a:chExt cx="6377353" cy="51507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45CAB9-C4E1-E242-9AC2-52D1BBFC520A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6151C75D-E4E3-D84F-85A7-6B902D607B44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 rot="1956373">
            <a:off x="6100973" y="1385134"/>
            <a:ext cx="178047" cy="6019004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  <a:gd name="connsiteX0" fmla="*/ 9454 w 79792"/>
              <a:gd name="connsiteY0" fmla="*/ 131585 h 4416186"/>
              <a:gd name="connsiteX1" fmla="*/ 74693 w 79792"/>
              <a:gd name="connsiteY1" fmla="*/ 0 h 4416186"/>
              <a:gd name="connsiteX2" fmla="*/ 79792 w 79792"/>
              <a:gd name="connsiteY2" fmla="*/ 4416186 h 4416186"/>
              <a:gd name="connsiteX3" fmla="*/ 0 w 79792"/>
              <a:gd name="connsiteY3" fmla="*/ 4416186 h 4416186"/>
              <a:gd name="connsiteX4" fmla="*/ 9454 w 79792"/>
              <a:gd name="connsiteY4" fmla="*/ 131585 h 4416186"/>
              <a:gd name="connsiteX0" fmla="*/ 941 w 71279"/>
              <a:gd name="connsiteY0" fmla="*/ 131585 h 4515754"/>
              <a:gd name="connsiteX1" fmla="*/ 66180 w 71279"/>
              <a:gd name="connsiteY1" fmla="*/ 0 h 4515754"/>
              <a:gd name="connsiteX2" fmla="*/ 71279 w 71279"/>
              <a:gd name="connsiteY2" fmla="*/ 4416186 h 4515754"/>
              <a:gd name="connsiteX3" fmla="*/ 679 w 71279"/>
              <a:gd name="connsiteY3" fmla="*/ 4515754 h 4515754"/>
              <a:gd name="connsiteX4" fmla="*/ 941 w 71279"/>
              <a:gd name="connsiteY4" fmla="*/ 131585 h 4515754"/>
              <a:gd name="connsiteX0" fmla="*/ 4066 w 74404"/>
              <a:gd name="connsiteY0" fmla="*/ 131585 h 4514253"/>
              <a:gd name="connsiteX1" fmla="*/ 69305 w 74404"/>
              <a:gd name="connsiteY1" fmla="*/ 0 h 4514253"/>
              <a:gd name="connsiteX2" fmla="*/ 74404 w 74404"/>
              <a:gd name="connsiteY2" fmla="*/ 4416186 h 4514253"/>
              <a:gd name="connsiteX3" fmla="*/ 0 w 74404"/>
              <a:gd name="connsiteY3" fmla="*/ 4514253 h 4514253"/>
              <a:gd name="connsiteX4" fmla="*/ 4066 w 74404"/>
              <a:gd name="connsiteY4" fmla="*/ 131585 h 4514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404" h="4514253">
                <a:moveTo>
                  <a:pt x="4066" y="131585"/>
                </a:moveTo>
                <a:lnTo>
                  <a:pt x="69305" y="0"/>
                </a:lnTo>
                <a:cubicBezTo>
                  <a:pt x="71005" y="1472062"/>
                  <a:pt x="72704" y="2944124"/>
                  <a:pt x="74404" y="4416186"/>
                </a:cubicBezTo>
                <a:lnTo>
                  <a:pt x="0" y="4514253"/>
                </a:lnTo>
                <a:cubicBezTo>
                  <a:pt x="3151" y="3086053"/>
                  <a:pt x="915" y="1559785"/>
                  <a:pt x="4066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11" y="627843"/>
            <a:ext cx="4790016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1811" y="1989917"/>
            <a:ext cx="4790016" cy="4587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A4F55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93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walking down a street next to a building&#10;&#10;Description automatically generated">
            <a:extLst>
              <a:ext uri="{FF2B5EF4-FFF2-40B4-BE49-F238E27FC236}">
                <a16:creationId xmlns:a16="http://schemas.microsoft.com/office/drawing/2014/main" id="{4EF181C8-10ED-D64D-8EDB-E368145339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3266" y="1"/>
            <a:ext cx="6048735" cy="68338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668" y="859337"/>
            <a:ext cx="4790016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668" y="2221412"/>
            <a:ext cx="4790016" cy="4587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A4F55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 flipH="1">
            <a:off x="6143266" y="972432"/>
            <a:ext cx="196575" cy="5885568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92" h="4414176">
                <a:moveTo>
                  <a:pt x="9454" y="129575"/>
                </a:moveTo>
                <a:lnTo>
                  <a:pt x="79792" y="0"/>
                </a:lnTo>
                <a:lnTo>
                  <a:pt x="79792" y="4414176"/>
                </a:lnTo>
                <a:lnTo>
                  <a:pt x="0" y="4414176"/>
                </a:lnTo>
                <a:cubicBezTo>
                  <a:pt x="3151" y="2985976"/>
                  <a:pt x="6303" y="1557775"/>
                  <a:pt x="9454" y="12957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1266931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C5591F-849C-3B41-A257-FEA33CB57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5211" y="316848"/>
            <a:ext cx="1085417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E5C5502B-A01D-CB4E-9D8E-B5505FD4FE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1" y="1"/>
            <a:ext cx="1168801" cy="106172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116547D-614F-E549-97A4-850E8651FC57}"/>
              </a:ext>
            </a:extLst>
          </p:cNvPr>
          <p:cNvGrpSpPr/>
          <p:nvPr userDrawn="1"/>
        </p:nvGrpSpPr>
        <p:grpSpPr>
          <a:xfrm>
            <a:off x="243128" y="138999"/>
            <a:ext cx="760008" cy="5964928"/>
            <a:chOff x="182346" y="104249"/>
            <a:chExt cx="570006" cy="4473696"/>
          </a:xfrm>
        </p:grpSpPr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EB6B52A0-3685-A54B-B54D-60133004576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7433753-A008-7742-B793-CE86E61CD2B1}"/>
                </a:ext>
              </a:extLst>
            </p:cNvPr>
            <p:cNvSpPr/>
            <p:nvPr userDrawn="1"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514460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C5591F-849C-3B41-A257-FEA33CB57F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5211" y="316848"/>
            <a:ext cx="1085417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E5C5502B-A01D-CB4E-9D8E-B5505FD4FE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1" y="1"/>
            <a:ext cx="1168801" cy="1061724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6A4B992-B89F-1746-AFCC-EC76312497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5211" y="1528252"/>
            <a:ext cx="10854171" cy="4587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A4F55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AF38B7F-7A6E-D741-A5F1-754C88A627FC}"/>
              </a:ext>
            </a:extLst>
          </p:cNvPr>
          <p:cNvGrpSpPr/>
          <p:nvPr userDrawn="1"/>
        </p:nvGrpSpPr>
        <p:grpSpPr>
          <a:xfrm>
            <a:off x="243128" y="138999"/>
            <a:ext cx="760008" cy="5964928"/>
            <a:chOff x="182346" y="104249"/>
            <a:chExt cx="570006" cy="4473696"/>
          </a:xfrm>
        </p:grpSpPr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CA90C820-AC80-524A-B30C-0F492D7CA18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AAD71DB-6346-2144-85C6-F4CEF58B34C5}"/>
                </a:ext>
              </a:extLst>
            </p:cNvPr>
            <p:cNvSpPr/>
            <p:nvPr userDrawn="1"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48314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15211" y="316848"/>
            <a:ext cx="1085417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211" y="1570331"/>
            <a:ext cx="10854171" cy="452596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8521E6B9-4F77-584D-BA4E-D0E7EA0B28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1" y="1"/>
            <a:ext cx="1168801" cy="10617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C712D0E-A2E0-5842-B6AA-14AF1C23D9BC}"/>
              </a:ext>
            </a:extLst>
          </p:cNvPr>
          <p:cNvGrpSpPr/>
          <p:nvPr userDrawn="1"/>
        </p:nvGrpSpPr>
        <p:grpSpPr>
          <a:xfrm>
            <a:off x="243128" y="138999"/>
            <a:ext cx="760008" cy="5964928"/>
            <a:chOff x="182346" y="104249"/>
            <a:chExt cx="570006" cy="4473696"/>
          </a:xfrm>
        </p:grpSpPr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53215066-D693-314A-9B0D-E690BD56D50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841E4F-2415-0A4F-8ECD-001D43698B78}"/>
                </a:ext>
              </a:extLst>
            </p:cNvPr>
            <p:cNvSpPr/>
            <p:nvPr userDrawn="1"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616F7A6E-6754-468D-BC16-322996C21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0752" y="6434815"/>
            <a:ext cx="2844800" cy="365125"/>
          </a:xfrm>
        </p:spPr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63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842687B-E34E-4B47-BB16-2DB39BC066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3625" y="1"/>
            <a:ext cx="1168801" cy="106172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07CFB3C-9636-0A4F-8178-A1ABF0298AF8}"/>
              </a:ext>
            </a:extLst>
          </p:cNvPr>
          <p:cNvGrpSpPr/>
          <p:nvPr userDrawn="1"/>
        </p:nvGrpSpPr>
        <p:grpSpPr>
          <a:xfrm>
            <a:off x="264031" y="196109"/>
            <a:ext cx="11338560" cy="724255"/>
            <a:chOff x="198023" y="147081"/>
            <a:chExt cx="8700480" cy="543191"/>
          </a:xfrm>
        </p:grpSpPr>
        <p:pic>
          <p:nvPicPr>
            <p:cNvPr id="5" name="Picture 4" descr="A close up of a logo&#10;&#10;Description automatically generated">
              <a:extLst>
                <a:ext uri="{FF2B5EF4-FFF2-40B4-BE49-F238E27FC236}">
                  <a16:creationId xmlns:a16="http://schemas.microsoft.com/office/drawing/2014/main" id="{29D15242-825A-344E-9167-CF27804226C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8023" y="151749"/>
              <a:ext cx="492246" cy="53852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E1567C5-D584-7341-917B-F0C864D6E96C}"/>
                </a:ext>
              </a:extLst>
            </p:cNvPr>
            <p:cNvSpPr/>
            <p:nvPr userDrawn="1"/>
          </p:nvSpPr>
          <p:spPr>
            <a:xfrm>
              <a:off x="690269" y="147081"/>
              <a:ext cx="8208234" cy="64008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57BD343E-BB60-1846-957C-EF5784C571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5211" y="305764"/>
            <a:ext cx="1085417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6F385B3-52AD-1F49-A990-25AE7ABF3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211" y="1559247"/>
            <a:ext cx="10854171" cy="4525963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4324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5211" y="1600201"/>
            <a:ext cx="527918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3211" y="1600201"/>
            <a:ext cx="527918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F3610E8-A726-8449-8F78-DA2F7ACC98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5211" y="316848"/>
            <a:ext cx="1085417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4418BBB7-7D3A-EF42-ADCA-F5DFC970C2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1" y="1"/>
            <a:ext cx="1168801" cy="10617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6BB865F-C183-4546-9810-D99750BE1204}"/>
              </a:ext>
            </a:extLst>
          </p:cNvPr>
          <p:cNvGrpSpPr/>
          <p:nvPr userDrawn="1"/>
        </p:nvGrpSpPr>
        <p:grpSpPr>
          <a:xfrm>
            <a:off x="243128" y="138999"/>
            <a:ext cx="760008" cy="5964928"/>
            <a:chOff x="182346" y="104249"/>
            <a:chExt cx="570006" cy="4473696"/>
          </a:xfrm>
        </p:grpSpPr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C1326A71-8846-1644-B377-66996DE3D09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45CE7F6-2C34-3740-9B4C-56FD5B3EA2FC}"/>
                </a:ext>
              </a:extLst>
            </p:cNvPr>
            <p:cNvSpPr/>
            <p:nvPr userDrawn="1"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951193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5211" y="1535113"/>
            <a:ext cx="5281307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CC90A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5211" y="2174875"/>
            <a:ext cx="528130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9020" y="1535113"/>
            <a:ext cx="5283381" cy="63976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FCC90A"/>
                </a:solidFill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9020" y="2174875"/>
            <a:ext cx="528338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4E2CA30-05C0-3D47-841D-BC4D8B15AD7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5211" y="316848"/>
            <a:ext cx="1085417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E0435E06-3DC2-2841-B93E-196B9DC38B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98"/>
          <a:stretch/>
        </p:blipFill>
        <p:spPr>
          <a:xfrm>
            <a:off x="1" y="1"/>
            <a:ext cx="1168801" cy="1061724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ECD72CA-61EB-4A4C-8093-436A3464D051}"/>
              </a:ext>
            </a:extLst>
          </p:cNvPr>
          <p:cNvGrpSpPr/>
          <p:nvPr userDrawn="1"/>
        </p:nvGrpSpPr>
        <p:grpSpPr>
          <a:xfrm>
            <a:off x="243128" y="138999"/>
            <a:ext cx="760008" cy="5964928"/>
            <a:chOff x="182346" y="104249"/>
            <a:chExt cx="570006" cy="4473696"/>
          </a:xfrm>
        </p:grpSpPr>
        <p:pic>
          <p:nvPicPr>
            <p:cNvPr id="15" name="Picture 14" descr="A close up of a logo&#10;&#10;Description automatically generated">
              <a:extLst>
                <a:ext uri="{FF2B5EF4-FFF2-40B4-BE49-F238E27FC236}">
                  <a16:creationId xmlns:a16="http://schemas.microsoft.com/office/drawing/2014/main" id="{F88AF9A5-C125-F347-97C5-E074CF5BD09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346" y="104249"/>
              <a:ext cx="570006" cy="538523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C3EEEA6-D6CD-7F4A-89B6-5F1C74A362F6}"/>
                </a:ext>
              </a:extLst>
            </p:cNvPr>
            <p:cNvSpPr/>
            <p:nvPr userDrawn="1"/>
          </p:nvSpPr>
          <p:spPr>
            <a:xfrm rot="5400000">
              <a:off x="-1801902" y="2538833"/>
              <a:ext cx="4023360" cy="54864"/>
            </a:xfrm>
            <a:prstGeom prst="rect">
              <a:avLst/>
            </a:prstGeom>
            <a:solidFill>
              <a:srgbClr val="FCC9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3111297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742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C806285-BEFA-E540-AFFA-C98F20B26B71}"/>
              </a:ext>
            </a:extLst>
          </p:cNvPr>
          <p:cNvSpPr/>
          <p:nvPr userDrawn="1"/>
        </p:nvSpPr>
        <p:spPr>
          <a:xfrm>
            <a:off x="6245013" y="12005"/>
            <a:ext cx="5946987" cy="6845995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 descr="A large white building&#10;&#10;Description automatically generated">
            <a:extLst>
              <a:ext uri="{FF2B5EF4-FFF2-40B4-BE49-F238E27FC236}">
                <a16:creationId xmlns:a16="http://schemas.microsoft.com/office/drawing/2014/main" id="{1CD372BA-776F-414E-A75F-E041CFEFFF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5472" y="742038"/>
            <a:ext cx="5556529" cy="6115961"/>
          </a:xfrm>
          <a:prstGeom prst="rect">
            <a:avLst/>
          </a:prstGeom>
          <a:effectLst>
            <a:outerShdw dir="5400000" algn="ctr" rotWithShape="0">
              <a:srgbClr val="000000">
                <a:alpha val="43137"/>
              </a:srgbClr>
            </a:outerShdw>
            <a:softEdge rad="12700"/>
          </a:effec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7B07CA2-EE15-8740-9ADD-4D7F85AF9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5202" y="1632428"/>
            <a:ext cx="5345679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F87C07-9D91-4E45-921A-44018CE19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10284691" y="3684"/>
            <a:ext cx="1876443" cy="1997681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CDC26C18-1799-5F49-909E-3517C5CB1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854"/>
          <a:stretch/>
        </p:blipFill>
        <p:spPr>
          <a:xfrm>
            <a:off x="6454115" y="3722617"/>
            <a:ext cx="1091379" cy="2934457"/>
          </a:xfrm>
          <a:prstGeom prst="rect">
            <a:avLst/>
          </a:prstGeom>
        </p:spPr>
      </p:pic>
      <p:pic>
        <p:nvPicPr>
          <p:cNvPr id="21" name="Picture 20" descr="A picture containing baseball&#10;&#10;Description automatically generated">
            <a:extLst>
              <a:ext uri="{FF2B5EF4-FFF2-40B4-BE49-F238E27FC236}">
                <a16:creationId xmlns:a16="http://schemas.microsoft.com/office/drawing/2014/main" id="{1BF39851-6DA6-7841-BDB1-EA22069EECE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808279" y="1876098"/>
            <a:ext cx="1776144" cy="11704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D10C44-ACE2-7D45-9357-DE79BED9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18042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C00E29-2A61-4600-9C43-DA1329B274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2901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C806285-BEFA-E540-AFFA-C98F20B26B71}"/>
              </a:ext>
            </a:extLst>
          </p:cNvPr>
          <p:cNvSpPr/>
          <p:nvPr userDrawn="1"/>
        </p:nvSpPr>
        <p:spPr>
          <a:xfrm>
            <a:off x="7109805" y="12005"/>
            <a:ext cx="5051329" cy="6845995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 descr="A large white building&#10;&#10;Description automatically generated">
            <a:extLst>
              <a:ext uri="{FF2B5EF4-FFF2-40B4-BE49-F238E27FC236}">
                <a16:creationId xmlns:a16="http://schemas.microsoft.com/office/drawing/2014/main" id="{1CD372BA-776F-414E-A75F-E041CFEFFF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16119"/>
          <a:stretch/>
        </p:blipFill>
        <p:spPr>
          <a:xfrm>
            <a:off x="7500263" y="742038"/>
            <a:ext cx="4660872" cy="6115961"/>
          </a:xfrm>
          <a:prstGeom prst="rect">
            <a:avLst/>
          </a:prstGeom>
          <a:effectLst>
            <a:outerShdw dir="5400000" algn="ctr" rotWithShape="0">
              <a:srgbClr val="000000">
                <a:alpha val="43137"/>
              </a:srgbClr>
            </a:outerShdw>
            <a:softEdge rad="12700"/>
          </a:effec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7B07CA2-EE15-8740-9ADD-4D7F85AF9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5202" y="1632428"/>
            <a:ext cx="5345679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F87C07-9D91-4E45-921A-44018CE19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10284691" y="3684"/>
            <a:ext cx="1876443" cy="1997681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CDC26C18-1799-5F49-909E-3517C5CB1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854"/>
          <a:stretch/>
        </p:blipFill>
        <p:spPr>
          <a:xfrm>
            <a:off x="7318905" y="3722617"/>
            <a:ext cx="1091379" cy="2934457"/>
          </a:xfrm>
          <a:prstGeom prst="rect">
            <a:avLst/>
          </a:prstGeom>
        </p:spPr>
      </p:pic>
      <p:pic>
        <p:nvPicPr>
          <p:cNvPr id="21" name="Picture 20" descr="A picture containing baseball&#10;&#10;Description automatically generated">
            <a:extLst>
              <a:ext uri="{FF2B5EF4-FFF2-40B4-BE49-F238E27FC236}">
                <a16:creationId xmlns:a16="http://schemas.microsoft.com/office/drawing/2014/main" id="{1BF39851-6DA6-7841-BDB1-EA22069EECE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673069" y="1876098"/>
            <a:ext cx="1776144" cy="117040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D10C44-ACE2-7D45-9357-DE79BED9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1388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C806285-BEFA-E540-AFFA-C98F20B26B71}"/>
              </a:ext>
            </a:extLst>
          </p:cNvPr>
          <p:cNvSpPr/>
          <p:nvPr userDrawn="1"/>
        </p:nvSpPr>
        <p:spPr>
          <a:xfrm>
            <a:off x="6245013" y="12005"/>
            <a:ext cx="5946987" cy="6845995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7B07CA2-EE15-8740-9ADD-4D7F85AF9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5202" y="1632428"/>
            <a:ext cx="5345679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10C44-ACE2-7D45-9357-DE79BED9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0" name="Picture 9" descr="A tree lined street&#10;&#10;Description automatically generated">
            <a:extLst>
              <a:ext uri="{FF2B5EF4-FFF2-40B4-BE49-F238E27FC236}">
                <a16:creationId xmlns:a16="http://schemas.microsoft.com/office/drawing/2014/main" id="{43FCBB59-884B-D241-A30C-1EB82F8BEC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5013" y="936289"/>
            <a:ext cx="5154507" cy="5933716"/>
          </a:xfrm>
          <a:prstGeom prst="rect">
            <a:avLst/>
          </a:prstGeom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2330FA8F-24E2-1046-8F3F-5CEA52CA6025}"/>
              </a:ext>
            </a:extLst>
          </p:cNvPr>
          <p:cNvSpPr/>
          <p:nvPr userDrawn="1"/>
        </p:nvSpPr>
        <p:spPr>
          <a:xfrm flipH="1">
            <a:off x="6244098" y="960427"/>
            <a:ext cx="265993" cy="5885568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92" h="4414176">
                <a:moveTo>
                  <a:pt x="9454" y="129575"/>
                </a:moveTo>
                <a:lnTo>
                  <a:pt x="79792" y="0"/>
                </a:lnTo>
                <a:lnTo>
                  <a:pt x="79792" y="4414176"/>
                </a:lnTo>
                <a:lnTo>
                  <a:pt x="0" y="4414176"/>
                </a:lnTo>
                <a:cubicBezTo>
                  <a:pt x="3151" y="2985976"/>
                  <a:pt x="6303" y="1557775"/>
                  <a:pt x="9454" y="12957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F87C07-9D91-4E45-921A-44018CE19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10315557" y="12006"/>
            <a:ext cx="1876443" cy="199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63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tree lined street&#10;&#10;Description automatically generated">
            <a:extLst>
              <a:ext uri="{FF2B5EF4-FFF2-40B4-BE49-F238E27FC236}">
                <a16:creationId xmlns:a16="http://schemas.microsoft.com/office/drawing/2014/main" id="{A20A685D-D3DD-1E41-9703-9693AA53E8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49" y="0"/>
            <a:ext cx="604804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8524" y="859337"/>
            <a:ext cx="4790016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88524" y="2221412"/>
            <a:ext cx="4790016" cy="458787"/>
          </a:xfrm>
        </p:spPr>
        <p:txBody>
          <a:bodyPr anchor="b">
            <a:noAutofit/>
          </a:bodyPr>
          <a:lstStyle>
            <a:lvl1pPr marL="0" indent="0">
              <a:buNone/>
              <a:defRPr sz="2000">
                <a:solidFill>
                  <a:srgbClr val="4A4F55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>
            <a:off x="5903558" y="972432"/>
            <a:ext cx="190940" cy="5885568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792" h="4414176">
                <a:moveTo>
                  <a:pt x="9454" y="129575"/>
                </a:moveTo>
                <a:lnTo>
                  <a:pt x="79792" y="0"/>
                </a:lnTo>
                <a:lnTo>
                  <a:pt x="79792" y="4414176"/>
                </a:lnTo>
                <a:lnTo>
                  <a:pt x="0" y="4414176"/>
                </a:lnTo>
                <a:cubicBezTo>
                  <a:pt x="3151" y="2985976"/>
                  <a:pt x="6303" y="1557775"/>
                  <a:pt x="9454" y="12957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703648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C806285-BEFA-E540-AFFA-C98F20B26B71}"/>
              </a:ext>
            </a:extLst>
          </p:cNvPr>
          <p:cNvSpPr/>
          <p:nvPr userDrawn="1"/>
        </p:nvSpPr>
        <p:spPr>
          <a:xfrm>
            <a:off x="6245013" y="12005"/>
            <a:ext cx="5946987" cy="6845995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0" name="Picture 9" descr="A group of palm trees on the side of a building&#10;&#10;Description automatically generated">
            <a:extLst>
              <a:ext uri="{FF2B5EF4-FFF2-40B4-BE49-F238E27FC236}">
                <a16:creationId xmlns:a16="http://schemas.microsoft.com/office/drawing/2014/main" id="{8E7532AB-4B30-E042-8D7B-78C8B9D48D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6"/>
          <a:stretch/>
        </p:blipFill>
        <p:spPr>
          <a:xfrm>
            <a:off x="6236676" y="1219201"/>
            <a:ext cx="5955325" cy="56388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47B07CA2-EE15-8740-9ADD-4D7F85AF94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5202" y="1632428"/>
            <a:ext cx="5345679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4A4F55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CDC26C18-1799-5F49-909E-3517C5CB13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9854"/>
          <a:stretch/>
        </p:blipFill>
        <p:spPr>
          <a:xfrm rot="12748497">
            <a:off x="7006922" y="620696"/>
            <a:ext cx="1240391" cy="32303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D10C44-ACE2-7D45-9357-DE79BED98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3ABF1A3-412D-2E41-A382-E44849C8EAE8}"/>
              </a:ext>
            </a:extLst>
          </p:cNvPr>
          <p:cNvSpPr/>
          <p:nvPr userDrawn="1"/>
        </p:nvSpPr>
        <p:spPr>
          <a:xfrm>
            <a:off x="6236674" y="0"/>
            <a:ext cx="5955327" cy="1219200"/>
          </a:xfrm>
          <a:prstGeom prst="rect">
            <a:avLst/>
          </a:prstGeom>
          <a:solidFill>
            <a:srgbClr val="27232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F87C07-9D91-4E45-921A-44018CE19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847"/>
          <a:stretch/>
        </p:blipFill>
        <p:spPr>
          <a:xfrm>
            <a:off x="10284691" y="3684"/>
            <a:ext cx="1876443" cy="1997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6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of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AB08A533-6574-A540-92FF-907EE5DBE4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078" y="3560886"/>
            <a:ext cx="1072452" cy="10810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1207" y="393562"/>
            <a:ext cx="2999339" cy="735013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CONTENTS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9B27D2D-0F67-9248-99B8-833E5FAA00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7200" y="649287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CF59A3BB-7934-8E4E-90BB-53AADD295E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3911" y="856479"/>
            <a:ext cx="1072452" cy="1081031"/>
          </a:xfrm>
          <a:prstGeom prst="rect">
            <a:avLst/>
          </a:prstGeom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534658D-14AC-8C43-A3A9-7A2B3642AD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3911" y="2213569"/>
            <a:ext cx="1072452" cy="10810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5A705A7-C575-794C-AE0C-A8B106BB2FC8}"/>
              </a:ext>
            </a:extLst>
          </p:cNvPr>
          <p:cNvSpPr txBox="1"/>
          <p:nvPr userDrawn="1"/>
        </p:nvSpPr>
        <p:spPr>
          <a:xfrm>
            <a:off x="4217749" y="887709"/>
            <a:ext cx="897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A61812-6D7B-FB4E-926E-525E53ACD10E}"/>
              </a:ext>
            </a:extLst>
          </p:cNvPr>
          <p:cNvSpPr txBox="1"/>
          <p:nvPr userDrawn="1"/>
        </p:nvSpPr>
        <p:spPr>
          <a:xfrm>
            <a:off x="4248334" y="2267585"/>
            <a:ext cx="897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257B0D-51C9-A749-8EBE-5E43EA58581E}"/>
              </a:ext>
            </a:extLst>
          </p:cNvPr>
          <p:cNvSpPr txBox="1"/>
          <p:nvPr userDrawn="1"/>
        </p:nvSpPr>
        <p:spPr>
          <a:xfrm>
            <a:off x="4259418" y="3608705"/>
            <a:ext cx="897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57BAB96F-2F85-204B-B203-D0A9157E7B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995" y="4884725"/>
            <a:ext cx="1072452" cy="108103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74C7958-7000-3C4E-A7F1-AFD335A05DA4}"/>
              </a:ext>
            </a:extLst>
          </p:cNvPr>
          <p:cNvSpPr txBox="1"/>
          <p:nvPr userDrawn="1"/>
        </p:nvSpPr>
        <p:spPr>
          <a:xfrm>
            <a:off x="4248334" y="4938741"/>
            <a:ext cx="897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58648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oup of palm trees on the side of a building&#10;&#10;Description automatically generated">
            <a:extLst>
              <a:ext uri="{FF2B5EF4-FFF2-40B4-BE49-F238E27FC236}">
                <a16:creationId xmlns:a16="http://schemas.microsoft.com/office/drawing/2014/main" id="{7127EAD5-8285-D940-8CC3-E78991F226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6"/>
          <a:stretch/>
        </p:blipFill>
        <p:spPr>
          <a:xfrm>
            <a:off x="-34742" y="-12749"/>
            <a:ext cx="7242964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DF169B2-7B51-4144-8AF2-5DE0B850423C}"/>
              </a:ext>
            </a:extLst>
          </p:cNvPr>
          <p:cNvGrpSpPr/>
          <p:nvPr userDrawn="1"/>
        </p:nvGrpSpPr>
        <p:grpSpPr>
          <a:xfrm rot="10800000">
            <a:off x="2762251" y="-14514"/>
            <a:ext cx="8532653" cy="6858001"/>
            <a:chOff x="0" y="0"/>
            <a:chExt cx="6377353" cy="5150732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C1B275-68D3-B440-9C4E-E49028EA5B47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A0D5574A-6B61-024C-83F6-5D3E04686218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325E83-2393-6746-A8B1-C032CE56DB65}"/>
              </a:ext>
            </a:extLst>
          </p:cNvPr>
          <p:cNvGrpSpPr/>
          <p:nvPr userDrawn="1"/>
        </p:nvGrpSpPr>
        <p:grpSpPr>
          <a:xfrm rot="10800000">
            <a:off x="3452246" y="-22426"/>
            <a:ext cx="8731737" cy="6892340"/>
            <a:chOff x="-34290" y="0"/>
            <a:chExt cx="6548803" cy="51507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45CAB9-C4E1-E242-9AC2-52D1BBFC520A}"/>
                </a:ext>
              </a:extLst>
            </p:cNvPr>
            <p:cNvSpPr/>
            <p:nvPr userDrawn="1"/>
          </p:nvSpPr>
          <p:spPr>
            <a:xfrm>
              <a:off x="-34290" y="1"/>
              <a:ext cx="3231326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6151C75D-E4E3-D84F-85A7-6B902D607B44}"/>
                </a:ext>
              </a:extLst>
            </p:cNvPr>
            <p:cNvSpPr/>
            <p:nvPr userDrawn="1"/>
          </p:nvSpPr>
          <p:spPr>
            <a:xfrm rot="5400000">
              <a:off x="2280409" y="916627"/>
              <a:ext cx="5150732" cy="331747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 rot="12780000">
            <a:off x="5611167" y="-561728"/>
            <a:ext cx="205123" cy="6036819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  <a:gd name="connsiteX0" fmla="*/ 9454 w 79792"/>
              <a:gd name="connsiteY0" fmla="*/ 131585 h 4416186"/>
              <a:gd name="connsiteX1" fmla="*/ 74693 w 79792"/>
              <a:gd name="connsiteY1" fmla="*/ 0 h 4416186"/>
              <a:gd name="connsiteX2" fmla="*/ 79792 w 79792"/>
              <a:gd name="connsiteY2" fmla="*/ 4416186 h 4416186"/>
              <a:gd name="connsiteX3" fmla="*/ 0 w 79792"/>
              <a:gd name="connsiteY3" fmla="*/ 4416186 h 4416186"/>
              <a:gd name="connsiteX4" fmla="*/ 9454 w 79792"/>
              <a:gd name="connsiteY4" fmla="*/ 131585 h 4416186"/>
              <a:gd name="connsiteX0" fmla="*/ 941 w 71279"/>
              <a:gd name="connsiteY0" fmla="*/ 131585 h 4515754"/>
              <a:gd name="connsiteX1" fmla="*/ 66180 w 71279"/>
              <a:gd name="connsiteY1" fmla="*/ 0 h 4515754"/>
              <a:gd name="connsiteX2" fmla="*/ 71279 w 71279"/>
              <a:gd name="connsiteY2" fmla="*/ 4416186 h 4515754"/>
              <a:gd name="connsiteX3" fmla="*/ 679 w 71279"/>
              <a:gd name="connsiteY3" fmla="*/ 4515754 h 4515754"/>
              <a:gd name="connsiteX4" fmla="*/ 941 w 71279"/>
              <a:gd name="connsiteY4" fmla="*/ 131585 h 4515754"/>
              <a:gd name="connsiteX0" fmla="*/ 4066 w 74404"/>
              <a:gd name="connsiteY0" fmla="*/ 131585 h 4514253"/>
              <a:gd name="connsiteX1" fmla="*/ 69305 w 74404"/>
              <a:gd name="connsiteY1" fmla="*/ 0 h 4514253"/>
              <a:gd name="connsiteX2" fmla="*/ 74404 w 74404"/>
              <a:gd name="connsiteY2" fmla="*/ 4416186 h 4514253"/>
              <a:gd name="connsiteX3" fmla="*/ 0 w 74404"/>
              <a:gd name="connsiteY3" fmla="*/ 4514253 h 4514253"/>
              <a:gd name="connsiteX4" fmla="*/ 4066 w 74404"/>
              <a:gd name="connsiteY4" fmla="*/ 131585 h 4514253"/>
              <a:gd name="connsiteX0" fmla="*/ 10903 w 81241"/>
              <a:gd name="connsiteY0" fmla="*/ 131585 h 4522221"/>
              <a:gd name="connsiteX1" fmla="*/ 76142 w 81241"/>
              <a:gd name="connsiteY1" fmla="*/ 0 h 4522221"/>
              <a:gd name="connsiteX2" fmla="*/ 81241 w 81241"/>
              <a:gd name="connsiteY2" fmla="*/ 4416186 h 4522221"/>
              <a:gd name="connsiteX3" fmla="*/ 0 w 81241"/>
              <a:gd name="connsiteY3" fmla="*/ 4522221 h 4522221"/>
              <a:gd name="connsiteX4" fmla="*/ 10903 w 81241"/>
              <a:gd name="connsiteY4" fmla="*/ 131585 h 4522221"/>
              <a:gd name="connsiteX0" fmla="*/ 10903 w 81241"/>
              <a:gd name="connsiteY0" fmla="*/ 131585 h 4522221"/>
              <a:gd name="connsiteX1" fmla="*/ 76142 w 81241"/>
              <a:gd name="connsiteY1" fmla="*/ 0 h 4522221"/>
              <a:gd name="connsiteX2" fmla="*/ 81241 w 81241"/>
              <a:gd name="connsiteY2" fmla="*/ 4416186 h 4522221"/>
              <a:gd name="connsiteX3" fmla="*/ 0 w 81241"/>
              <a:gd name="connsiteY3" fmla="*/ 4522221 h 4522221"/>
              <a:gd name="connsiteX4" fmla="*/ 10903 w 81241"/>
              <a:gd name="connsiteY4" fmla="*/ 131585 h 4522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41" h="4522221">
                <a:moveTo>
                  <a:pt x="10903" y="131585"/>
                </a:moveTo>
                <a:lnTo>
                  <a:pt x="76142" y="0"/>
                </a:lnTo>
                <a:cubicBezTo>
                  <a:pt x="77842" y="1472062"/>
                  <a:pt x="79541" y="2944124"/>
                  <a:pt x="81241" y="4416186"/>
                </a:cubicBezTo>
                <a:cubicBezTo>
                  <a:pt x="14484" y="4497775"/>
                  <a:pt x="27080" y="4486876"/>
                  <a:pt x="0" y="4522221"/>
                </a:cubicBezTo>
                <a:cubicBezTo>
                  <a:pt x="3151" y="3094021"/>
                  <a:pt x="7752" y="1559785"/>
                  <a:pt x="10903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7419" y="3482685"/>
            <a:ext cx="4790016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27419" y="4844760"/>
            <a:ext cx="4790016" cy="4587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A4F55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36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arge white building&#10;&#10;Description automatically generated">
            <a:extLst>
              <a:ext uri="{FF2B5EF4-FFF2-40B4-BE49-F238E27FC236}">
                <a16:creationId xmlns:a16="http://schemas.microsoft.com/office/drawing/2014/main" id="{DF064E63-0BE7-CC46-8B5A-DB42D6CACF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3" t="295" r="2532" b="-295"/>
          <a:stretch/>
        </p:blipFill>
        <p:spPr>
          <a:xfrm>
            <a:off x="2391082" y="0"/>
            <a:ext cx="9800919" cy="6858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0DF169B2-7B51-4144-8AF2-5DE0B850423C}"/>
              </a:ext>
            </a:extLst>
          </p:cNvPr>
          <p:cNvGrpSpPr/>
          <p:nvPr userDrawn="1"/>
        </p:nvGrpSpPr>
        <p:grpSpPr>
          <a:xfrm>
            <a:off x="585601" y="0"/>
            <a:ext cx="8503137" cy="6872475"/>
            <a:chOff x="0" y="0"/>
            <a:chExt cx="6377353" cy="5150732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BC1B275-68D3-B440-9C4E-E49028EA5B47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Triangle 17">
              <a:extLst>
                <a:ext uri="{FF2B5EF4-FFF2-40B4-BE49-F238E27FC236}">
                  <a16:creationId xmlns:a16="http://schemas.microsoft.com/office/drawing/2014/main" id="{A0D5574A-6B61-024C-83F6-5D3E04686218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325E83-2393-6746-A8B1-C032CE56DB65}"/>
              </a:ext>
            </a:extLst>
          </p:cNvPr>
          <p:cNvGrpSpPr/>
          <p:nvPr userDrawn="1"/>
        </p:nvGrpSpPr>
        <p:grpSpPr>
          <a:xfrm>
            <a:off x="-107529" y="-2"/>
            <a:ext cx="8503137" cy="6874775"/>
            <a:chOff x="0" y="0"/>
            <a:chExt cx="6377353" cy="515073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245CAB9-C4E1-E242-9AC2-52D1BBFC520A}"/>
                </a:ext>
              </a:extLst>
            </p:cNvPr>
            <p:cNvSpPr/>
            <p:nvPr userDrawn="1"/>
          </p:nvSpPr>
          <p:spPr>
            <a:xfrm>
              <a:off x="0" y="0"/>
              <a:ext cx="3059877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Triangle 12">
              <a:extLst>
                <a:ext uri="{FF2B5EF4-FFF2-40B4-BE49-F238E27FC236}">
                  <a16:creationId xmlns:a16="http://schemas.microsoft.com/office/drawing/2014/main" id="{6151C75D-E4E3-D84F-85A7-6B902D607B44}"/>
                </a:ext>
              </a:extLst>
            </p:cNvPr>
            <p:cNvSpPr/>
            <p:nvPr userDrawn="1"/>
          </p:nvSpPr>
          <p:spPr>
            <a:xfrm rot="5400000">
              <a:off x="2143249" y="916627"/>
              <a:ext cx="5150732" cy="3317477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10" name="Freeform 9">
            <a:extLst>
              <a:ext uri="{FF2B5EF4-FFF2-40B4-BE49-F238E27FC236}">
                <a16:creationId xmlns:a16="http://schemas.microsoft.com/office/drawing/2014/main" id="{5D333F7C-268E-1F49-A2B8-CE0E6D7CB8C3}"/>
              </a:ext>
            </a:extLst>
          </p:cNvPr>
          <p:cNvSpPr/>
          <p:nvPr userDrawn="1"/>
        </p:nvSpPr>
        <p:spPr>
          <a:xfrm rot="1956373">
            <a:off x="6100973" y="1385134"/>
            <a:ext cx="178047" cy="6019004"/>
          </a:xfrm>
          <a:custGeom>
            <a:avLst/>
            <a:gdLst>
              <a:gd name="connsiteX0" fmla="*/ 9454 w 79792"/>
              <a:gd name="connsiteY0" fmla="*/ 66201 h 4350802"/>
              <a:gd name="connsiteX1" fmla="*/ 79792 w 79792"/>
              <a:gd name="connsiteY1" fmla="*/ 0 h 4350802"/>
              <a:gd name="connsiteX2" fmla="*/ 79792 w 79792"/>
              <a:gd name="connsiteY2" fmla="*/ 4350802 h 4350802"/>
              <a:gd name="connsiteX3" fmla="*/ 0 w 79792"/>
              <a:gd name="connsiteY3" fmla="*/ 4350802 h 4350802"/>
              <a:gd name="connsiteX4" fmla="*/ 9454 w 79792"/>
              <a:gd name="connsiteY4" fmla="*/ 66201 h 4350802"/>
              <a:gd name="connsiteX0" fmla="*/ 9454 w 79792"/>
              <a:gd name="connsiteY0" fmla="*/ 129575 h 4414176"/>
              <a:gd name="connsiteX1" fmla="*/ 79792 w 79792"/>
              <a:gd name="connsiteY1" fmla="*/ 0 h 4414176"/>
              <a:gd name="connsiteX2" fmla="*/ 79792 w 79792"/>
              <a:gd name="connsiteY2" fmla="*/ 4414176 h 4414176"/>
              <a:gd name="connsiteX3" fmla="*/ 0 w 79792"/>
              <a:gd name="connsiteY3" fmla="*/ 4414176 h 4414176"/>
              <a:gd name="connsiteX4" fmla="*/ 9454 w 79792"/>
              <a:gd name="connsiteY4" fmla="*/ 129575 h 4414176"/>
              <a:gd name="connsiteX0" fmla="*/ 9454 w 79792"/>
              <a:gd name="connsiteY0" fmla="*/ 131585 h 4416186"/>
              <a:gd name="connsiteX1" fmla="*/ 74693 w 79792"/>
              <a:gd name="connsiteY1" fmla="*/ 0 h 4416186"/>
              <a:gd name="connsiteX2" fmla="*/ 79792 w 79792"/>
              <a:gd name="connsiteY2" fmla="*/ 4416186 h 4416186"/>
              <a:gd name="connsiteX3" fmla="*/ 0 w 79792"/>
              <a:gd name="connsiteY3" fmla="*/ 4416186 h 4416186"/>
              <a:gd name="connsiteX4" fmla="*/ 9454 w 79792"/>
              <a:gd name="connsiteY4" fmla="*/ 131585 h 4416186"/>
              <a:gd name="connsiteX0" fmla="*/ 941 w 71279"/>
              <a:gd name="connsiteY0" fmla="*/ 131585 h 4515754"/>
              <a:gd name="connsiteX1" fmla="*/ 66180 w 71279"/>
              <a:gd name="connsiteY1" fmla="*/ 0 h 4515754"/>
              <a:gd name="connsiteX2" fmla="*/ 71279 w 71279"/>
              <a:gd name="connsiteY2" fmla="*/ 4416186 h 4515754"/>
              <a:gd name="connsiteX3" fmla="*/ 679 w 71279"/>
              <a:gd name="connsiteY3" fmla="*/ 4515754 h 4515754"/>
              <a:gd name="connsiteX4" fmla="*/ 941 w 71279"/>
              <a:gd name="connsiteY4" fmla="*/ 131585 h 4515754"/>
              <a:gd name="connsiteX0" fmla="*/ 4066 w 74404"/>
              <a:gd name="connsiteY0" fmla="*/ 131585 h 4514253"/>
              <a:gd name="connsiteX1" fmla="*/ 69305 w 74404"/>
              <a:gd name="connsiteY1" fmla="*/ 0 h 4514253"/>
              <a:gd name="connsiteX2" fmla="*/ 74404 w 74404"/>
              <a:gd name="connsiteY2" fmla="*/ 4416186 h 4514253"/>
              <a:gd name="connsiteX3" fmla="*/ 0 w 74404"/>
              <a:gd name="connsiteY3" fmla="*/ 4514253 h 4514253"/>
              <a:gd name="connsiteX4" fmla="*/ 4066 w 74404"/>
              <a:gd name="connsiteY4" fmla="*/ 131585 h 4514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404" h="4514253">
                <a:moveTo>
                  <a:pt x="4066" y="131585"/>
                </a:moveTo>
                <a:lnTo>
                  <a:pt x="69305" y="0"/>
                </a:lnTo>
                <a:cubicBezTo>
                  <a:pt x="71005" y="1472062"/>
                  <a:pt x="72704" y="2944124"/>
                  <a:pt x="74404" y="4416186"/>
                </a:cubicBezTo>
                <a:lnTo>
                  <a:pt x="0" y="4514253"/>
                </a:lnTo>
                <a:cubicBezTo>
                  <a:pt x="3151" y="3086053"/>
                  <a:pt x="915" y="1559785"/>
                  <a:pt x="4066" y="131585"/>
                </a:cubicBezTo>
                <a:close/>
              </a:path>
            </a:pathLst>
          </a:custGeom>
          <a:solidFill>
            <a:srgbClr val="FCC9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11" y="627843"/>
            <a:ext cx="4790016" cy="1362075"/>
          </a:xfrm>
        </p:spPr>
        <p:txBody>
          <a:bodyPr anchor="t">
            <a:normAutofit/>
          </a:bodyPr>
          <a:lstStyle>
            <a:lvl1pPr algn="l">
              <a:defRPr sz="32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1811" y="1989917"/>
            <a:ext cx="4790016" cy="4587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4A4F55"/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315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27015"/>
            <a:ext cx="116921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502665"/>
            <a:ext cx="11692128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EC4FA4-4568-9343-B71F-2B1283623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345" y="6293395"/>
            <a:ext cx="427048" cy="4546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0223E0-54EE-634F-BECA-9B4238B46D6E}"/>
              </a:ext>
            </a:extLst>
          </p:cNvPr>
          <p:cNvSpPr txBox="1"/>
          <p:nvPr userDrawn="1"/>
        </p:nvSpPr>
        <p:spPr>
          <a:xfrm>
            <a:off x="476334" y="6408219"/>
            <a:ext cx="50599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spc="133" baseline="0">
                <a:latin typeface="Arial" panose="020B0604020202020204" pitchFamily="34" charset="0"/>
                <a:cs typeface="Arial" panose="020B0604020202020204" pitchFamily="34" charset="0"/>
              </a:rPr>
              <a:t>CAL STATE LA </a:t>
            </a:r>
            <a:r>
              <a:rPr lang="en-US" sz="800" spc="133" baseline="0">
                <a:solidFill>
                  <a:srgbClr val="FCC90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|   </a:t>
            </a:r>
            <a:r>
              <a:rPr lang="en-US" sz="800" spc="133" baseline="0">
                <a:latin typeface="Arial" panose="020B0604020202020204" pitchFamily="34" charset="0"/>
                <a:cs typeface="Arial" panose="020B0604020202020204" pitchFamily="34" charset="0"/>
              </a:rPr>
              <a:t>College of Engineering, Computer Science and Technology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00752" y="643481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C1F7AE-D849-6747-AC2F-07C188C11F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702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hf hdr="0" ftr="0" dt="0"/>
  <p:txStyles>
    <p:titleStyle>
      <a:lvl1pPr algn="l" defTabSz="457189" rtl="0" eaLnBrk="1" latinLnBrk="0" hangingPunct="1">
        <a:spcBef>
          <a:spcPct val="0"/>
        </a:spcBef>
        <a:buNone/>
        <a:defRPr sz="2933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189" rtl="0" eaLnBrk="1" latinLnBrk="0" hangingPunct="1">
        <a:spcBef>
          <a:spcPct val="20000"/>
        </a:spcBef>
        <a:buFont typeface="Arial"/>
        <a:buNone/>
        <a:defRPr sz="2267" kern="1200">
          <a:solidFill>
            <a:schemeClr val="tx1"/>
          </a:solidFill>
          <a:latin typeface="Arial"/>
          <a:ea typeface="+mn-ea"/>
          <a:cs typeface="Arial"/>
        </a:defRPr>
      </a:lvl1pPr>
      <a:lvl2pPr marL="914377" indent="-457189" algn="l" defTabSz="457189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/>
          <a:ea typeface="+mn-ea"/>
          <a:cs typeface="Arial"/>
        </a:defRPr>
      </a:lvl2pPr>
      <a:lvl3pPr marL="1295368" indent="-380990" algn="l" defTabSz="457189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867" kern="1200">
          <a:solidFill>
            <a:schemeClr val="tx1"/>
          </a:solidFill>
          <a:latin typeface="Arial"/>
          <a:ea typeface="+mn-ea"/>
          <a:cs typeface="Arial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>
              <a:lumMod val="50000"/>
              <a:lumOff val="50000"/>
            </a:schemeClr>
          </a:solidFill>
          <a:latin typeface="Arial"/>
          <a:ea typeface="+mn-ea"/>
          <a:cs typeface="Arial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1333" kern="1200">
          <a:solidFill>
            <a:schemeClr val="tx1">
              <a:lumMod val="50000"/>
              <a:lumOff val="50000"/>
            </a:schemeClr>
          </a:solidFill>
          <a:latin typeface="Arial"/>
          <a:ea typeface="+mn-ea"/>
          <a:cs typeface="Arial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1474" y="2628901"/>
            <a:ext cx="11527785" cy="1199584"/>
          </a:xfrm>
        </p:spPr>
        <p:txBody>
          <a:bodyPr/>
          <a:lstStyle/>
          <a:p>
            <a:r>
              <a:rPr lang="en-US" sz="3700"/>
              <a:t>Senior Design EXPO – Long-Range Endurance Platform, Structures Team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9658BF-450A-4884-B594-EFDEED3658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38524" y="3859928"/>
            <a:ext cx="4159918" cy="276225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en-US" sz="2100">
                <a:latin typeface="Calibri"/>
                <a:cs typeface="Calibri"/>
              </a:rPr>
              <a:t>Team Members:</a:t>
            </a:r>
            <a:endParaRPr lang="en-US" sz="21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100">
                <a:latin typeface="Calibri"/>
                <a:cs typeface="Calibri"/>
              </a:rPr>
              <a:t>Eric Anthony (Lead)</a:t>
            </a:r>
            <a:endParaRPr lang="en-US" sz="21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100">
                <a:latin typeface="Calibri"/>
                <a:cs typeface="Calibri"/>
              </a:rPr>
              <a:t>Ricardo Chaparro</a:t>
            </a:r>
            <a:endParaRPr lang="en-US" sz="21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100">
                <a:latin typeface="Calibri"/>
                <a:cs typeface="Calibri"/>
              </a:rPr>
              <a:t>Evelyn Cortez</a:t>
            </a:r>
            <a:endParaRPr lang="en-US" sz="21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100">
                <a:latin typeface="Calibri"/>
                <a:cs typeface="Calibri"/>
              </a:rPr>
              <a:t>Abigail Laguna</a:t>
            </a:r>
            <a:endParaRPr lang="en-US" sz="21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100">
                <a:latin typeface="Calibri"/>
                <a:cs typeface="Calibri"/>
              </a:rPr>
              <a:t>Hugo Montanez</a:t>
            </a:r>
            <a:endParaRPr lang="en-US" sz="21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2100">
                <a:latin typeface="Calibri"/>
                <a:cs typeface="Calibri"/>
              </a:rPr>
              <a:t>Cristian Vera</a:t>
            </a:r>
            <a:endParaRPr lang="en-US" sz="21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90000"/>
              </a:lnSpc>
              <a:spcBef>
                <a:spcPts val="1000"/>
              </a:spcBef>
            </a:pPr>
            <a:endParaRPr lang="en-US" sz="2100"/>
          </a:p>
          <a:p>
            <a:pPr algn="just"/>
            <a:endParaRPr lang="en-US"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5523E4-970D-45DC-B771-D64FB215C40E}"/>
              </a:ext>
            </a:extLst>
          </p:cNvPr>
          <p:cNvSpPr txBox="1"/>
          <p:nvPr/>
        </p:nvSpPr>
        <p:spPr>
          <a:xfrm>
            <a:off x="561975" y="3857625"/>
            <a:ext cx="47244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282DB4F9-5E1C-4867-A030-2E5D6DFEF0E1}"/>
              </a:ext>
            </a:extLst>
          </p:cNvPr>
          <p:cNvSpPr txBox="1">
            <a:spLocks/>
          </p:cNvSpPr>
          <p:nvPr/>
        </p:nvSpPr>
        <p:spPr>
          <a:xfrm>
            <a:off x="590049" y="3955178"/>
            <a:ext cx="5731543" cy="17526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457189" rtl="0" eaLnBrk="1" latinLnBrk="0" hangingPunct="1">
              <a:spcBef>
                <a:spcPct val="20000"/>
              </a:spcBef>
              <a:buFont typeface="Arial"/>
              <a:buNone/>
              <a:defRPr sz="2267" kern="1200">
                <a:solidFill>
                  <a:srgbClr val="4A4F55"/>
                </a:solidFill>
                <a:latin typeface="Arial"/>
                <a:ea typeface="+mn-ea"/>
                <a:cs typeface="Arial"/>
              </a:defRPr>
            </a:lvl1pPr>
            <a:lvl2pPr marL="457189" indent="0" algn="ctr" defTabSz="457189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2pPr>
            <a:lvl3pPr marL="914377" indent="0" algn="ctr" defTabSz="457189" rtl="0" eaLnBrk="1" latinLnBrk="0" hangingPunct="1">
              <a:spcBef>
                <a:spcPct val="20000"/>
              </a:spcBef>
              <a:buFont typeface="Courier New" panose="02070309020205020404" pitchFamily="49" charset="0"/>
              <a:buNone/>
              <a:defRPr sz="1867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3pPr>
            <a:lvl4pPr marL="1371566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4pPr>
            <a:lvl5pPr marL="1828754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1333" kern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Arial"/>
              </a:defRPr>
            </a:lvl5pPr>
            <a:lvl6pPr marL="2285943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457189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100">
                <a:latin typeface="Calibri"/>
                <a:cs typeface="Calibri"/>
              </a:rPr>
              <a:t>Client: The Aerospace Corporation</a:t>
            </a:r>
            <a:endParaRPr lang="en-US" sz="2100"/>
          </a:p>
          <a:p>
            <a:pPr>
              <a:spcBef>
                <a:spcPts val="0"/>
              </a:spcBef>
            </a:pPr>
            <a:endParaRPr lang="en-US" sz="2100"/>
          </a:p>
          <a:p>
            <a:pPr>
              <a:spcBef>
                <a:spcPts val="0"/>
              </a:spcBef>
            </a:pPr>
            <a:endParaRPr lang="en-US" sz="2100"/>
          </a:p>
          <a:p>
            <a:pPr>
              <a:spcBef>
                <a:spcPts val="0"/>
              </a:spcBef>
            </a:pPr>
            <a:r>
              <a:rPr lang="en-US" sz="2100">
                <a:latin typeface="Calibri"/>
                <a:cs typeface="Calibri"/>
              </a:rPr>
              <a:t>Advisors: Stephen </a:t>
            </a:r>
            <a:r>
              <a:rPr lang="en-US" sz="2100" err="1">
                <a:latin typeface="Calibri"/>
                <a:cs typeface="Calibri"/>
              </a:rPr>
              <a:t>Felszeghy</a:t>
            </a:r>
            <a:r>
              <a:rPr lang="en-US" sz="2100">
                <a:latin typeface="Calibri"/>
                <a:cs typeface="Calibri"/>
              </a:rPr>
              <a:t> and Ramon Garcia</a:t>
            </a:r>
            <a:endParaRPr lang="en-US" sz="2100"/>
          </a:p>
          <a:p>
            <a:pPr algn="just"/>
            <a:endParaRPr lang="en-US" sz="21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407A00-4044-403C-A458-3DE55E8FB3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38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ACDB4-95D6-4EF0-B8AA-2C5D86304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Engine Mount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793648F-C3D9-49F0-ACD2-F095BEEB8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124" t="-69" r="23299" b="-446"/>
          <a:stretch/>
        </p:blipFill>
        <p:spPr>
          <a:xfrm>
            <a:off x="6651047" y="1470955"/>
            <a:ext cx="5246864" cy="4640654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F83BA9-A711-47E6-9FA2-7931661DD5AE}"/>
              </a:ext>
            </a:extLst>
          </p:cNvPr>
          <p:cNvSpPr txBox="1"/>
          <p:nvPr/>
        </p:nvSpPr>
        <p:spPr>
          <a:xfrm>
            <a:off x="841001" y="1470212"/>
            <a:ext cx="5441576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/>
              <a:t>Threaded carbon fiber rods pass through fuel tank dividers</a:t>
            </a:r>
            <a:endParaRPr lang="en-US" sz="24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>
                <a:cs typeface="Calibri"/>
              </a:rPr>
              <a:t>Held in place with nuts on inside and outside of duct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cs typeface="Calibri"/>
              </a:rPr>
              <a:t>7075 Aluminum fixture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1B9530-42B1-4843-A756-A3607DBED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51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ACDB4-95D6-4EF0-B8AA-2C5D86304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Top Housing Assembly</a:t>
            </a:r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F83BA9-A711-47E6-9FA2-7931661DD5AE}"/>
              </a:ext>
            </a:extLst>
          </p:cNvPr>
          <p:cNvSpPr txBox="1"/>
          <p:nvPr/>
        </p:nvSpPr>
        <p:spPr>
          <a:xfrm>
            <a:off x="841001" y="1470212"/>
            <a:ext cx="5441576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/>
              <a:t>Threaded sleeves embedded in foam under the carbon fiber</a:t>
            </a:r>
            <a:endParaRPr lang="en-US" sz="24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400">
                <a:cs typeface="Calibri"/>
              </a:rPr>
              <a:t>Vibration damping mounts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cs typeface="Calibri"/>
              </a:rPr>
              <a:t>Housing 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cs typeface="Calibri"/>
              </a:rPr>
              <a:t>3D-printed PETG infused with carbon fibers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cs typeface="Calibri"/>
              </a:rPr>
              <a:t>Holds electronics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cs typeface="Calibri"/>
              </a:rPr>
              <a:t>Ducted fan attaches to bottom</a:t>
            </a:r>
          </a:p>
        </p:txBody>
      </p:sp>
      <p:pic>
        <p:nvPicPr>
          <p:cNvPr id="3" name="Picture 3" descr="A picture containing sky, clock&#10;&#10;Description automatically generated">
            <a:extLst>
              <a:ext uri="{FF2B5EF4-FFF2-40B4-BE49-F238E27FC236}">
                <a16:creationId xmlns:a16="http://schemas.microsoft.com/office/drawing/2014/main" id="{3B14C47D-0E9C-49B0-8D66-EEF1FB1076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802" r="23629" b="-303"/>
          <a:stretch/>
        </p:blipFill>
        <p:spPr>
          <a:xfrm>
            <a:off x="6867525" y="1565196"/>
            <a:ext cx="4800613" cy="4918246"/>
          </a:xfrm>
          <a:prstGeom prst="rect">
            <a:avLst/>
          </a:prstGeom>
        </p:spPr>
      </p:pic>
      <p:pic>
        <p:nvPicPr>
          <p:cNvPr id="4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D304951B-4C11-468A-90BF-3E3A3B5E8E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59" t="6119" b="36014"/>
          <a:stretch/>
        </p:blipFill>
        <p:spPr>
          <a:xfrm>
            <a:off x="866775" y="4827509"/>
            <a:ext cx="5514978" cy="157832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DAEA8-3936-46EC-8D7C-DC939BCC7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448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61EE7-EF25-4FB4-8DD8-5ADBE6370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/>
              <a:t>Agenda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7F911-C1C1-4071-9963-D084E66C3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endParaRPr lang="en-US" sz="2250">
              <a:highlight>
                <a:srgbClr val="FFFF00"/>
              </a:highlight>
            </a:endParaRPr>
          </a:p>
          <a:p>
            <a:pPr marL="457200" lvl="1" indent="-456565"/>
            <a:endParaRPr lang="en-US"/>
          </a:p>
          <a:p>
            <a:endParaRPr lang="en-US" sz="2250"/>
          </a:p>
          <a:p>
            <a:endParaRPr lang="en-US" sz="2250"/>
          </a:p>
          <a:p>
            <a:endParaRPr lang="en-US" sz="2250"/>
          </a:p>
          <a:p>
            <a:endParaRPr lang="en-US" sz="2250"/>
          </a:p>
          <a:p>
            <a:endParaRPr lang="en-US" sz="2250"/>
          </a:p>
          <a:p>
            <a:endParaRPr lang="en-US" sz="22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CE1BF4-A183-4B63-A74B-14281ED25344}"/>
              </a:ext>
            </a:extLst>
          </p:cNvPr>
          <p:cNvSpPr txBox="1"/>
          <p:nvPr/>
        </p:nvSpPr>
        <p:spPr>
          <a:xfrm>
            <a:off x="714375" y="1219200"/>
            <a:ext cx="10858500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>
                <a:cs typeface="Calibri"/>
              </a:rPr>
              <a:t>Eric Anthony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Introduction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Overall CAD Design</a:t>
            </a:r>
          </a:p>
          <a:p>
            <a:pPr marL="342900" indent="-342900">
              <a:buAutoNum type="arabicPeriod"/>
            </a:pPr>
            <a:r>
              <a:rPr lang="en-US">
                <a:highlight>
                  <a:srgbClr val="FFFF00"/>
                </a:highlight>
                <a:cs typeface="Calibri"/>
              </a:rPr>
              <a:t>Cristian Vera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highlight>
                  <a:srgbClr val="FFFF00"/>
                </a:highlight>
                <a:cs typeface="Calibri"/>
              </a:rPr>
              <a:t>Landing Gear Design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highlight>
                  <a:srgbClr val="FFFF00"/>
                </a:highlight>
                <a:cs typeface="Calibri"/>
              </a:rPr>
              <a:t>Gimbal Mount Design</a:t>
            </a:r>
          </a:p>
          <a:p>
            <a:pPr marL="342900" indent="-342900">
              <a:buAutoNum type="arabicPeriod"/>
            </a:pPr>
            <a:r>
              <a:rPr lang="en-US">
                <a:cs typeface="Calibri"/>
              </a:rPr>
              <a:t>Hugo Montanez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Stress Analysis Methodology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Engine Mount Stress Analysis</a:t>
            </a:r>
            <a:endParaRPr lang="en-US"/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Wing Stress Analysis</a:t>
            </a:r>
          </a:p>
          <a:p>
            <a:pPr marL="342900" indent="-342900">
              <a:buAutoNum type="arabicPeriod"/>
            </a:pPr>
            <a:r>
              <a:rPr lang="en-US">
                <a:cs typeface="Calibri"/>
              </a:rPr>
              <a:t>Ricardo Chaparro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Propeller Arm Stress Analysis</a:t>
            </a:r>
            <a:endParaRPr lang="en-US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Overall System Stress Analysis</a:t>
            </a:r>
          </a:p>
          <a:p>
            <a:pPr marL="342900" indent="-342900">
              <a:buAutoNum type="arabicPeriod"/>
            </a:pPr>
            <a:r>
              <a:rPr lang="en-US">
                <a:cs typeface="Calibri"/>
              </a:rPr>
              <a:t>Abigail Laguna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Thermal Analysis (FEA)</a:t>
            </a:r>
          </a:p>
          <a:p>
            <a:pPr marL="342900" indent="-342900">
              <a:buAutoNum type="arabicPeriod"/>
            </a:pPr>
            <a:r>
              <a:rPr lang="en-US">
                <a:cs typeface="Calibri"/>
              </a:rPr>
              <a:t>Evelyn Cortez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Thermal Analysis (CFD)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Conclusions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9D9DF-30D9-484D-BD8F-FEC769255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51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85D9E-959E-4DB3-A6EC-8B1198A3C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Landing Gear - Design Progression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7D72E9-9725-4CDB-87FE-93B909B08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4662" y="1666843"/>
            <a:ext cx="1769709" cy="47165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0350A4D-6497-436A-9097-E5189289D1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014" y="1666843"/>
            <a:ext cx="1544833" cy="4716592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E7804CCF-9375-41A9-A6FD-C699F28B4A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25625"/>
            <a:ext cx="52578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16 Inches from top to base.</a:t>
            </a:r>
            <a:endParaRPr lang="en-US" dirty="0">
              <a:cs typeface="Calibri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Threaded hole with M4x0.7 thread.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Widened to a 2.75 inch width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Safety Factor when resting (100 </a:t>
            </a:r>
            <a:r>
              <a:rPr lang="en-US" dirty="0" err="1"/>
              <a:t>lbs</a:t>
            </a:r>
            <a:r>
              <a:rPr lang="en-US" dirty="0"/>
              <a:t>) is 53.76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Material is still PETG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4E5816-5DFD-4459-A632-42F82FB75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12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85D9E-959E-4DB3-A6EC-8B1198A3C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Landing Gear – Stress Analysis</a:t>
            </a:r>
          </a:p>
        </p:txBody>
      </p:sp>
      <p:pic>
        <p:nvPicPr>
          <p:cNvPr id="18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84968C43-30CA-4302-AEBD-0AF412F4B1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" t="28476" r="78875" b="38358"/>
          <a:stretch/>
        </p:blipFill>
        <p:spPr>
          <a:xfrm>
            <a:off x="3703169" y="1264540"/>
            <a:ext cx="4433596" cy="468017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C0A87F-EF44-4C2A-B072-E33610426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309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5AD93-C8AF-4B0F-9D19-76B29D6A9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Landing Gear – Stress Analysis: Fall from height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E48DEC0E-EC96-4D3A-A295-851961619D6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39338" y="1825625"/>
                <a:ext cx="4514461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l" defTabSz="457189" rtl="0" eaLnBrk="1" latinLnBrk="0" hangingPunct="1">
                  <a:spcBef>
                    <a:spcPct val="20000"/>
                  </a:spcBef>
                  <a:buFont typeface="Arial"/>
                  <a:buNone/>
                  <a:defRPr sz="2267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1pPr>
                <a:lvl2pPr marL="914377" indent="-457189" algn="l" defTabSz="457189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2pPr>
                <a:lvl3pPr marL="1295368" indent="-380990" algn="l" defTabSz="457189" rtl="0" eaLnBrk="1" latinLnBrk="0" hangingPunct="1">
                  <a:spcBef>
                    <a:spcPct val="20000"/>
                  </a:spcBef>
                  <a:buFont typeface="Courier New" panose="02070309020205020404" pitchFamily="49" charset="0"/>
                  <a:buChar char="o"/>
                  <a:defRPr sz="1867" kern="1200">
                    <a:solidFill>
                      <a:schemeClr val="tx1"/>
                    </a:solidFill>
                    <a:latin typeface="Arial"/>
                    <a:ea typeface="+mn-ea"/>
                    <a:cs typeface="Arial"/>
                  </a:defRPr>
                </a:lvl3pPr>
                <a:lvl4pPr marL="1600160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–"/>
                  <a:defRPr sz="1600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/>
                    <a:ea typeface="+mn-ea"/>
                    <a:cs typeface="Arial"/>
                  </a:defRPr>
                </a:lvl4pPr>
                <a:lvl5pPr marL="2057349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»"/>
                  <a:defRPr sz="1333" kern="120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Arial"/>
                    <a:ea typeface="+mn-ea"/>
                    <a:cs typeface="Arial"/>
                  </a:defRPr>
                </a:lvl5pPr>
                <a:lvl6pPr marL="2514537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726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8914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103" indent="-228594" algn="l" defTabSz="457189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Von Mises Stress: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dirty="0"/>
                  <a:t> Pa</a:t>
                </a:r>
              </a:p>
              <a:p>
                <a:r>
                  <a:rPr lang="en-US" dirty="0"/>
                  <a:t>Deflection of: 14 mm</a:t>
                </a:r>
              </a:p>
              <a:p>
                <a:r>
                  <a:rPr lang="en-US" dirty="0"/>
                  <a:t>Safety Factor: 3.79</a:t>
                </a:r>
              </a:p>
              <a:p>
                <a:endParaRPr lang="en-US" dirty="0"/>
              </a:p>
              <a:p>
                <a:r>
                  <a:rPr lang="en-US" dirty="0"/>
                  <a:t>Conclusion: The Landing gear could withstand a fall from ~2 inches. </a:t>
                </a:r>
              </a:p>
              <a:p>
                <a:endParaRPr lang="en-US" sz="1600" dirty="0"/>
              </a:p>
              <a:p>
                <a:r>
                  <a:rPr lang="en-US" sz="1600" dirty="0"/>
                  <a:t>Note: the Yield Strength of the PETG is 5230 MPa, will still be in elastic deformation.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Content Placeholder 3">
                <a:extLst>
                  <a:ext uri="{FF2B5EF4-FFF2-40B4-BE49-F238E27FC236}">
                    <a16:creationId xmlns:a16="http://schemas.microsoft.com/office/drawing/2014/main" id="{E48DEC0E-EC96-4D3A-A295-851961619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9338" y="1825625"/>
                <a:ext cx="4514461" cy="4351338"/>
              </a:xfrm>
              <a:prstGeom prst="rect">
                <a:avLst/>
              </a:prstGeom>
              <a:blipFill>
                <a:blip r:embed="rId2"/>
                <a:stretch>
                  <a:fillRect l="-1892" t="-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C997BFA9-1887-4CF7-BE58-318D86805F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28" t="4539" r="23266" b="3598"/>
          <a:stretch/>
        </p:blipFill>
        <p:spPr>
          <a:xfrm>
            <a:off x="838199" y="1606347"/>
            <a:ext cx="1369142" cy="42725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46835A-1EBF-4A63-90CA-BDED118899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34" t="4297" b="4233"/>
          <a:stretch/>
        </p:blipFill>
        <p:spPr>
          <a:xfrm>
            <a:off x="2664813" y="1606347"/>
            <a:ext cx="1604573" cy="42725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5BD93D-C222-4FF0-871F-45CED28252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6858" y="1606347"/>
            <a:ext cx="1369142" cy="448394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E341DCC-8F59-40ED-A773-7FC2264C9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479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85D9E-959E-4DB3-A6EC-8B1198A3C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Landing Gear – Stress Analysis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3">
                <a:extLst>
                  <a:ext uri="{FF2B5EF4-FFF2-40B4-BE49-F238E27FC236}">
                    <a16:creationId xmlns:a16="http://schemas.microsoft.com/office/drawing/2014/main" id="{99627446-D8F2-4764-893F-BE1ED4D37D1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40002"/>
                <a:ext cx="10515600" cy="4351338"/>
              </a:xfrm>
            </p:spPr>
            <p:txBody>
              <a:bodyPr>
                <a:noAutofit/>
              </a:bodyPr>
              <a:lstStyle/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350 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𝐹𝑜𝑟𝑐𝑒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𝑝𝑒𝑟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𝑙𝑒𝑔</m:t>
                      </m:r>
                    </m:oMath>
                  </m:oMathPara>
                </a14:m>
                <a:endParaRPr lang="en-US" sz="2800" b="0" dirty="0"/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350 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4=1400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en-US" sz="2800" dirty="0"/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𝑖𝑚𝑝𝑎𝑐𝑡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𝑚𝑔h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den>
                      </m:f>
                    </m:oMath>
                  </m:oMathPara>
                </a14:m>
                <a:endParaRPr lang="en-US" sz="2800" b="0" dirty="0"/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1400 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45 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𝑘𝑔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9.81</m:t>
                          </m:r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𝒉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0.014 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en-US" sz="2800" b="0" dirty="0"/>
              </a:p>
              <a:p>
                <a:pPr marL="0" indent="0">
                  <a:lnSpc>
                    <a:spcPct val="120000"/>
                  </a:lnSpc>
                  <a:spcBef>
                    <a:spcPts val="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=0.045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𝑚𝑒𝑡𝑒𝑟𝑠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~ 2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𝑖𝑛𝑐h𝑒𝑠</m:t>
                      </m:r>
                    </m:oMath>
                  </m:oMathPara>
                </a14:m>
                <a:endParaRPr lang="en-US" sz="2800" b="0" dirty="0"/>
              </a:p>
            </p:txBody>
          </p:sp>
        </mc:Choice>
        <mc:Fallback>
          <p:sp>
            <p:nvSpPr>
              <p:cNvPr id="7" name="Content Placeholder 3">
                <a:extLst>
                  <a:ext uri="{FF2B5EF4-FFF2-40B4-BE49-F238E27FC236}">
                    <a16:creationId xmlns:a16="http://schemas.microsoft.com/office/drawing/2014/main" id="{99627446-D8F2-4764-893F-BE1ED4D37D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40002"/>
                <a:ext cx="10515600" cy="4351338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6A7B659-D55F-4716-A9E8-B1757886E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482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85D9E-959E-4DB3-A6EC-8B1198A3C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Gimbal Mount - CAD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3A67049-027A-4355-AE16-8BFA37BAA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9338" y="1825625"/>
            <a:ext cx="4514461" cy="4351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Changed mounting points to reduce weight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Currently mounts to landing gear via M4x0.7 Screws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Made of PETG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EDEA4B-0F65-4D2D-AD37-D43AE0AD7E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168"/>
          <a:stretch/>
        </p:blipFill>
        <p:spPr>
          <a:xfrm>
            <a:off x="838200" y="4121053"/>
            <a:ext cx="5257800" cy="19454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1F39EE-652B-4C7E-9F99-D0D7F65B2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8272" y="1810447"/>
            <a:ext cx="4409326" cy="219084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11ED32-F24C-4433-A733-B3FA8BD20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373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85D9E-959E-4DB3-A6EC-8B1198A3C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Gimbal Mount – Stress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3">
                <a:extLst>
                  <a:ext uri="{FF2B5EF4-FFF2-40B4-BE49-F238E27FC236}">
                    <a16:creationId xmlns:a16="http://schemas.microsoft.com/office/drawing/2014/main" id="{891B4B69-CECC-4C40-A9EF-CC67094404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39338" y="1825625"/>
                <a:ext cx="4514461" cy="4351338"/>
              </a:xfrm>
            </p:spPr>
            <p:txBody>
              <a:bodyPr/>
              <a:lstStyle/>
              <a:p>
                <a:r>
                  <a:rPr lang="en-US" dirty="0"/>
                  <a:t>Von Mises Stress: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.50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dirty="0"/>
                  <a:t> Pa</a:t>
                </a:r>
              </a:p>
              <a:p>
                <a:r>
                  <a:rPr lang="en-US" dirty="0"/>
                  <a:t>Deflection of: 0.67 mm</a:t>
                </a:r>
              </a:p>
              <a:p>
                <a:r>
                  <a:rPr lang="en-US" dirty="0"/>
                  <a:t>Safety Factor: 27.26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Conclusion: Gimbal Mount is sufficient to hold Gimbal with a high safety factor with minimal deflection.</a:t>
                </a:r>
              </a:p>
            </p:txBody>
          </p:sp>
        </mc:Choice>
        <mc:Fallback xmlns="">
          <p:sp>
            <p:nvSpPr>
              <p:cNvPr id="7" name="Content Placeholder 3">
                <a:extLst>
                  <a:ext uri="{FF2B5EF4-FFF2-40B4-BE49-F238E27FC236}">
                    <a16:creationId xmlns:a16="http://schemas.microsoft.com/office/drawing/2014/main" id="{891B4B69-CECC-4C40-A9EF-CC67094404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39338" y="1825625"/>
                <a:ext cx="4514461" cy="4351338"/>
              </a:xfrm>
              <a:blipFill>
                <a:blip r:embed="rId3"/>
                <a:stretch>
                  <a:fillRect l="-1892" t="-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4950205-E916-4DCA-9B62-42CC899276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6" t="11973" r="13545"/>
          <a:stretch/>
        </p:blipFill>
        <p:spPr>
          <a:xfrm>
            <a:off x="838202" y="2166151"/>
            <a:ext cx="4328700" cy="25390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034333-6C4E-4123-BD0C-218851A565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474" t="15375" r="1857" b="19501"/>
          <a:stretch/>
        </p:blipFill>
        <p:spPr>
          <a:xfrm>
            <a:off x="5239117" y="1825625"/>
            <a:ext cx="1181302" cy="375525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125D5D-CE53-4870-B90E-CC836F68A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123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61EE7-EF25-4FB4-8DD8-5ADBE6370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/>
              <a:t>Agenda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7F911-C1C1-4071-9963-D084E66C3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endParaRPr lang="en-US" sz="2250">
              <a:highlight>
                <a:srgbClr val="FFFF00"/>
              </a:highlight>
            </a:endParaRPr>
          </a:p>
          <a:p>
            <a:pPr marL="457200" lvl="1" indent="-456565"/>
            <a:endParaRPr lang="en-US"/>
          </a:p>
          <a:p>
            <a:endParaRPr lang="en-US" sz="2250"/>
          </a:p>
          <a:p>
            <a:endParaRPr lang="en-US" sz="2250"/>
          </a:p>
          <a:p>
            <a:endParaRPr lang="en-US" sz="2250"/>
          </a:p>
          <a:p>
            <a:endParaRPr lang="en-US" sz="2250"/>
          </a:p>
          <a:p>
            <a:endParaRPr lang="en-US" sz="2250"/>
          </a:p>
          <a:p>
            <a:endParaRPr lang="en-US" sz="22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CE1BF4-A183-4B63-A74B-14281ED25344}"/>
              </a:ext>
            </a:extLst>
          </p:cNvPr>
          <p:cNvSpPr txBox="1"/>
          <p:nvPr/>
        </p:nvSpPr>
        <p:spPr>
          <a:xfrm>
            <a:off x="714375" y="1219200"/>
            <a:ext cx="10858500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>
                <a:cs typeface="Calibri"/>
              </a:rPr>
              <a:t>Eric Anthony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Introduction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Overall CAD Design</a:t>
            </a:r>
          </a:p>
          <a:p>
            <a:pPr marL="342900" indent="-342900">
              <a:buAutoNum type="arabicPeriod"/>
            </a:pPr>
            <a:r>
              <a:rPr lang="en-US">
                <a:cs typeface="Calibri"/>
              </a:rPr>
              <a:t>Cristian Vera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Landing Gear Design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Gimbal Mount Design</a:t>
            </a:r>
          </a:p>
          <a:p>
            <a:pPr marL="342900" indent="-342900">
              <a:buAutoNum type="arabicPeriod"/>
            </a:pPr>
            <a:r>
              <a:rPr lang="en-US">
                <a:highlight>
                  <a:srgbClr val="FFFF00"/>
                </a:highlight>
                <a:cs typeface="Calibri"/>
              </a:rPr>
              <a:t>Hugo Montanez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highlight>
                  <a:srgbClr val="FFFF00"/>
                </a:highlight>
                <a:ea typeface="+mn-lt"/>
                <a:cs typeface="+mn-lt"/>
              </a:rPr>
              <a:t>Stress Analysis Methodology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highlight>
                  <a:srgbClr val="FFFF00"/>
                </a:highlight>
                <a:ea typeface="+mn-lt"/>
                <a:cs typeface="+mn-lt"/>
              </a:rPr>
              <a:t>Engine Mount Stress Analysis</a:t>
            </a:r>
            <a:endParaRPr lang="en-US">
              <a:highlight>
                <a:srgbClr val="FFFF00"/>
              </a:highlight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>
                <a:highlight>
                  <a:srgbClr val="FFFF00"/>
                </a:highlight>
                <a:cs typeface="Calibri"/>
              </a:rPr>
              <a:t>Wing Stress Analysis</a:t>
            </a:r>
          </a:p>
          <a:p>
            <a:pPr marL="342900" indent="-342900">
              <a:buAutoNum type="arabicPeriod"/>
            </a:pPr>
            <a:r>
              <a:rPr lang="en-US">
                <a:cs typeface="Calibri"/>
              </a:rPr>
              <a:t>Ricardo Chaparro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Propeller Arm Stress Analysis</a:t>
            </a:r>
            <a:endParaRPr lang="en-US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Overall System Stress Analysis</a:t>
            </a:r>
          </a:p>
          <a:p>
            <a:pPr marL="342900" indent="-342900">
              <a:buAutoNum type="arabicPeriod"/>
            </a:pPr>
            <a:r>
              <a:rPr lang="en-US">
                <a:cs typeface="Calibri"/>
              </a:rPr>
              <a:t>Abigail Laguna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Thermal Analysis (FEA)</a:t>
            </a:r>
          </a:p>
          <a:p>
            <a:pPr marL="342900" indent="-342900">
              <a:buAutoNum type="arabicPeriod"/>
            </a:pPr>
            <a:r>
              <a:rPr lang="en-US">
                <a:cs typeface="Calibri"/>
              </a:rPr>
              <a:t>Evelyn Cortez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Thermal Analysis (CFD)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Conclusions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71F69-37CF-45B7-A944-5E764F759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42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61EE7-EF25-4FB4-8DD8-5ADBE6370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/>
              <a:t>Agenda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7F911-C1C1-4071-9963-D084E66C3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endParaRPr lang="en-US" sz="2250">
              <a:highlight>
                <a:srgbClr val="FFFF00"/>
              </a:highlight>
            </a:endParaRPr>
          </a:p>
          <a:p>
            <a:pPr marL="457200" lvl="1" indent="-456565"/>
            <a:endParaRPr lang="en-US"/>
          </a:p>
          <a:p>
            <a:endParaRPr lang="en-US" sz="2250"/>
          </a:p>
          <a:p>
            <a:endParaRPr lang="en-US" sz="2250"/>
          </a:p>
          <a:p>
            <a:endParaRPr lang="en-US" sz="2250"/>
          </a:p>
          <a:p>
            <a:endParaRPr lang="en-US" sz="2250"/>
          </a:p>
          <a:p>
            <a:endParaRPr lang="en-US" sz="2250"/>
          </a:p>
          <a:p>
            <a:endParaRPr lang="en-US" sz="22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CE1BF4-A183-4B63-A74B-14281ED25344}"/>
              </a:ext>
            </a:extLst>
          </p:cNvPr>
          <p:cNvSpPr txBox="1"/>
          <p:nvPr/>
        </p:nvSpPr>
        <p:spPr>
          <a:xfrm>
            <a:off x="714375" y="1219200"/>
            <a:ext cx="10858500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>
                <a:highlight>
                  <a:srgbClr val="FFFF00"/>
                </a:highlight>
                <a:cs typeface="Calibri"/>
              </a:rPr>
              <a:t>Eric Anthony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highlight>
                  <a:srgbClr val="FFFF00"/>
                </a:highlight>
                <a:cs typeface="Calibri"/>
              </a:rPr>
              <a:t>Introduction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highlight>
                  <a:srgbClr val="FFFF00"/>
                </a:highlight>
                <a:cs typeface="Calibri"/>
              </a:rPr>
              <a:t>Overall CAD Design</a:t>
            </a:r>
          </a:p>
          <a:p>
            <a:pPr marL="342900" indent="-342900">
              <a:buAutoNum type="arabicPeriod"/>
            </a:pPr>
            <a:r>
              <a:rPr lang="en-US">
                <a:cs typeface="Calibri"/>
              </a:rPr>
              <a:t>Cristian Vera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Landing Gear Design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Gimbal Mount Design</a:t>
            </a:r>
          </a:p>
          <a:p>
            <a:pPr marL="342900" indent="-342900">
              <a:buAutoNum type="arabicPeriod"/>
            </a:pPr>
            <a:r>
              <a:rPr lang="en-US">
                <a:cs typeface="Calibri"/>
              </a:rPr>
              <a:t>Hugo Montanez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Stress Analysis Methodology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Engine Mount Stress Analysis</a:t>
            </a:r>
            <a:endParaRPr lang="en-US"/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Wing Stress Analysis</a:t>
            </a:r>
          </a:p>
          <a:p>
            <a:pPr marL="342900" indent="-342900">
              <a:buAutoNum type="arabicPeriod"/>
            </a:pPr>
            <a:r>
              <a:rPr lang="en-US">
                <a:cs typeface="Calibri"/>
              </a:rPr>
              <a:t>Ricardo Chaparro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Propeller Arm Stress Analysis</a:t>
            </a:r>
            <a:endParaRPr lang="en-US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Overall System Stress Analysis</a:t>
            </a:r>
          </a:p>
          <a:p>
            <a:pPr marL="342900" indent="-342900">
              <a:buAutoNum type="arabicPeriod"/>
            </a:pPr>
            <a:r>
              <a:rPr lang="en-US">
                <a:cs typeface="Calibri"/>
              </a:rPr>
              <a:t>Abigail Laguna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Thermal Analysis (FEA)</a:t>
            </a:r>
          </a:p>
          <a:p>
            <a:pPr marL="342900" indent="-342900">
              <a:buAutoNum type="arabicPeriod"/>
            </a:pPr>
            <a:r>
              <a:rPr lang="en-US">
                <a:cs typeface="Calibri"/>
              </a:rPr>
              <a:t>Evelyn Cortez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Thermal Analysis (CFD)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Conclusions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6A2E7-417D-40DA-A64E-9A9F94FD1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536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A764B-F0CA-4E95-A98F-FB60BB890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Methodology for Stress Analysis </a:t>
            </a: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6259271B-39DC-4567-B0AE-67619F942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496" y="508684"/>
            <a:ext cx="2729918" cy="212769"/>
          </a:xfrm>
        </p:spPr>
        <p:txBody>
          <a:bodyPr>
            <a:normAutofit fontScale="40000" lnSpcReduction="20000"/>
          </a:bodyPr>
          <a:lstStyle/>
          <a:p>
            <a:endParaRPr lang="en-US"/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2A7D8EF9-9D66-48AF-9F49-D60F6F66E2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8450677"/>
              </p:ext>
            </p:extLst>
          </p:nvPr>
        </p:nvGraphicFramePr>
        <p:xfrm>
          <a:off x="3154618" y="1459848"/>
          <a:ext cx="5975355" cy="46077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940848" imgH="4267069" progId="Word.Document.12">
                  <p:embed/>
                </p:oleObj>
              </mc:Choice>
              <mc:Fallback>
                <p:oleObj name="Document" r:id="rId2" imgW="5940848" imgH="4267069" progId="Word.Document.12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2A7D8EF9-9D66-48AF-9F49-D60F6F66E2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154618" y="1459848"/>
                        <a:ext cx="5975355" cy="46077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7C6C93-1FCF-40CB-BB48-661DC7FA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227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CB601-6A37-4E75-8F64-894F0FF6B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 Mounting Arms Material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202B4C4C-CF61-4A46-9B21-A669BF4F8DA7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935299903"/>
                  </p:ext>
                </p:extLst>
              </p:nvPr>
            </p:nvGraphicFramePr>
            <p:xfrm>
              <a:off x="838200" y="1825625"/>
              <a:ext cx="10515600" cy="4899514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5257800">
                      <a:extLst>
                        <a:ext uri="{9D8B030D-6E8A-4147-A177-3AD203B41FA5}">
                          <a16:colId xmlns:a16="http://schemas.microsoft.com/office/drawing/2014/main" val="2312879176"/>
                        </a:ext>
                      </a:extLst>
                    </a:gridCol>
                    <a:gridCol w="5257800">
                      <a:extLst>
                        <a:ext uri="{9D8B030D-6E8A-4147-A177-3AD203B41FA5}">
                          <a16:colId xmlns:a16="http://schemas.microsoft.com/office/drawing/2014/main" val="1466935583"/>
                        </a:ext>
                      </a:extLst>
                    </a:gridCol>
                  </a:tblGrid>
                  <a:tr h="556714">
                    <a:tc gridSpan="2"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𝑪𝒂𝒓𝒃𝒐𝒏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𝑭𝒊𝒃𝒆𝒓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b="1" i="1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7005712"/>
                      </a:ext>
                    </a:extLst>
                  </a:tr>
                  <a:tr h="556714">
                    <a:tc>
                      <a:txBody>
                        <a:bodyPr/>
                        <a:lstStyle/>
                        <a:p>
                          <a:pPr marL="0" marR="0" lvl="0" indent="0" algn="l" defTabSz="45718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smtClean="0">
                                    <a:latin typeface="Cambria Math" panose="02040503050406030204" pitchFamily="18" charset="0"/>
                                  </a:rPr>
                                  <m:t>𝑻𝒐𝒕𝒂𝒍</m:t>
                                </m:r>
                                <m:r>
                                  <a:rPr lang="en-US" b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1" smtClean="0">
                                    <a:latin typeface="Cambria Math" panose="02040503050406030204" pitchFamily="18" charset="0"/>
                                  </a:rPr>
                                  <m:t>𝑳𝒐𝒂𝒅</m:t>
                                </m:r>
                                <m:r>
                                  <a:rPr lang="en-US" b="1" smtClean="0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b="1" smtClean="0">
                                    <a:latin typeface="Cambria Math" panose="02040503050406030204" pitchFamily="18" charset="0"/>
                                  </a:rPr>
                                  <m:t>𝒍𝒃</m:t>
                                </m:r>
                                <m:r>
                                  <a:rPr lang="en-US" b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/>
                        </a:p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189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smtClean="0">
                                    <a:latin typeface="Cambria Math" panose="02040503050406030204" pitchFamily="18" charset="0"/>
                                  </a:rPr>
                                  <m:t>𝟐𝟎</m:t>
                                </m:r>
                                <m:r>
                                  <a:rPr lang="en-US" b="1" smtClean="0">
                                    <a:latin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b="1" smtClean="0">
                                    <a:latin typeface="Cambria Math" panose="02040503050406030204" pitchFamily="18" charset="0"/>
                                  </a:rPr>
                                  <m:t>𝟗𝟒</m:t>
                                </m:r>
                                <m:r>
                                  <a:rPr lang="en-US" b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/>
                        </a:p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7197474"/>
                      </a:ext>
                    </a:extLst>
                  </a:tr>
                  <a:tr h="55671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𝐿𝑜𝑎𝑑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𝑜𝑛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𝐸𝑎𝑐h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𝐴𝑟𝑚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𝑙𝑏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5.235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37434925"/>
                      </a:ext>
                    </a:extLst>
                  </a:tr>
                  <a:tr h="55671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𝐿𝑜𝑎𝑑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𝐹𝑎𝑐𝑡𝑜𝑟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02126917"/>
                      </a:ext>
                    </a:extLst>
                  </a:tr>
                  <a:tr h="91915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𝐷𝑒𝑛𝑠𝑖𝑡𝑦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𝑙𝑏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𝑖𝑛</m:t>
                                        </m:r>
                                      </m:e>
                                      <m:sup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den>
                                </m:f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.054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70991125"/>
                      </a:ext>
                    </a:extLst>
                  </a:tr>
                  <a:tr h="55671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𝑃𝑟𝑖𝑐𝑒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𝑓𝑜𝑟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𝑒𝑣𝑒𝑟𝑦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48"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$18.99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98009981"/>
                      </a:ext>
                    </a:extLst>
                  </a:tr>
                  <a:tr h="55671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𝐸𝑙𝑎𝑠𝑡𝑖𝑐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𝑀𝑜𝑑𝑢𝑙𝑢𝑠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𝑘𝑠𝑖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i="1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19,000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40166800"/>
                      </a:ext>
                    </a:extLst>
                  </a:tr>
                  <a:tr h="55671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𝑌𝑖𝑒𝑙𝑑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𝑆𝑡𝑟𝑒𝑛𝑔𝑡h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𝑝𝑠𝑖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265,000</m:t>
                                </m:r>
                              </m:oMath>
                            </m:oMathPara>
                          </a14:m>
                          <a:endParaRPr lang="en-US" b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7517322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202B4C4C-CF61-4A46-9B21-A669BF4F8DA7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935299903"/>
                  </p:ext>
                </p:extLst>
              </p:nvPr>
            </p:nvGraphicFramePr>
            <p:xfrm>
              <a:off x="838200" y="1825625"/>
              <a:ext cx="10515600" cy="4899514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5257800">
                      <a:extLst>
                        <a:ext uri="{9D8B030D-6E8A-4147-A177-3AD203B41FA5}">
                          <a16:colId xmlns:a16="http://schemas.microsoft.com/office/drawing/2014/main" val="2312879176"/>
                        </a:ext>
                      </a:extLst>
                    </a:gridCol>
                    <a:gridCol w="5257800">
                      <a:extLst>
                        <a:ext uri="{9D8B030D-6E8A-4147-A177-3AD203B41FA5}">
                          <a16:colId xmlns:a16="http://schemas.microsoft.com/office/drawing/2014/main" val="1466935583"/>
                        </a:ext>
                      </a:extLst>
                    </a:gridCol>
                  </a:tblGrid>
                  <a:tr h="556714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58" t="-1099" r="-232" b="-78681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7005712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6" t="-86792" r="-100463" b="-57547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116" t="-86792" r="-463" b="-57547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97197474"/>
                      </a:ext>
                    </a:extLst>
                  </a:tr>
                  <a:tr h="55671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6" t="-217582" r="-100463" b="-5703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116" t="-217582" r="-463" b="-5703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37434925"/>
                      </a:ext>
                    </a:extLst>
                  </a:tr>
                  <a:tr h="55671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6" t="-314130" r="-100463" b="-4641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116" t="-314130" r="-463" b="-4641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02126917"/>
                      </a:ext>
                    </a:extLst>
                  </a:tr>
                  <a:tr h="91915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6" t="-252318" r="-100463" b="-18278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116" t="-252318" r="-463" b="-18278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70991125"/>
                      </a:ext>
                    </a:extLst>
                  </a:tr>
                  <a:tr h="55671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6" t="-584615" r="-100463" b="-20329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116" t="-584615" r="-463" b="-20329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98009981"/>
                      </a:ext>
                    </a:extLst>
                  </a:tr>
                  <a:tr h="55671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6" t="-677174" r="-100463" b="-10108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116" t="-677174" r="-463" b="-10108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40166800"/>
                      </a:ext>
                    </a:extLst>
                  </a:tr>
                  <a:tr h="55671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16" t="-785714" r="-100463" b="-21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0116" t="-785714" r="-463" b="-219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7517322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CD7F06-4DB4-4DDE-9886-56E8DEF4F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012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CFCB3-3E0C-43BB-B7FC-4EFC297BE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Engine Mounting Arms Stress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44966B38-E174-4D1B-A057-20253DCD44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78782422"/>
                  </p:ext>
                </p:extLst>
              </p:nvPr>
            </p:nvGraphicFramePr>
            <p:xfrm>
              <a:off x="1620940" y="4251431"/>
              <a:ext cx="8127999" cy="212344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709333">
                      <a:extLst>
                        <a:ext uri="{9D8B030D-6E8A-4147-A177-3AD203B41FA5}">
                          <a16:colId xmlns:a16="http://schemas.microsoft.com/office/drawing/2014/main" val="2374596505"/>
                        </a:ext>
                      </a:extLst>
                    </a:gridCol>
                    <a:gridCol w="2709333">
                      <a:extLst>
                        <a:ext uri="{9D8B030D-6E8A-4147-A177-3AD203B41FA5}">
                          <a16:colId xmlns:a16="http://schemas.microsoft.com/office/drawing/2014/main" val="102288560"/>
                        </a:ext>
                      </a:extLst>
                    </a:gridCol>
                    <a:gridCol w="2709333">
                      <a:extLst>
                        <a:ext uri="{9D8B030D-6E8A-4147-A177-3AD203B41FA5}">
                          <a16:colId xmlns:a16="http://schemas.microsoft.com/office/drawing/2014/main" val="374356490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Rod Length </a:t>
                          </a:r>
                          <a14:m>
                            <m:oMath xmlns:m="http://schemas.openxmlformats.org/officeDocument/2006/math">
                              <m:r>
                                <a:rPr lang="en-US" b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smtClean="0"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  <m:r>
                                <a:rPr lang="en-US" b="1" i="0" smtClean="0">
                                  <a:latin typeface="Cambria Math" panose="02040503050406030204" pitchFamily="18" charset="0"/>
                                </a:rPr>
                                <m:t>𝐧</m:t>
                              </m:r>
                              <m:r>
                                <a:rPr lang="en-US" b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6.72 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i="1" dirty="0" smtClean="0">
                                    <a:latin typeface="Cambria Math" panose="02040503050406030204" pitchFamily="18" charset="0"/>
                                  </a:rPr>
                                  <m:t>4.73 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51908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Material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Carbon Fiber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Carbon Fiber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7296819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Cross Section Diameter </a:t>
                          </a:r>
                          <a14:m>
                            <m:oMath xmlns:m="http://schemas.openxmlformats.org/officeDocument/2006/math"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𝑖𝑛</m:t>
                              </m:r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 i="1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.25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.25</m:t>
                                </m:r>
                              </m:oMath>
                            </m:oMathPara>
                          </a14:m>
                          <a:endParaRPr lang="en-US" b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816224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Moment of Inertia </a:t>
                          </a:r>
                          <a14:m>
                            <m:oMath xmlns:m="http://schemas.openxmlformats.org/officeDocument/2006/math"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b="0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  <m:r>
                                <a:rPr lang="en-US" b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.192×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.192×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95428795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Factor of Safety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8.73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12.41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966681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le 6">
                <a:extLst>
                  <a:ext uri="{FF2B5EF4-FFF2-40B4-BE49-F238E27FC236}">
                    <a16:creationId xmlns:a16="http://schemas.microsoft.com/office/drawing/2014/main" id="{44966B38-E174-4D1B-A057-20253DCD443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78782422"/>
                  </p:ext>
                </p:extLst>
              </p:nvPr>
            </p:nvGraphicFramePr>
            <p:xfrm>
              <a:off x="1620940" y="4251431"/>
              <a:ext cx="8127999" cy="212344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709333">
                      <a:extLst>
                        <a:ext uri="{9D8B030D-6E8A-4147-A177-3AD203B41FA5}">
                          <a16:colId xmlns:a16="http://schemas.microsoft.com/office/drawing/2014/main" val="2374596505"/>
                        </a:ext>
                      </a:extLst>
                    </a:gridCol>
                    <a:gridCol w="2709333">
                      <a:extLst>
                        <a:ext uri="{9D8B030D-6E8A-4147-A177-3AD203B41FA5}">
                          <a16:colId xmlns:a16="http://schemas.microsoft.com/office/drawing/2014/main" val="102288560"/>
                        </a:ext>
                      </a:extLst>
                    </a:gridCol>
                    <a:gridCol w="2709333">
                      <a:extLst>
                        <a:ext uri="{9D8B030D-6E8A-4147-A177-3AD203B41FA5}">
                          <a16:colId xmlns:a16="http://schemas.microsoft.com/office/drawing/2014/main" val="3743564904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5" t="-8197" r="-200899" b="-4967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00225" t="-8197" r="-100899" b="-49672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00225" t="-8197" r="-899" b="-49672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51908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Material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Carbon Fiber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/>
                            <a:t>Carbon Fiber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72968190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5" t="-120952" r="-200899" b="-1304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00225" t="-120952" r="-100899" b="-1304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00225" t="-120952" r="-899" b="-13047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48162246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25" t="-380328" r="-200899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00225" t="-380328" r="-100899" b="-1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00225" t="-380328" r="-899" b="-1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95428795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Factor of Safety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00225" t="-480328" r="-100899" b="-245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00225" t="-480328" r="-899" b="-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9666813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83AFD9-EEDC-4CE9-BB70-0C0E4149A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22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F91B77-D61F-4465-B5F8-531E1C426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872CF0-C66E-4DCE-B985-C29B9C6EF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355" y="1852689"/>
            <a:ext cx="5089171" cy="2060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139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1E74F-DF47-4BEA-8323-BAC078E42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Wings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4E8A5CF-D9F3-4951-83B3-FCC37E584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0623" y="1825625"/>
            <a:ext cx="8190753" cy="4351338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36FECF-2F7D-4178-8094-3B92FB3D7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2484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8FDE9-F055-4838-8D67-190AFEDC8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Wings 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1BC32E2-F27C-4BA2-A694-D7A31D3E35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894" y="1906348"/>
            <a:ext cx="4139814" cy="4351338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1B5FE8-CBFD-4B81-ABA1-B9F7071B5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963" y="1690688"/>
            <a:ext cx="5882642" cy="435133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0AE607-DE87-4754-9528-DFA5EF91A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538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900E6-FDAD-474A-89C3-488413999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Wings Material Trade Study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2FFE6CBC-5467-4148-AC82-8F3A5897376A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022400579"/>
                  </p:ext>
                </p:extLst>
              </p:nvPr>
            </p:nvGraphicFramePr>
            <p:xfrm>
              <a:off x="838200" y="1825624"/>
              <a:ext cx="10515600" cy="3390676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628900">
                      <a:extLst>
                        <a:ext uri="{9D8B030D-6E8A-4147-A177-3AD203B41FA5}">
                          <a16:colId xmlns:a16="http://schemas.microsoft.com/office/drawing/2014/main" val="2419945088"/>
                        </a:ext>
                      </a:extLst>
                    </a:gridCol>
                    <a:gridCol w="2628900">
                      <a:extLst>
                        <a:ext uri="{9D8B030D-6E8A-4147-A177-3AD203B41FA5}">
                          <a16:colId xmlns:a16="http://schemas.microsoft.com/office/drawing/2014/main" val="1174401057"/>
                        </a:ext>
                      </a:extLst>
                    </a:gridCol>
                    <a:gridCol w="2628900">
                      <a:extLst>
                        <a:ext uri="{9D8B030D-6E8A-4147-A177-3AD203B41FA5}">
                          <a16:colId xmlns:a16="http://schemas.microsoft.com/office/drawing/2014/main" val="4161587641"/>
                        </a:ext>
                      </a:extLst>
                    </a:gridCol>
                    <a:gridCol w="2628900">
                      <a:extLst>
                        <a:ext uri="{9D8B030D-6E8A-4147-A177-3AD203B41FA5}">
                          <a16:colId xmlns:a16="http://schemas.microsoft.com/office/drawing/2014/main" val="261473004"/>
                        </a:ext>
                      </a:extLst>
                    </a:gridCol>
                  </a:tblGrid>
                  <a:tr h="59139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PETG</a:t>
                          </a: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Polyurethane Foam</a:t>
                          </a: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Aluminum 7075-T6</a:t>
                          </a:r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2164709726"/>
                      </a:ext>
                    </a:extLst>
                  </a:tr>
                  <a:tr h="97641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𝐷𝑒𝑛𝑠𝑖𝑡𝑦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𝑙𝑏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𝑖𝑛</m:t>
                                        </m:r>
                                      </m:e>
                                      <m:sup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den>
                                </m:f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.044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.0504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.102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3236246344"/>
                      </a:ext>
                    </a:extLst>
                  </a:tr>
                  <a:tr h="59139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𝐸𝑙𝑎𝑠𝑡𝑖𝑐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𝑀𝑜𝑑𝑢𝑙𝑢𝑠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𝑘𝑠𝑖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392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500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104,000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2626147942"/>
                      </a:ext>
                    </a:extLst>
                  </a:tr>
                  <a:tr h="59139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𝑇𝑒𝑛𝑠𝑖𝑙𝑒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𝑌𝑖𝑒𝑙𝑑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𝑆𝑡𝑟𝑒𝑛𝑔𝑡h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b="0"/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𝑝𝑠𝑖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4630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15000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73000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1052259849"/>
                      </a:ext>
                    </a:extLst>
                  </a:tr>
                  <a:tr h="59139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𝑊𝑖𝑛𝑔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𝑊𝑒𝑖𝑔h𝑡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𝑙𝑏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.311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.322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.721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37524238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2FFE6CBC-5467-4148-AC82-8F3A5897376A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022400579"/>
                  </p:ext>
                </p:extLst>
              </p:nvPr>
            </p:nvGraphicFramePr>
            <p:xfrm>
              <a:off x="838200" y="1825624"/>
              <a:ext cx="10515600" cy="3390676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628900">
                      <a:extLst>
                        <a:ext uri="{9D8B030D-6E8A-4147-A177-3AD203B41FA5}">
                          <a16:colId xmlns:a16="http://schemas.microsoft.com/office/drawing/2014/main" val="2419945088"/>
                        </a:ext>
                      </a:extLst>
                    </a:gridCol>
                    <a:gridCol w="2628900">
                      <a:extLst>
                        <a:ext uri="{9D8B030D-6E8A-4147-A177-3AD203B41FA5}">
                          <a16:colId xmlns:a16="http://schemas.microsoft.com/office/drawing/2014/main" val="1174401057"/>
                        </a:ext>
                      </a:extLst>
                    </a:gridCol>
                    <a:gridCol w="2628900">
                      <a:extLst>
                        <a:ext uri="{9D8B030D-6E8A-4147-A177-3AD203B41FA5}">
                          <a16:colId xmlns:a16="http://schemas.microsoft.com/office/drawing/2014/main" val="4161587641"/>
                        </a:ext>
                      </a:extLst>
                    </a:gridCol>
                    <a:gridCol w="2628900">
                      <a:extLst>
                        <a:ext uri="{9D8B030D-6E8A-4147-A177-3AD203B41FA5}">
                          <a16:colId xmlns:a16="http://schemas.microsoft.com/office/drawing/2014/main" val="261473004"/>
                        </a:ext>
                      </a:extLst>
                    </a:gridCol>
                  </a:tblGrid>
                  <a:tr h="59139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PETG</a:t>
                          </a: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Polyurethane Foam</a:t>
                          </a: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Aluminum 7075-T6</a:t>
                          </a:r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2164709726"/>
                      </a:ext>
                    </a:extLst>
                  </a:tr>
                  <a:tr h="97641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231" t="-60870" r="-300463" b="-1869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100464" t="-60870" r="-201160" b="-1869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200000" t="-60870" r="-100694" b="-1869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300696" t="-60870" r="-928" b="-1869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36246344"/>
                      </a:ext>
                    </a:extLst>
                  </a:tr>
                  <a:tr h="59139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231" t="-267010" r="-300463" b="-2103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100464" t="-267010" r="-201160" b="-2103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200000" t="-267010" r="-100694" b="-2103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300696" t="-267010" r="-928" b="-2103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6147942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231" t="-339048" r="-300463" b="-9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100464" t="-339048" r="-201160" b="-9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200000" t="-339048" r="-100694" b="-9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300696" t="-339048" r="-928" b="-9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52259849"/>
                      </a:ext>
                    </a:extLst>
                  </a:tr>
                  <a:tr h="59139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231" t="-475258" r="-300463" b="-20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100464" t="-475258" r="-201160" b="-20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200000" t="-475258" r="-100694" b="-20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300696" t="-475258" r="-928" b="-20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5242384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40244C3-4FC1-4108-9435-491449F0F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811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C63C9-142C-401B-AF0A-68CAC94DCB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Stress Analysis on Wings at 1G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C596FD7F-3881-4A87-9A3F-A8246C281BAA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834791841"/>
                  </p:ext>
                </p:extLst>
              </p:nvPr>
            </p:nvGraphicFramePr>
            <p:xfrm>
              <a:off x="838200" y="1825625"/>
              <a:ext cx="10515600" cy="185420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628900">
                      <a:extLst>
                        <a:ext uri="{9D8B030D-6E8A-4147-A177-3AD203B41FA5}">
                          <a16:colId xmlns:a16="http://schemas.microsoft.com/office/drawing/2014/main" val="2033931294"/>
                        </a:ext>
                      </a:extLst>
                    </a:gridCol>
                    <a:gridCol w="2628900">
                      <a:extLst>
                        <a:ext uri="{9D8B030D-6E8A-4147-A177-3AD203B41FA5}">
                          <a16:colId xmlns:a16="http://schemas.microsoft.com/office/drawing/2014/main" val="4244957626"/>
                        </a:ext>
                      </a:extLst>
                    </a:gridCol>
                    <a:gridCol w="2628900">
                      <a:extLst>
                        <a:ext uri="{9D8B030D-6E8A-4147-A177-3AD203B41FA5}">
                          <a16:colId xmlns:a16="http://schemas.microsoft.com/office/drawing/2014/main" val="3682951244"/>
                        </a:ext>
                      </a:extLst>
                    </a:gridCol>
                    <a:gridCol w="2628900">
                      <a:extLst>
                        <a:ext uri="{9D8B030D-6E8A-4147-A177-3AD203B41FA5}">
                          <a16:colId xmlns:a16="http://schemas.microsoft.com/office/drawing/2014/main" val="429350165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PETG</a:t>
                          </a: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Polyurethane Foam</a:t>
                          </a: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Aluminum 7075-T6</a:t>
                          </a:r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37539108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𝐷𝑒𝑓𝑜𝑟𝑚𝑎𝑡𝑖𝑜𝑛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𝑖𝑛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2.170×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−3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1.770×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−4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1.893×</m:t>
                                </m:r>
                                <m:sSup>
                                  <m:sSup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−6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37241326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𝐹𝑂𝑆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𝐹𝑂𝑆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&gt;15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𝐹𝑂𝑆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&gt;15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𝐹𝑂𝑆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&gt;15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5993860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𝑊𝑒𝑖𝑔h𝑡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𝑙𝑏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.311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.323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.721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19196376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𝐿𝑜𝑎𝑑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𝐹𝑎𝑐𝑡𝑜𝑟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316033569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4">
                <a:extLst>
                  <a:ext uri="{FF2B5EF4-FFF2-40B4-BE49-F238E27FC236}">
                    <a16:creationId xmlns:a16="http://schemas.microsoft.com/office/drawing/2014/main" id="{C596FD7F-3881-4A87-9A3F-A8246C281BAA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834791841"/>
                  </p:ext>
                </p:extLst>
              </p:nvPr>
            </p:nvGraphicFramePr>
            <p:xfrm>
              <a:off x="838200" y="1825625"/>
              <a:ext cx="10515600" cy="1854200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628900">
                      <a:extLst>
                        <a:ext uri="{9D8B030D-6E8A-4147-A177-3AD203B41FA5}">
                          <a16:colId xmlns:a16="http://schemas.microsoft.com/office/drawing/2014/main" val="2033931294"/>
                        </a:ext>
                      </a:extLst>
                    </a:gridCol>
                    <a:gridCol w="2628900">
                      <a:extLst>
                        <a:ext uri="{9D8B030D-6E8A-4147-A177-3AD203B41FA5}">
                          <a16:colId xmlns:a16="http://schemas.microsoft.com/office/drawing/2014/main" val="4244957626"/>
                        </a:ext>
                      </a:extLst>
                    </a:gridCol>
                    <a:gridCol w="2628900">
                      <a:extLst>
                        <a:ext uri="{9D8B030D-6E8A-4147-A177-3AD203B41FA5}">
                          <a16:colId xmlns:a16="http://schemas.microsoft.com/office/drawing/2014/main" val="3682951244"/>
                        </a:ext>
                      </a:extLst>
                    </a:gridCol>
                    <a:gridCol w="2628900">
                      <a:extLst>
                        <a:ext uri="{9D8B030D-6E8A-4147-A177-3AD203B41FA5}">
                          <a16:colId xmlns:a16="http://schemas.microsoft.com/office/drawing/2014/main" val="429350165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PETG</a:t>
                          </a: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Polyurethane Foam</a:t>
                          </a: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Aluminum 7075-T6</a:t>
                          </a:r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375391081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231" t="-108197" r="-300463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100464" t="-108197" r="-201160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200000" t="-108197" r="-100694" b="-3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300696" t="-108197" r="-928" b="-3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2413261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231" t="-208197" r="-300463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100464" t="-208197" r="-201160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200000" t="-208197" r="-100694" b="-2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300696" t="-208197" r="-928" b="-2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59938602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231" t="-308197" r="-300463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100464" t="-308197" r="-201160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200000" t="-308197" r="-100694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300696" t="-308197" r="-928" b="-1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196376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231" t="-408197" r="-300463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100464" t="-408197" r="-201160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200000" t="-408197" r="-100694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300696" t="-408197" r="-928" b="-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60335695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E74F6073-FDA1-4FA0-9E60-F2A0E8894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833" y="3906173"/>
            <a:ext cx="5163144" cy="25205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748398-67AB-4762-885D-245234CE7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3700" y="4118676"/>
            <a:ext cx="4610100" cy="2095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2C936D-EBA2-4487-8855-EE87AD787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201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900E6-FDAD-474A-89C3-488413999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Wings Material Trade Study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2FFE6CBC-5467-4148-AC82-8F3A5897376A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454917494"/>
                  </p:ext>
                </p:extLst>
              </p:nvPr>
            </p:nvGraphicFramePr>
            <p:xfrm>
              <a:off x="838200" y="1825624"/>
              <a:ext cx="10515600" cy="3390676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628900">
                      <a:extLst>
                        <a:ext uri="{9D8B030D-6E8A-4147-A177-3AD203B41FA5}">
                          <a16:colId xmlns:a16="http://schemas.microsoft.com/office/drawing/2014/main" val="2419945088"/>
                        </a:ext>
                      </a:extLst>
                    </a:gridCol>
                    <a:gridCol w="2628900">
                      <a:extLst>
                        <a:ext uri="{9D8B030D-6E8A-4147-A177-3AD203B41FA5}">
                          <a16:colId xmlns:a16="http://schemas.microsoft.com/office/drawing/2014/main" val="1174401057"/>
                        </a:ext>
                      </a:extLst>
                    </a:gridCol>
                    <a:gridCol w="2628900">
                      <a:extLst>
                        <a:ext uri="{9D8B030D-6E8A-4147-A177-3AD203B41FA5}">
                          <a16:colId xmlns:a16="http://schemas.microsoft.com/office/drawing/2014/main" val="4161587641"/>
                        </a:ext>
                      </a:extLst>
                    </a:gridCol>
                    <a:gridCol w="2628900">
                      <a:extLst>
                        <a:ext uri="{9D8B030D-6E8A-4147-A177-3AD203B41FA5}">
                          <a16:colId xmlns:a16="http://schemas.microsoft.com/office/drawing/2014/main" val="261473004"/>
                        </a:ext>
                      </a:extLst>
                    </a:gridCol>
                  </a:tblGrid>
                  <a:tr h="59139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PETG</a:t>
                          </a: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Polyurethane Foam </a:t>
                          </a:r>
                        </a:p>
                      </a:txBody>
                      <a:tcPr anchor="ctr" anchorCtr="1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Aluminum 7075-T6</a:t>
                          </a:r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2164709726"/>
                      </a:ext>
                    </a:extLst>
                  </a:tr>
                  <a:tr h="97641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𝐷𝑒𝑛𝑠𝑖𝑡𝑦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f>
                                  <m:f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b="0" smtClean="0">
                                        <a:latin typeface="Cambria Math" panose="02040503050406030204" pitchFamily="18" charset="0"/>
                                      </a:rPr>
                                      <m:t>𝑙𝑏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𝑖𝑛</m:t>
                                        </m:r>
                                      </m:e>
                                      <m:sup>
                                        <m:r>
                                          <a:rPr lang="en-US" b="0" smtClean="0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</m:den>
                                </m:f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.044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.0504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.102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3236246344"/>
                      </a:ext>
                    </a:extLst>
                  </a:tr>
                  <a:tr h="59139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𝐸𝑙𝑎𝑠𝑡𝑖𝑐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𝑀𝑜𝑑𝑢𝑙𝑢𝑠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𝑘𝑠𝑖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392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500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104,000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2626147942"/>
                      </a:ext>
                    </a:extLst>
                  </a:tr>
                  <a:tr h="59139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𝑇𝑒𝑛𝑠𝑖𝑙𝑒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𝑌𝑖𝑒𝑙𝑑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𝑆𝑡𝑟𝑒𝑛𝑔𝑡h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oMath>
                            </m:oMathPara>
                          </a14:m>
                          <a:endParaRPr lang="en-US" b="0"/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𝑝𝑠𝑖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4630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15000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73000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1052259849"/>
                      </a:ext>
                    </a:extLst>
                  </a:tr>
                  <a:tr h="59139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𝑊𝑖𝑛𝑔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𝑊𝑒𝑖𝑔h𝑡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 (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𝑙𝑏</m:t>
                                </m:r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.311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.322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smtClean="0">
                                    <a:latin typeface="Cambria Math" panose="02040503050406030204" pitchFamily="18" charset="0"/>
                                  </a:rPr>
                                  <m:t>.721</m:t>
                                </m:r>
                              </m:oMath>
                            </m:oMathPara>
                          </a14:m>
                          <a:endParaRPr lang="en-US"/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375242384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2FFE6CBC-5467-4148-AC82-8F3A5897376A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454917494"/>
                  </p:ext>
                </p:extLst>
              </p:nvPr>
            </p:nvGraphicFramePr>
            <p:xfrm>
              <a:off x="838200" y="1825624"/>
              <a:ext cx="10515600" cy="3390676"/>
            </p:xfrm>
            <a:graphic>
              <a:graphicData uri="http://schemas.openxmlformats.org/drawingml/2006/table">
                <a:tbl>
                  <a:tblPr firstRow="1" bandRow="1">
                    <a:tableStyleId>{073A0DAA-6AF3-43AB-8588-CEC1D06C72B9}</a:tableStyleId>
                  </a:tblPr>
                  <a:tblGrid>
                    <a:gridCol w="2628900">
                      <a:extLst>
                        <a:ext uri="{9D8B030D-6E8A-4147-A177-3AD203B41FA5}">
                          <a16:colId xmlns:a16="http://schemas.microsoft.com/office/drawing/2014/main" val="2419945088"/>
                        </a:ext>
                      </a:extLst>
                    </a:gridCol>
                    <a:gridCol w="2628900">
                      <a:extLst>
                        <a:ext uri="{9D8B030D-6E8A-4147-A177-3AD203B41FA5}">
                          <a16:colId xmlns:a16="http://schemas.microsoft.com/office/drawing/2014/main" val="1174401057"/>
                        </a:ext>
                      </a:extLst>
                    </a:gridCol>
                    <a:gridCol w="2628900">
                      <a:extLst>
                        <a:ext uri="{9D8B030D-6E8A-4147-A177-3AD203B41FA5}">
                          <a16:colId xmlns:a16="http://schemas.microsoft.com/office/drawing/2014/main" val="4161587641"/>
                        </a:ext>
                      </a:extLst>
                    </a:gridCol>
                    <a:gridCol w="2628900">
                      <a:extLst>
                        <a:ext uri="{9D8B030D-6E8A-4147-A177-3AD203B41FA5}">
                          <a16:colId xmlns:a16="http://schemas.microsoft.com/office/drawing/2014/main" val="261473004"/>
                        </a:ext>
                      </a:extLst>
                    </a:gridCol>
                  </a:tblGrid>
                  <a:tr h="59139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PETG</a:t>
                          </a:r>
                        </a:p>
                      </a:txBody>
                      <a:tcPr anchor="ctr" anchorCtr="1"/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Polyurethane Foam </a:t>
                          </a:r>
                        </a:p>
                      </a:txBody>
                      <a:tcPr anchor="ctr" anchorCtr="1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/>
                            <a:t>Aluminum 7075-T6</a:t>
                          </a:r>
                        </a:p>
                      </a:txBody>
                      <a:tcPr anchor="ctr" anchorCtr="1"/>
                    </a:tc>
                    <a:extLst>
                      <a:ext uri="{0D108BD9-81ED-4DB2-BD59-A6C34878D82A}">
                        <a16:rowId xmlns:a16="http://schemas.microsoft.com/office/drawing/2014/main" val="2164709726"/>
                      </a:ext>
                    </a:extLst>
                  </a:tr>
                  <a:tr h="97641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231" t="-60870" r="-300463" b="-1869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100464" t="-60870" r="-201160" b="-1869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200000" t="-60870" r="-100694" b="-1869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300696" t="-60870" r="-928" b="-1869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36246344"/>
                      </a:ext>
                    </a:extLst>
                  </a:tr>
                  <a:tr h="59139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231" t="-267010" r="-300463" b="-2103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100464" t="-267010" r="-201160" b="-2103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200000" t="-267010" r="-100694" b="-21030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300696" t="-267010" r="-928" b="-21030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26147942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231" t="-339048" r="-300463" b="-9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100464" t="-339048" r="-201160" b="-9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200000" t="-339048" r="-100694" b="-9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300696" t="-339048" r="-928" b="-9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52259849"/>
                      </a:ext>
                    </a:extLst>
                  </a:tr>
                  <a:tr h="59139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231" t="-475258" r="-300463" b="-20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100464" t="-475258" r="-201160" b="-20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200000" t="-475258" r="-100694" b="-20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blipFill>
                          <a:blip r:embed="rId2"/>
                          <a:stretch>
                            <a:fillRect l="-300696" t="-475258" r="-928" b="-206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5242384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56BFDC-992D-4372-A27A-082B4B25F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747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61EE7-EF25-4FB4-8DD8-5ADBE6370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/>
              <a:t>Agenda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7F911-C1C1-4071-9963-D084E66C3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endParaRPr lang="en-US" sz="2250">
              <a:highlight>
                <a:srgbClr val="FFFF00"/>
              </a:highlight>
            </a:endParaRPr>
          </a:p>
          <a:p>
            <a:pPr marL="457200" lvl="1" indent="-456565"/>
            <a:endParaRPr lang="en-US"/>
          </a:p>
          <a:p>
            <a:endParaRPr lang="en-US" sz="2250"/>
          </a:p>
          <a:p>
            <a:endParaRPr lang="en-US" sz="2250"/>
          </a:p>
          <a:p>
            <a:endParaRPr lang="en-US" sz="2250"/>
          </a:p>
          <a:p>
            <a:endParaRPr lang="en-US" sz="2250"/>
          </a:p>
          <a:p>
            <a:endParaRPr lang="en-US" sz="2250"/>
          </a:p>
          <a:p>
            <a:endParaRPr lang="en-US" sz="22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CE1BF4-A183-4B63-A74B-14281ED25344}"/>
              </a:ext>
            </a:extLst>
          </p:cNvPr>
          <p:cNvSpPr txBox="1"/>
          <p:nvPr/>
        </p:nvSpPr>
        <p:spPr>
          <a:xfrm>
            <a:off x="714375" y="1219200"/>
            <a:ext cx="10858500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>
                <a:cs typeface="Calibri"/>
              </a:rPr>
              <a:t>Eric Anthony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Introduction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Overall CAD Design</a:t>
            </a:r>
          </a:p>
          <a:p>
            <a:pPr marL="342900" indent="-342900">
              <a:buAutoNum type="arabicPeriod"/>
            </a:pPr>
            <a:r>
              <a:rPr lang="en-US">
                <a:cs typeface="Calibri"/>
              </a:rPr>
              <a:t>Cristian Vera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Landing Gear Design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Gimbal Mount Design</a:t>
            </a:r>
          </a:p>
          <a:p>
            <a:pPr marL="342900" indent="-342900">
              <a:buAutoNum type="arabicPeriod"/>
            </a:pPr>
            <a:r>
              <a:rPr lang="en-US">
                <a:cs typeface="Calibri"/>
              </a:rPr>
              <a:t>Hugo Montanez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Stress Analysis Methodology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Engine Mount Stress Analysis</a:t>
            </a:r>
            <a:endParaRPr lang="en-US"/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Wing Stress Analysis</a:t>
            </a:r>
          </a:p>
          <a:p>
            <a:pPr marL="342900" indent="-342900">
              <a:buAutoNum type="arabicPeriod"/>
            </a:pPr>
            <a:r>
              <a:rPr lang="en-US">
                <a:highlight>
                  <a:srgbClr val="FFFF00"/>
                </a:highlight>
                <a:cs typeface="Calibri"/>
              </a:rPr>
              <a:t>Ricardo Chaparro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highlight>
                  <a:srgbClr val="FFFF00"/>
                </a:highlight>
                <a:ea typeface="+mn-lt"/>
                <a:cs typeface="+mn-lt"/>
              </a:rPr>
              <a:t>Propeller Arm Stress Analysis</a:t>
            </a:r>
            <a:endParaRPr lang="en-US">
              <a:highlight>
                <a:srgbClr val="FFFF00"/>
              </a:highlight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>
                <a:highlight>
                  <a:srgbClr val="FFFF00"/>
                </a:highlight>
                <a:cs typeface="Calibri"/>
              </a:rPr>
              <a:t>Overall System Stress Analysis</a:t>
            </a:r>
          </a:p>
          <a:p>
            <a:pPr marL="342900" indent="-342900">
              <a:buAutoNum type="arabicPeriod"/>
            </a:pPr>
            <a:r>
              <a:rPr lang="en-US">
                <a:cs typeface="Calibri"/>
              </a:rPr>
              <a:t>Abigail Laguna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Thermal Analysis (FEA)</a:t>
            </a:r>
          </a:p>
          <a:p>
            <a:pPr marL="342900" indent="-342900">
              <a:buAutoNum type="arabicPeriod"/>
            </a:pPr>
            <a:r>
              <a:rPr lang="en-US">
                <a:cs typeface="Calibri"/>
              </a:rPr>
              <a:t>Evelyn Cortez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Thermal Analysis (CFD)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Conclusions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15F4AC-7CAD-4261-B91B-454828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611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C83D2-882C-4AB4-B663-D68951D84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480" y="12700"/>
            <a:ext cx="10384202" cy="1325563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Top Mounting Arms Trade Study</a:t>
            </a:r>
          </a:p>
        </p:txBody>
      </p:sp>
      <p:graphicFrame>
        <p:nvGraphicFramePr>
          <p:cNvPr id="11" name="Content Placeholder 5">
            <a:extLst>
              <a:ext uri="{FF2B5EF4-FFF2-40B4-BE49-F238E27FC236}">
                <a16:creationId xmlns:a16="http://schemas.microsoft.com/office/drawing/2014/main" id="{C7985851-1734-43E5-8BB9-E6ACB7AFCF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7950309"/>
              </p:ext>
            </p:extLst>
          </p:nvPr>
        </p:nvGraphicFramePr>
        <p:xfrm>
          <a:off x="632083" y="895951"/>
          <a:ext cx="10927833" cy="5822076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442252">
                  <a:extLst>
                    <a:ext uri="{9D8B030D-6E8A-4147-A177-3AD203B41FA5}">
                      <a16:colId xmlns:a16="http://schemas.microsoft.com/office/drawing/2014/main" val="2155358332"/>
                    </a:ext>
                  </a:extLst>
                </a:gridCol>
                <a:gridCol w="1936361">
                  <a:extLst>
                    <a:ext uri="{9D8B030D-6E8A-4147-A177-3AD203B41FA5}">
                      <a16:colId xmlns:a16="http://schemas.microsoft.com/office/drawing/2014/main" val="2721460343"/>
                    </a:ext>
                  </a:extLst>
                </a:gridCol>
                <a:gridCol w="2269957">
                  <a:extLst>
                    <a:ext uri="{9D8B030D-6E8A-4147-A177-3AD203B41FA5}">
                      <a16:colId xmlns:a16="http://schemas.microsoft.com/office/drawing/2014/main" val="3719275860"/>
                    </a:ext>
                  </a:extLst>
                </a:gridCol>
                <a:gridCol w="1936361">
                  <a:extLst>
                    <a:ext uri="{9D8B030D-6E8A-4147-A177-3AD203B41FA5}">
                      <a16:colId xmlns:a16="http://schemas.microsoft.com/office/drawing/2014/main" val="2065772462"/>
                    </a:ext>
                  </a:extLst>
                </a:gridCol>
                <a:gridCol w="2342902">
                  <a:extLst>
                    <a:ext uri="{9D8B030D-6E8A-4147-A177-3AD203B41FA5}">
                      <a16:colId xmlns:a16="http://schemas.microsoft.com/office/drawing/2014/main" val="3914554890"/>
                    </a:ext>
                  </a:extLst>
                </a:gridCol>
              </a:tblGrid>
              <a:tr h="77338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cap="all" spc="15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Properties</a:t>
                      </a:r>
                    </a:p>
                  </a:txBody>
                  <a:tcPr marL="132834" marR="132834" marT="132834" marB="13283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535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cap="all" spc="15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Carbon Fiber PETG</a:t>
                      </a:r>
                    </a:p>
                  </a:txBody>
                  <a:tcPr marL="132834" marR="132834" marT="132834" marB="13283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535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cap="all" spc="15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Overtune PETG</a:t>
                      </a:r>
                    </a:p>
                  </a:txBody>
                  <a:tcPr marL="132834" marR="132834" marT="132834" marB="13283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535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cap="all" spc="15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Carbon Fiber Rods</a:t>
                      </a:r>
                    </a:p>
                  </a:txBody>
                  <a:tcPr marL="132834" marR="132834" marT="132834" marB="13283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535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cap="all" spc="150">
                          <a:solidFill>
                            <a:schemeClr val="lt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Aluminum T-slots</a:t>
                      </a:r>
                    </a:p>
                  </a:txBody>
                  <a:tcPr marL="132834" marR="132834" marT="132834" marB="13283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53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303276"/>
                  </a:ext>
                </a:extLst>
              </a:tr>
              <a:tr h="4929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Density (kg/m^3)</a:t>
                      </a:r>
                    </a:p>
                  </a:txBody>
                  <a:tcPr marL="132834" marR="132834" marT="132834" marB="13283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1,340</a:t>
                      </a:r>
                    </a:p>
                  </a:txBody>
                  <a:tcPr marL="132834" marR="132834" marT="132834" marB="13283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1,240</a:t>
                      </a:r>
                    </a:p>
                  </a:txBody>
                  <a:tcPr marL="132834" marR="132834" marT="132834" marB="13283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1,500</a:t>
                      </a:r>
                    </a:p>
                  </a:txBody>
                  <a:tcPr marL="132834" marR="132834" marT="132834" marB="13283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2,690</a:t>
                      </a:r>
                    </a:p>
                  </a:txBody>
                  <a:tcPr marL="132834" marR="132834" marT="132834" marB="13283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0206025"/>
                  </a:ext>
                </a:extLst>
              </a:tr>
              <a:tr h="4929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Weight for 6 Arms (N)</a:t>
                      </a:r>
                    </a:p>
                  </a:txBody>
                  <a:tcPr marL="132834" marR="132834" marT="132834" marB="13283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9.465</a:t>
                      </a:r>
                    </a:p>
                  </a:txBody>
                  <a:tcPr marL="132834" marR="132834" marT="132834" marB="13283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8.758</a:t>
                      </a:r>
                    </a:p>
                  </a:txBody>
                  <a:tcPr marL="132834" marR="132834" marT="132834" marB="13283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14.781</a:t>
                      </a:r>
                    </a:p>
                  </a:txBody>
                  <a:tcPr marL="132834" marR="132834" marT="132834" marB="13283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24.413</a:t>
                      </a:r>
                    </a:p>
                  </a:txBody>
                  <a:tcPr marL="132834" marR="132834" marT="132834" marB="13283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124158"/>
                  </a:ext>
                </a:extLst>
              </a:tr>
              <a:tr h="4929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Weight for 6 Arms (lbs)</a:t>
                      </a:r>
                    </a:p>
                  </a:txBody>
                  <a:tcPr marL="132834" marR="132834" marT="132834" marB="13283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2.128</a:t>
                      </a:r>
                    </a:p>
                  </a:txBody>
                  <a:tcPr marL="132834" marR="132834" marT="132834" marB="13283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1.969</a:t>
                      </a:r>
                    </a:p>
                  </a:txBody>
                  <a:tcPr marL="132834" marR="132834" marT="132834" marB="13283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3.323</a:t>
                      </a:r>
                    </a:p>
                  </a:txBody>
                  <a:tcPr marL="132834" marR="132834" marT="132834" marB="13283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5.489</a:t>
                      </a:r>
                    </a:p>
                  </a:txBody>
                  <a:tcPr marL="132834" marR="132834" marT="132834" marB="13283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3805849"/>
                  </a:ext>
                </a:extLst>
              </a:tr>
              <a:tr h="4929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Yield Strength (Mpa)</a:t>
                      </a:r>
                    </a:p>
                  </a:txBody>
                  <a:tcPr marL="132834" marR="132834" marT="132834" marB="13283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80.0</a:t>
                      </a:r>
                    </a:p>
                  </a:txBody>
                  <a:tcPr marL="132834" marR="132834" marT="132834" marB="13283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50.0</a:t>
                      </a:r>
                    </a:p>
                  </a:txBody>
                  <a:tcPr marL="132834" marR="132834" marT="132834" marB="13283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1830</a:t>
                      </a:r>
                    </a:p>
                  </a:txBody>
                  <a:tcPr marL="132834" marR="132834" marT="132834" marB="13283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241</a:t>
                      </a:r>
                    </a:p>
                  </a:txBody>
                  <a:tcPr marL="132834" marR="132834" marT="132834" marB="13283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24844"/>
                  </a:ext>
                </a:extLst>
              </a:tr>
              <a:tr h="4929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Elastic Modulus (GPa)</a:t>
                      </a:r>
                    </a:p>
                  </a:txBody>
                  <a:tcPr marL="132834" marR="132834" marT="132834" marB="13283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5.740</a:t>
                      </a:r>
                    </a:p>
                  </a:txBody>
                  <a:tcPr marL="132834" marR="132834" marT="132834" marB="13283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1.174</a:t>
                      </a:r>
                    </a:p>
                  </a:txBody>
                  <a:tcPr marL="132834" marR="132834" marT="132834" marB="13283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</a:t>
                      </a:r>
                    </a:p>
                  </a:txBody>
                  <a:tcPr marL="132834" marR="132834" marT="132834" marB="13283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70.360</a:t>
                      </a:r>
                    </a:p>
                  </a:txBody>
                  <a:tcPr marL="132834" marR="132834" marT="132834" marB="13283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3558765"/>
                  </a:ext>
                </a:extLst>
              </a:tr>
              <a:tr h="49296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Price per Arm</a:t>
                      </a:r>
                    </a:p>
                  </a:txBody>
                  <a:tcPr marL="132834" marR="132834" marT="132834" marB="13283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$ 21.81</a:t>
                      </a:r>
                    </a:p>
                  </a:txBody>
                  <a:tcPr marL="132834" marR="132834" marT="132834" marB="13283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$ 5.81</a:t>
                      </a:r>
                    </a:p>
                  </a:txBody>
                  <a:tcPr marL="132834" marR="132834" marT="132834" marB="13283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highlight>
                            <a:srgbClr val="FF00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$ 76.31</a:t>
                      </a:r>
                    </a:p>
                  </a:txBody>
                  <a:tcPr marL="132834" marR="132834" marT="132834" marB="13283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spc="0">
                          <a:solidFill>
                            <a:schemeClr val="tx1"/>
                          </a:solidFill>
                          <a:effectLst/>
                          <a:highlight>
                            <a:srgbClr val="00FF00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$ 13.71</a:t>
                      </a:r>
                    </a:p>
                  </a:txBody>
                  <a:tcPr marL="132834" marR="132834" marT="132834" marB="13283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606255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E3B7E2-F0BC-49A5-9CF4-974815F80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817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n aerial view of a port&#10;&#10;Description automatically generated">
            <a:extLst>
              <a:ext uri="{FF2B5EF4-FFF2-40B4-BE49-F238E27FC236}">
                <a16:creationId xmlns:a16="http://schemas.microsoft.com/office/drawing/2014/main" id="{1732AEED-985A-426A-B8B5-A66BFF46A1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0" r="37005" b="-1"/>
          <a:stretch/>
        </p:blipFill>
        <p:spPr>
          <a:xfrm>
            <a:off x="5409933" y="472927"/>
            <a:ext cx="6687845" cy="55594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BACF62-3C92-4061-A275-0794BE846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>
                <a:cs typeface="Calibri Light"/>
              </a:rPr>
              <a:t>What is the project?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C2176-CF52-4FB3-9164-40C51E719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621356" cy="320725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Char char="•"/>
            </a:pPr>
            <a:r>
              <a:rPr lang="en-US" sz="1700">
                <a:cs typeface="Calibri"/>
              </a:rPr>
              <a:t>Long-range hybrid power UAV</a:t>
            </a:r>
            <a:endParaRPr lang="en-US"/>
          </a:p>
          <a:p>
            <a:pPr marL="285750" indent="-285750">
              <a:buChar char="•"/>
            </a:pPr>
            <a:r>
              <a:rPr lang="en-US" sz="1700">
                <a:cs typeface="Calibri"/>
              </a:rPr>
              <a:t>Monitor ship emissions at the Port of Long Beach</a:t>
            </a:r>
          </a:p>
          <a:p>
            <a:pPr marL="285750" indent="-285750">
              <a:buChar char="•"/>
            </a:pPr>
            <a:r>
              <a:rPr lang="en-US" sz="1700">
                <a:cs typeface="Calibri"/>
              </a:rPr>
              <a:t>Minimum 4 hours of flight time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B3A2F4-6D07-4A3E-9B3C-4FA9D37E2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9814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22FF5-A5F8-4D96-89CD-615B320D9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256" y="0"/>
            <a:ext cx="10863494" cy="1325563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Mounting Arms Stress Analysis for Hover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8D4244-2C28-494A-B590-B6A4988FE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7325" y="1474261"/>
            <a:ext cx="4359200" cy="21929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B99AAD-9329-4283-BD08-7CE052736D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54" r="14767"/>
          <a:stretch/>
        </p:blipFill>
        <p:spPr>
          <a:xfrm>
            <a:off x="6588918" y="1386447"/>
            <a:ext cx="2190749" cy="23676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F418C8-96B3-47E3-BA01-14A2B3EEC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2075" y="1325563"/>
            <a:ext cx="2733675" cy="2389286"/>
          </a:xfrm>
          <a:prstGeom prst="rect">
            <a:avLst/>
          </a:prstGeom>
        </p:spPr>
      </p:pic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149DF1D3-9419-4050-961E-D382BEA696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07223662"/>
              </p:ext>
            </p:extLst>
          </p:nvPr>
        </p:nvGraphicFramePr>
        <p:xfrm>
          <a:off x="442912" y="3762474"/>
          <a:ext cx="11306175" cy="248134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969334">
                  <a:extLst>
                    <a:ext uri="{9D8B030D-6E8A-4147-A177-3AD203B41FA5}">
                      <a16:colId xmlns:a16="http://schemas.microsoft.com/office/drawing/2014/main" val="2155358332"/>
                    </a:ext>
                  </a:extLst>
                </a:gridCol>
                <a:gridCol w="2560875">
                  <a:extLst>
                    <a:ext uri="{9D8B030D-6E8A-4147-A177-3AD203B41FA5}">
                      <a16:colId xmlns:a16="http://schemas.microsoft.com/office/drawing/2014/main" val="2721460343"/>
                    </a:ext>
                  </a:extLst>
                </a:gridCol>
                <a:gridCol w="1537738">
                  <a:extLst>
                    <a:ext uri="{9D8B030D-6E8A-4147-A177-3AD203B41FA5}">
                      <a16:colId xmlns:a16="http://schemas.microsoft.com/office/drawing/2014/main" val="3719275860"/>
                    </a:ext>
                  </a:extLst>
                </a:gridCol>
                <a:gridCol w="2368050">
                  <a:extLst>
                    <a:ext uri="{9D8B030D-6E8A-4147-A177-3AD203B41FA5}">
                      <a16:colId xmlns:a16="http://schemas.microsoft.com/office/drawing/2014/main" val="2065772462"/>
                    </a:ext>
                  </a:extLst>
                </a:gridCol>
                <a:gridCol w="2870178">
                  <a:extLst>
                    <a:ext uri="{9D8B030D-6E8A-4147-A177-3AD203B41FA5}">
                      <a16:colId xmlns:a16="http://schemas.microsoft.com/office/drawing/2014/main" val="3914554890"/>
                    </a:ext>
                  </a:extLst>
                </a:gridCol>
              </a:tblGrid>
              <a:tr h="639864">
                <a:tc>
                  <a:txBody>
                    <a:bodyPr/>
                    <a:lstStyle/>
                    <a:p>
                      <a:pPr algn="ctr" fontAlgn="b"/>
                      <a:endParaRPr lang="en-US" sz="2100" b="1" i="0" u="none" strike="noStrike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29" marR="11229" marT="11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535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# 1</a:t>
                      </a:r>
                    </a:p>
                  </a:txBody>
                  <a:tcPr marL="11229" marR="11229" marT="11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535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100" b="1" i="0" u="none" strike="noStrike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1229" marR="11229" marT="11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535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# 2</a:t>
                      </a:r>
                    </a:p>
                  </a:txBody>
                  <a:tcPr marL="11229" marR="11229" marT="11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535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1" i="0" u="none" strike="noStrike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Design # 3</a:t>
                      </a:r>
                    </a:p>
                  </a:txBody>
                  <a:tcPr marL="11229" marR="11229" marT="11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053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7549379"/>
                  </a:ext>
                </a:extLst>
              </a:tr>
              <a:tr h="5388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</a:t>
                      </a:r>
                    </a:p>
                  </a:txBody>
                  <a:tcPr marL="11229" marR="11229" marT="11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Carbon Fiber PETG</a:t>
                      </a:r>
                    </a:p>
                  </a:txBody>
                  <a:tcPr marL="11229" marR="11229" marT="11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Overtune PETG</a:t>
                      </a:r>
                    </a:p>
                  </a:txBody>
                  <a:tcPr marL="11229" marR="11229" marT="11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Carbon Fiber Rods</a:t>
                      </a:r>
                    </a:p>
                  </a:txBody>
                  <a:tcPr marL="11229" marR="11229" marT="11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Aluminum T-slots</a:t>
                      </a:r>
                    </a:p>
                  </a:txBody>
                  <a:tcPr marL="11229" marR="11229" marT="11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8284321"/>
                  </a:ext>
                </a:extLst>
              </a:tr>
              <a:tr h="5388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Moment of Inertia (mm^4)</a:t>
                      </a:r>
                    </a:p>
                  </a:txBody>
                  <a:tcPr marL="11229" marR="11229" marT="11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26,953</a:t>
                      </a:r>
                    </a:p>
                  </a:txBody>
                  <a:tcPr marL="11229" marR="11229" marT="11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26,953</a:t>
                      </a:r>
                    </a:p>
                  </a:txBody>
                  <a:tcPr marL="11229" marR="11229" marT="11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6,461</a:t>
                      </a:r>
                    </a:p>
                  </a:txBody>
                  <a:tcPr marL="11229" marR="11229" marT="11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19,147</a:t>
                      </a:r>
                    </a:p>
                  </a:txBody>
                  <a:tcPr marL="11229" marR="11229" marT="11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00206025"/>
                  </a:ext>
                </a:extLst>
              </a:tr>
              <a:tr h="53886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Factor of Safety</a:t>
                      </a:r>
                    </a:p>
                  </a:txBody>
                  <a:tcPr marL="11229" marR="11229" marT="11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4.68</a:t>
                      </a:r>
                    </a:p>
                  </a:txBody>
                  <a:tcPr marL="11229" marR="11229" marT="11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2.93</a:t>
                      </a:r>
                    </a:p>
                  </a:txBody>
                  <a:tcPr marL="11229" marR="11229" marT="11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32.22</a:t>
                      </a:r>
                    </a:p>
                  </a:txBody>
                  <a:tcPr marL="11229" marR="11229" marT="11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1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10.02</a:t>
                      </a:r>
                    </a:p>
                  </a:txBody>
                  <a:tcPr marL="11229" marR="11229" marT="112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2360380"/>
                  </a:ext>
                </a:extLst>
              </a:tr>
            </a:tbl>
          </a:graphicData>
        </a:graphic>
      </p:graphicFrame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FADB6D2-3E55-4E74-B6FC-9FD098F206DC}"/>
              </a:ext>
            </a:extLst>
          </p:cNvPr>
          <p:cNvCxnSpPr>
            <a:cxnSpLocks/>
          </p:cNvCxnSpPr>
          <p:nvPr/>
        </p:nvCxnSpPr>
        <p:spPr>
          <a:xfrm>
            <a:off x="6486525" y="3762474"/>
            <a:ext cx="0" cy="2481344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3F89A2B-D4BD-4061-81A0-CD0DCF6F8F7D}"/>
              </a:ext>
            </a:extLst>
          </p:cNvPr>
          <p:cNvCxnSpPr>
            <a:cxnSpLocks/>
          </p:cNvCxnSpPr>
          <p:nvPr/>
        </p:nvCxnSpPr>
        <p:spPr>
          <a:xfrm>
            <a:off x="8877299" y="3762474"/>
            <a:ext cx="0" cy="2481344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8601800-ED07-4298-AA0B-87C08964D886}"/>
              </a:ext>
            </a:extLst>
          </p:cNvPr>
          <p:cNvCxnSpPr>
            <a:cxnSpLocks/>
          </p:cNvCxnSpPr>
          <p:nvPr/>
        </p:nvCxnSpPr>
        <p:spPr>
          <a:xfrm>
            <a:off x="6486525" y="6244751"/>
            <a:ext cx="2395537" cy="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B96A10F-34A8-4105-AB19-B7C20D355BE3}"/>
              </a:ext>
            </a:extLst>
          </p:cNvPr>
          <p:cNvCxnSpPr>
            <a:cxnSpLocks/>
          </p:cNvCxnSpPr>
          <p:nvPr/>
        </p:nvCxnSpPr>
        <p:spPr>
          <a:xfrm>
            <a:off x="6486525" y="3779154"/>
            <a:ext cx="2395537" cy="0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39C3FA-1F0B-490C-92CB-4DA1CB570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985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C282F-60B3-4D4F-A3FC-204457096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799" y="-153828"/>
            <a:ext cx="10515600" cy="1325563"/>
          </a:xfrm>
        </p:spPr>
        <p:txBody>
          <a:bodyPr>
            <a:normAutofit/>
          </a:bodyPr>
          <a:lstStyle/>
          <a:p>
            <a:r>
              <a:rPr lang="en-US" sz="2930">
                <a:latin typeface="Arial" panose="020B0604020202020204" pitchFamily="34" charset="0"/>
                <a:cs typeface="Arial" panose="020B0604020202020204" pitchFamily="34" charset="0"/>
              </a:rPr>
              <a:t>Loading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C6D84A-A3B5-4123-B361-CBC42C0151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99" y="1026068"/>
            <a:ext cx="5590568" cy="172240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/>
              <a:t>Assumptions</a:t>
            </a:r>
          </a:p>
          <a:p>
            <a:pPr marL="913765" lvl="1" indent="-456565"/>
            <a:r>
              <a:rPr lang="en-US" sz="2000"/>
              <a:t>Vertical flight</a:t>
            </a:r>
            <a:r>
              <a:rPr lang="en-US"/>
              <a:t> load factor of 2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3765" lvl="1" indent="-456565"/>
            <a:r>
              <a:rPr lang="en-US" sz="2000"/>
              <a:t>Duct includes weight from other parts</a:t>
            </a:r>
          </a:p>
          <a:p>
            <a:pPr marL="457200" lvl="1" indent="0">
              <a:buNone/>
            </a:pPr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0A6F98-B4FA-4B1D-85BB-5966C5493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614" y="1286669"/>
            <a:ext cx="4741287" cy="4284662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60744077-E53E-4959-A20C-37BB22DE05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095483"/>
              </p:ext>
            </p:extLst>
          </p:nvPr>
        </p:nvGraphicFramePr>
        <p:xfrm>
          <a:off x="403998" y="2351631"/>
          <a:ext cx="6618770" cy="2717033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640103">
                  <a:extLst>
                    <a:ext uri="{9D8B030D-6E8A-4147-A177-3AD203B41FA5}">
                      <a16:colId xmlns:a16="http://schemas.microsoft.com/office/drawing/2014/main" val="987548108"/>
                    </a:ext>
                  </a:extLst>
                </a:gridCol>
                <a:gridCol w="2359534">
                  <a:extLst>
                    <a:ext uri="{9D8B030D-6E8A-4147-A177-3AD203B41FA5}">
                      <a16:colId xmlns:a16="http://schemas.microsoft.com/office/drawing/2014/main" val="3575772043"/>
                    </a:ext>
                  </a:extLst>
                </a:gridCol>
                <a:gridCol w="1257847">
                  <a:extLst>
                    <a:ext uri="{9D8B030D-6E8A-4147-A177-3AD203B41FA5}">
                      <a16:colId xmlns:a16="http://schemas.microsoft.com/office/drawing/2014/main" val="2000848488"/>
                    </a:ext>
                  </a:extLst>
                </a:gridCol>
                <a:gridCol w="1361286">
                  <a:extLst>
                    <a:ext uri="{9D8B030D-6E8A-4147-A177-3AD203B41FA5}">
                      <a16:colId xmlns:a16="http://schemas.microsoft.com/office/drawing/2014/main" val="84916655"/>
                    </a:ext>
                  </a:extLst>
                </a:gridCol>
              </a:tblGrid>
              <a:tr h="2470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Load Source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 of Load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Load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1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Quantity 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240601"/>
                  </a:ext>
                </a:extLst>
              </a:tr>
              <a:tr h="2470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Outer Motors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Thrust (N)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154.345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9323036"/>
                  </a:ext>
                </a:extLst>
              </a:tr>
              <a:tr h="2470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Torque (N m)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2.910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8161601"/>
                  </a:ext>
                </a:extLst>
              </a:tr>
              <a:tr h="2470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Outer Motors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Thrust (N)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91.184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244885"/>
                  </a:ext>
                </a:extLst>
              </a:tr>
              <a:tr h="2470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Torque (N m)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-2.067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6131609"/>
                  </a:ext>
                </a:extLst>
              </a:tr>
              <a:tr h="2470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Ducted Motor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Thrust (N)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111.467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8834128"/>
                  </a:ext>
                </a:extLst>
              </a:tr>
              <a:tr h="2470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Torque (N m)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2.448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2780100"/>
                  </a:ext>
                </a:extLst>
              </a:tr>
              <a:tr h="2470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Duct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 (N)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139.561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2362749"/>
                  </a:ext>
                </a:extLst>
              </a:tr>
              <a:tr h="2470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Engine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 (N)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93.408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670432"/>
                  </a:ext>
                </a:extLst>
              </a:tr>
              <a:tr h="2470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Components 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Weight (N)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159.478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31892028"/>
                  </a:ext>
                </a:extLst>
              </a:tr>
              <a:tr h="24700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Maneuver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1G Acceleration * Mass (N)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392.447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0010146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1677AAC-D093-471F-8EFE-101DF206F4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475262"/>
              </p:ext>
            </p:extLst>
          </p:nvPr>
        </p:nvGraphicFramePr>
        <p:xfrm>
          <a:off x="978368" y="5251227"/>
          <a:ext cx="5310231" cy="1143000"/>
        </p:xfrm>
        <a:graphic>
          <a:graphicData uri="http://schemas.openxmlformats.org/drawingml/2006/table">
            <a:tbl>
              <a:tblPr/>
              <a:tblGrid>
                <a:gridCol w="2759978">
                  <a:extLst>
                    <a:ext uri="{9D8B030D-6E8A-4147-A177-3AD203B41FA5}">
                      <a16:colId xmlns:a16="http://schemas.microsoft.com/office/drawing/2014/main" val="3063778840"/>
                    </a:ext>
                  </a:extLst>
                </a:gridCol>
                <a:gridCol w="2550253">
                  <a:extLst>
                    <a:ext uri="{9D8B030D-6E8A-4147-A177-3AD203B41FA5}">
                      <a16:colId xmlns:a16="http://schemas.microsoft.com/office/drawing/2014/main" val="238834197"/>
                    </a:ext>
                  </a:extLst>
                </a:gridCol>
              </a:tblGrid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Total Weight (N)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392.447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1865046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Inertia Force (N)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392.447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8196313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Weight + Inertia Force (N)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784.894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9072118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Total Thrust (N)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784.894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326239"/>
                  </a:ext>
                </a:extLst>
              </a:tr>
              <a:tr h="1968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Total Torque (N m)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078249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A15FBD-3B8B-4243-95B2-86602BD80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756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69750-3A7F-4682-AF64-1F7BC8A8D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533"/>
            <a:ext cx="10515600" cy="1325563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Stresses on UAV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758D0B-3A1C-4AD6-94A2-7E734DD86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248" y="979672"/>
            <a:ext cx="9217501" cy="572353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D2B8D-3EA7-45D5-A0C8-73884D407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7314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7FE35A8-E8B9-4609-9BB9-B39C6DFB0B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95" t="4283" r="32404" b="14517"/>
          <a:stretch/>
        </p:blipFill>
        <p:spPr>
          <a:xfrm>
            <a:off x="7323552" y="1278222"/>
            <a:ext cx="4633081" cy="41199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9469750-3A7F-4682-AF64-1F7BC8A8D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23" y="119231"/>
            <a:ext cx="10080502" cy="1325563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Stress Summary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103EE799-14F5-4633-A590-9BEF1A89BB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3178973"/>
              </p:ext>
            </p:extLst>
          </p:nvPr>
        </p:nvGraphicFramePr>
        <p:xfrm>
          <a:off x="356766" y="1372234"/>
          <a:ext cx="6869658" cy="41199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5805">
                  <a:extLst>
                    <a:ext uri="{9D8B030D-6E8A-4147-A177-3AD203B41FA5}">
                      <a16:colId xmlns:a16="http://schemas.microsoft.com/office/drawing/2014/main" val="3615910909"/>
                    </a:ext>
                  </a:extLst>
                </a:gridCol>
                <a:gridCol w="1130797">
                  <a:extLst>
                    <a:ext uri="{9D8B030D-6E8A-4147-A177-3AD203B41FA5}">
                      <a16:colId xmlns:a16="http://schemas.microsoft.com/office/drawing/2014/main" val="2607645830"/>
                    </a:ext>
                  </a:extLst>
                </a:gridCol>
                <a:gridCol w="1128301">
                  <a:extLst>
                    <a:ext uri="{9D8B030D-6E8A-4147-A177-3AD203B41FA5}">
                      <a16:colId xmlns:a16="http://schemas.microsoft.com/office/drawing/2014/main" val="1574145970"/>
                    </a:ext>
                  </a:extLst>
                </a:gridCol>
                <a:gridCol w="1178227">
                  <a:extLst>
                    <a:ext uri="{9D8B030D-6E8A-4147-A177-3AD203B41FA5}">
                      <a16:colId xmlns:a16="http://schemas.microsoft.com/office/drawing/2014/main" val="1496301669"/>
                    </a:ext>
                  </a:extLst>
                </a:gridCol>
                <a:gridCol w="1227824">
                  <a:extLst>
                    <a:ext uri="{9D8B030D-6E8A-4147-A177-3AD203B41FA5}">
                      <a16:colId xmlns:a16="http://schemas.microsoft.com/office/drawing/2014/main" val="1268282793"/>
                    </a:ext>
                  </a:extLst>
                </a:gridCol>
                <a:gridCol w="1078704">
                  <a:extLst>
                    <a:ext uri="{9D8B030D-6E8A-4147-A177-3AD203B41FA5}">
                      <a16:colId xmlns:a16="http://schemas.microsoft.com/office/drawing/2014/main" val="1365383878"/>
                    </a:ext>
                  </a:extLst>
                </a:gridCol>
              </a:tblGrid>
              <a:tr h="958127">
                <a:tc>
                  <a:txBody>
                    <a:bodyPr/>
                    <a:lstStyle/>
                    <a:p>
                      <a:pPr algn="ctr"/>
                      <a:r>
                        <a:rPr lang="en-US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Load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Failure Mode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Factor of Safety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3558654"/>
                  </a:ext>
                </a:extLst>
              </a:tr>
              <a:tr h="958127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Outer Top Arms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Carbon Fiber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Thrust &amp; Torque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Bending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8.38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0652348"/>
                  </a:ext>
                </a:extLst>
              </a:tr>
              <a:tr h="958127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Engine Mount Rods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Carbon Fiber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Engine Weight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Bending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2164648"/>
                  </a:ext>
                </a:extLst>
              </a:tr>
              <a:tr h="1245565"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Damping Mounts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304 Stainless Steel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Mounting Arms &amp; Duct Weight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1058045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5BF69C74-E2F8-41F4-A75A-3AF13C5E547D}"/>
              </a:ext>
            </a:extLst>
          </p:cNvPr>
          <p:cNvSpPr txBox="1"/>
          <p:nvPr/>
        </p:nvSpPr>
        <p:spPr>
          <a:xfrm>
            <a:off x="10209402" y="1479055"/>
            <a:ext cx="333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62A48D-B2CB-474E-A0C3-FA5330EC6083}"/>
              </a:ext>
            </a:extLst>
          </p:cNvPr>
          <p:cNvSpPr txBox="1"/>
          <p:nvPr/>
        </p:nvSpPr>
        <p:spPr>
          <a:xfrm>
            <a:off x="8075959" y="3907291"/>
            <a:ext cx="333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D4FBC5D-1439-43D4-8990-0C048C89BE97}"/>
              </a:ext>
            </a:extLst>
          </p:cNvPr>
          <p:cNvSpPr txBox="1"/>
          <p:nvPr/>
        </p:nvSpPr>
        <p:spPr>
          <a:xfrm>
            <a:off x="11154401" y="2905780"/>
            <a:ext cx="333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2</a:t>
            </a:r>
            <a:endParaRPr lang="en-US" b="1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02AE364-5558-43C4-ACC4-E6834F3C17A9}"/>
              </a:ext>
            </a:extLst>
          </p:cNvPr>
          <p:cNvCxnSpPr>
            <a:cxnSpLocks/>
          </p:cNvCxnSpPr>
          <p:nvPr/>
        </p:nvCxnSpPr>
        <p:spPr>
          <a:xfrm flipH="1">
            <a:off x="9718659" y="1852135"/>
            <a:ext cx="569309" cy="53268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83B0C23-B2A0-4196-9BB3-F3799A59AE2A}"/>
              </a:ext>
            </a:extLst>
          </p:cNvPr>
          <p:cNvCxnSpPr>
            <a:cxnSpLocks/>
          </p:cNvCxnSpPr>
          <p:nvPr/>
        </p:nvCxnSpPr>
        <p:spPr>
          <a:xfrm flipH="1" flipV="1">
            <a:off x="7793619" y="3429001"/>
            <a:ext cx="391593" cy="55707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39EC18AA-107E-48E3-94C4-CC85188BFFEF}"/>
              </a:ext>
            </a:extLst>
          </p:cNvPr>
          <p:cNvCxnSpPr>
            <a:cxnSpLocks/>
            <a:stCxn id="24" idx="1"/>
          </p:cNvCxnSpPr>
          <p:nvPr/>
        </p:nvCxnSpPr>
        <p:spPr>
          <a:xfrm flipH="1" flipV="1">
            <a:off x="10287968" y="3072352"/>
            <a:ext cx="866433" cy="9503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348915B-EF76-4883-863E-68DE43EE8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700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69750-3A7F-4682-AF64-1F7BC8A8D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70208"/>
            <a:ext cx="10515600" cy="1325563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Deflection on UAV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4A9A01-DB0C-4FB0-9980-D6CE798B3A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14"/>
          <a:stretch/>
        </p:blipFill>
        <p:spPr>
          <a:xfrm>
            <a:off x="1862136" y="1016000"/>
            <a:ext cx="8467725" cy="566003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048FD5-C9AD-46E0-821E-19E752B60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9875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61EE7-EF25-4FB4-8DD8-5ADBE6370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/>
              <a:t>Agenda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7F911-C1C1-4071-9963-D084E66C3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endParaRPr lang="en-US" sz="2250">
              <a:highlight>
                <a:srgbClr val="FFFF00"/>
              </a:highlight>
            </a:endParaRPr>
          </a:p>
          <a:p>
            <a:pPr marL="457200" lvl="1" indent="-456565"/>
            <a:endParaRPr lang="en-US"/>
          </a:p>
          <a:p>
            <a:endParaRPr lang="en-US" sz="2250"/>
          </a:p>
          <a:p>
            <a:endParaRPr lang="en-US" sz="2250"/>
          </a:p>
          <a:p>
            <a:endParaRPr lang="en-US" sz="2250"/>
          </a:p>
          <a:p>
            <a:endParaRPr lang="en-US" sz="2250"/>
          </a:p>
          <a:p>
            <a:endParaRPr lang="en-US" sz="2250"/>
          </a:p>
          <a:p>
            <a:endParaRPr lang="en-US" sz="22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CE1BF4-A183-4B63-A74B-14281ED25344}"/>
              </a:ext>
            </a:extLst>
          </p:cNvPr>
          <p:cNvSpPr txBox="1"/>
          <p:nvPr/>
        </p:nvSpPr>
        <p:spPr>
          <a:xfrm>
            <a:off x="714375" y="1219200"/>
            <a:ext cx="10858500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>
                <a:cs typeface="Calibri"/>
              </a:rPr>
              <a:t>Eric Anthony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Introduction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Overall CAD Design</a:t>
            </a:r>
          </a:p>
          <a:p>
            <a:pPr marL="342900" indent="-342900">
              <a:buAutoNum type="arabicPeriod"/>
            </a:pPr>
            <a:r>
              <a:rPr lang="en-US">
                <a:cs typeface="Calibri"/>
              </a:rPr>
              <a:t>Cristian Vera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Landing Gear Design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Gimbal Mount Design</a:t>
            </a:r>
          </a:p>
          <a:p>
            <a:pPr marL="342900" indent="-342900">
              <a:buAutoNum type="arabicPeriod"/>
            </a:pPr>
            <a:r>
              <a:rPr lang="en-US">
                <a:cs typeface="Calibri"/>
              </a:rPr>
              <a:t>Hugo Montanez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Stress Analysis Methodology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Engine Mount Stress Analysis</a:t>
            </a:r>
            <a:endParaRPr lang="en-US"/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Wing Stress Analysis</a:t>
            </a:r>
          </a:p>
          <a:p>
            <a:pPr marL="342900" indent="-342900">
              <a:buAutoNum type="arabicPeriod"/>
            </a:pPr>
            <a:r>
              <a:rPr lang="en-US">
                <a:cs typeface="Calibri"/>
              </a:rPr>
              <a:t>Ricardo Chaparro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Propeller Arm Stress Analysis</a:t>
            </a:r>
            <a:endParaRPr lang="en-US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Overall System Stress Analysis</a:t>
            </a:r>
          </a:p>
          <a:p>
            <a:pPr marL="342900" indent="-342900">
              <a:buAutoNum type="arabicPeriod"/>
            </a:pPr>
            <a:r>
              <a:rPr lang="en-US">
                <a:highlight>
                  <a:srgbClr val="FFFF00"/>
                </a:highlight>
                <a:cs typeface="Calibri"/>
              </a:rPr>
              <a:t>Abigail Laguna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highlight>
                  <a:srgbClr val="FFFF00"/>
                </a:highlight>
                <a:cs typeface="Calibri"/>
              </a:rPr>
              <a:t>Thermal Analysis (FEA)</a:t>
            </a:r>
          </a:p>
          <a:p>
            <a:pPr marL="342900" indent="-342900">
              <a:buAutoNum type="arabicPeriod"/>
            </a:pPr>
            <a:r>
              <a:rPr lang="en-US">
                <a:cs typeface="Calibri"/>
              </a:rPr>
              <a:t>Evelyn Cortez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Thermal Analysis (CFD)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Conclusions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32896-488D-484A-B732-43F003A57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103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629A6-02A5-424C-9052-E0F671CD1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en-US" sz="5200">
                <a:cs typeface="Calibri Light"/>
              </a:rPr>
              <a:t>Thermal Analysis</a:t>
            </a: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E1E18485-FABD-46F1-A457-6084550596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7475686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2345DA-207B-45C0-9712-EE119EF8D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255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DEF81-7232-44CE-A8AC-1F8D03F36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387" y="681037"/>
            <a:ext cx="4080879" cy="1788811"/>
          </a:xfrm>
        </p:spPr>
        <p:txBody>
          <a:bodyPr>
            <a:normAutofit/>
          </a:bodyPr>
          <a:lstStyle/>
          <a:p>
            <a:r>
              <a:rPr lang="en-US" sz="4000">
                <a:cs typeface="Calibri Light"/>
              </a:rPr>
              <a:t>FEA Thermal Analysis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EEE2D-83F6-49E5-A32B-2B3D08F63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0389" y="2630161"/>
            <a:ext cx="4080880" cy="354680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cs typeface="Calibri"/>
              </a:rPr>
              <a:t>Obtain temperature profile of main components</a:t>
            </a:r>
          </a:p>
          <a:p>
            <a:r>
              <a:rPr lang="en-US" sz="2000">
                <a:cs typeface="Calibri"/>
              </a:rPr>
              <a:t>Simplified model </a:t>
            </a:r>
          </a:p>
          <a:p>
            <a:pPr lvl="1"/>
            <a:r>
              <a:rPr lang="en-US" sz="2000">
                <a:cs typeface="Calibri"/>
              </a:rPr>
              <a:t>Wankel engine, outer-propeller motors, engine mount, duct, landing gear, sensor housing</a:t>
            </a:r>
          </a:p>
          <a:p>
            <a:r>
              <a:rPr lang="en-US" sz="2000">
                <a:ea typeface="+mn-lt"/>
                <a:cs typeface="+mn-lt"/>
              </a:rPr>
              <a:t>Hover flight mode</a:t>
            </a:r>
          </a:p>
          <a:p>
            <a:pPr lvl="1"/>
            <a:endParaRPr lang="en-US" sz="2000">
              <a:cs typeface="Calibri"/>
            </a:endParaRPr>
          </a:p>
        </p:txBody>
      </p:sp>
      <p:pic>
        <p:nvPicPr>
          <p:cNvPr id="60" name="Picture 60" descr="A picture containing diagram&#10;&#10;Description automatically generated">
            <a:extLst>
              <a:ext uri="{FF2B5EF4-FFF2-40B4-BE49-F238E27FC236}">
                <a16:creationId xmlns:a16="http://schemas.microsoft.com/office/drawing/2014/main" id="{DC0CEBED-DD05-4F3E-BE0D-8784CA7B21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5407"/>
          <a:stretch/>
        </p:blipFill>
        <p:spPr>
          <a:xfrm>
            <a:off x="5441735" y="804672"/>
            <a:ext cx="5934456" cy="5248656"/>
          </a:xfrm>
          <a:prstGeom prst="rect">
            <a:avLst/>
          </a:prstGeom>
          <a:effectLst/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AB9E2-86F2-4C7F-9FB4-F3EE2933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362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072C6-BC4A-4793-8034-D3809D6A0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FEA Simulation Results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02A178-F0C1-4761-AB3E-F77296C48718}"/>
              </a:ext>
            </a:extLst>
          </p:cNvPr>
          <p:cNvSpPr txBox="1"/>
          <p:nvPr/>
        </p:nvSpPr>
        <p:spPr>
          <a:xfrm>
            <a:off x="7610475" y="1647825"/>
            <a:ext cx="3933825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>
                <a:cs typeface="Calibri" panose="020F0502020204030204"/>
              </a:rPr>
              <a:t>Hover flight mode simulation</a:t>
            </a:r>
          </a:p>
          <a:p>
            <a:pPr marL="285750" indent="-285750">
              <a:buFont typeface="Arial"/>
              <a:buChar char="•"/>
            </a:pPr>
            <a:endParaRPr lang="en-US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 panose="020F0502020204030204"/>
              </a:rPr>
              <a:t>Largest temperature increase in motor brackets, engine mount, and sensor housing</a:t>
            </a:r>
          </a:p>
          <a:p>
            <a:endParaRPr lang="en-US"/>
          </a:p>
          <a:p>
            <a:pPr marL="285750" indent="-285750">
              <a:buFont typeface="Arial"/>
              <a:buChar char="•"/>
            </a:pPr>
            <a:r>
              <a:rPr lang="en-US"/>
              <a:t>Maximum recorded temperature of 250 °C during hover in engine and mounting plate</a:t>
            </a: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cs typeface="Calibri"/>
              </a:rPr>
              <a:t>Further analysis on engine cooling and sensor housing desired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Engine: water-cooled housing and oil rotor cooling (active cooling)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pic>
        <p:nvPicPr>
          <p:cNvPr id="7" name="Picture 7" descr="A picture containing table&#10;&#10;Description automatically generated">
            <a:extLst>
              <a:ext uri="{FF2B5EF4-FFF2-40B4-BE49-F238E27FC236}">
                <a16:creationId xmlns:a16="http://schemas.microsoft.com/office/drawing/2014/main" id="{D0B0ABAC-4005-4C7E-9DDA-BCDDBDFFA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863" y="1409700"/>
            <a:ext cx="1466850" cy="4410075"/>
          </a:xfrm>
          <a:prstGeom prst="rect">
            <a:avLst/>
          </a:prstGeom>
        </p:spPr>
      </p:pic>
      <p:pic>
        <p:nvPicPr>
          <p:cNvPr id="8" name="Picture 8" descr="Diagram&#10;&#10;Description automatically generated">
            <a:extLst>
              <a:ext uri="{FF2B5EF4-FFF2-40B4-BE49-F238E27FC236}">
                <a16:creationId xmlns:a16="http://schemas.microsoft.com/office/drawing/2014/main" id="{737DDFE2-D9C0-437F-8F7D-18A3FE2F5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1412137"/>
            <a:ext cx="5248275" cy="440520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AD8283-82E6-411B-896D-952186687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041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61EE7-EF25-4FB4-8DD8-5ADBE6370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/>
              <a:t>Agenda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7F911-C1C1-4071-9963-D084E66C3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endParaRPr lang="en-US" sz="2250">
              <a:highlight>
                <a:srgbClr val="FFFF00"/>
              </a:highlight>
            </a:endParaRPr>
          </a:p>
          <a:p>
            <a:pPr marL="457200" lvl="1" indent="-456565"/>
            <a:endParaRPr lang="en-US"/>
          </a:p>
          <a:p>
            <a:endParaRPr lang="en-US" sz="2250"/>
          </a:p>
          <a:p>
            <a:endParaRPr lang="en-US" sz="2250"/>
          </a:p>
          <a:p>
            <a:endParaRPr lang="en-US" sz="2250"/>
          </a:p>
          <a:p>
            <a:endParaRPr lang="en-US" sz="2250"/>
          </a:p>
          <a:p>
            <a:endParaRPr lang="en-US" sz="2250"/>
          </a:p>
          <a:p>
            <a:endParaRPr lang="en-US" sz="225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CE1BF4-A183-4B63-A74B-14281ED25344}"/>
              </a:ext>
            </a:extLst>
          </p:cNvPr>
          <p:cNvSpPr txBox="1"/>
          <p:nvPr/>
        </p:nvSpPr>
        <p:spPr>
          <a:xfrm>
            <a:off x="714375" y="1219200"/>
            <a:ext cx="10858500" cy="50783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AutoNum type="arabicPeriod"/>
            </a:pPr>
            <a:r>
              <a:rPr lang="en-US">
                <a:cs typeface="Calibri"/>
              </a:rPr>
              <a:t>Eric Anthony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Introduction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Overall CAD Design</a:t>
            </a:r>
          </a:p>
          <a:p>
            <a:pPr marL="342900" indent="-342900">
              <a:buAutoNum type="arabicPeriod"/>
            </a:pPr>
            <a:r>
              <a:rPr lang="en-US">
                <a:cs typeface="Calibri"/>
              </a:rPr>
              <a:t>Cristian Vera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Landing Gear Design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Gimbal Mount Design</a:t>
            </a:r>
          </a:p>
          <a:p>
            <a:pPr marL="342900" indent="-342900">
              <a:buAutoNum type="arabicPeriod"/>
            </a:pPr>
            <a:r>
              <a:rPr lang="en-US">
                <a:cs typeface="Calibri"/>
              </a:rPr>
              <a:t>Hugo Montanez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Stress Analysis Methodology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Engine Mount Stress Analysis</a:t>
            </a:r>
            <a:endParaRPr lang="en-US"/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Wing Stress Analysis</a:t>
            </a:r>
          </a:p>
          <a:p>
            <a:pPr marL="342900" indent="-342900">
              <a:buAutoNum type="arabicPeriod"/>
            </a:pPr>
            <a:r>
              <a:rPr lang="en-US">
                <a:cs typeface="Calibri"/>
              </a:rPr>
              <a:t>Ricardo Chaparro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ea typeface="+mn-lt"/>
                <a:cs typeface="+mn-lt"/>
              </a:rPr>
              <a:t>Propeller Arm Stress Analysis</a:t>
            </a:r>
            <a:endParaRPr lang="en-US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Overall System Stress Analysis</a:t>
            </a:r>
          </a:p>
          <a:p>
            <a:pPr marL="342900" indent="-342900">
              <a:buAutoNum type="arabicPeriod"/>
            </a:pPr>
            <a:r>
              <a:rPr lang="en-US">
                <a:cs typeface="Calibri"/>
              </a:rPr>
              <a:t>Abigail Laguna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/>
              </a:rPr>
              <a:t>Thermal Analysis (FEA)</a:t>
            </a:r>
          </a:p>
          <a:p>
            <a:pPr marL="342900" indent="-342900">
              <a:buAutoNum type="arabicPeriod"/>
            </a:pPr>
            <a:r>
              <a:rPr lang="en-US">
                <a:highlight>
                  <a:srgbClr val="FFFF00"/>
                </a:highlight>
                <a:cs typeface="Calibri"/>
              </a:rPr>
              <a:t>Evelyn Cortez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highlight>
                  <a:srgbClr val="FFFF00"/>
                </a:highlight>
                <a:cs typeface="Calibri"/>
              </a:rPr>
              <a:t>Thermal Analysis (CFD)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highlight>
                  <a:srgbClr val="FFFF00"/>
                </a:highlight>
                <a:cs typeface="Calibri"/>
              </a:rPr>
              <a:t>Conclusions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686808-421A-4ABE-A1F3-5B74B5A75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111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ACF62-3C92-4061-A275-0794BE846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What does the Structures Team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C2176-CF52-4FB3-9164-40C51E719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672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>
              <a:buChar char="•"/>
            </a:pPr>
            <a:r>
              <a:rPr lang="en-US" sz="2250">
                <a:cs typeface="Calibri"/>
              </a:rPr>
              <a:t>Create and manage the CAD model</a:t>
            </a:r>
            <a:endParaRPr lang="en-US" sz="2250"/>
          </a:p>
          <a:p>
            <a:pPr marL="342900" indent="-342900">
              <a:buChar char="•"/>
            </a:pPr>
            <a:r>
              <a:rPr lang="en-US" sz="2250">
                <a:cs typeface="Calibri"/>
              </a:rPr>
              <a:t>Stress Analysis</a:t>
            </a:r>
          </a:p>
          <a:p>
            <a:pPr marL="342900" indent="-342900">
              <a:buChar char="•"/>
            </a:pPr>
            <a:r>
              <a:rPr lang="en-US" sz="2250">
                <a:cs typeface="Calibri"/>
              </a:rPr>
              <a:t>Thermal Analysis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1D82B-2B29-4BFE-8C53-CC7E2FC92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5016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C1EABD0-3EFA-4DDA-9E52-C9827CDD1D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63" y="1596032"/>
            <a:ext cx="4505166" cy="351714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3711CE-CE37-4F8D-9D3E-851A906AD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CFD Simulation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BE70FB-8E5B-4315-88B2-ABBE3264070E}"/>
              </a:ext>
            </a:extLst>
          </p:cNvPr>
          <p:cNvSpPr txBox="1"/>
          <p:nvPr/>
        </p:nvSpPr>
        <p:spPr>
          <a:xfrm>
            <a:off x="6142296" y="1903608"/>
            <a:ext cx="484201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Goal: Obtain temperatures of main components while under hover condition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Angular Velocities of propellers calculated by flight team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Powers of motors calculated by flight team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Modified engine model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Sensors not included in top housing</a:t>
            </a:r>
          </a:p>
          <a:p>
            <a:endParaRPr lang="en-US"/>
          </a:p>
          <a:p>
            <a:r>
              <a:rPr lang="en-US"/>
              <a:t>Performed under two different times of the day: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At 12:00 pm (noon)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At 5:00 am (pre-sunrise)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845A80-0301-44A6-86B0-6D48A9697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909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FC310-2EF5-4EE2-8CD7-8F49BC24B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CFD Simulation – Solar Radiation at Noon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405DFDF-16DB-4CD8-8239-D3B019882A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11" y="2011909"/>
            <a:ext cx="3536152" cy="3235397"/>
          </a:xfr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9C2AE5AC-7DBD-4D62-B3FA-D4E355D79687}"/>
              </a:ext>
            </a:extLst>
          </p:cNvPr>
          <p:cNvSpPr/>
          <p:nvPr/>
        </p:nvSpPr>
        <p:spPr>
          <a:xfrm>
            <a:off x="4577354" y="2849731"/>
            <a:ext cx="1380930" cy="13255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802DB05-8A69-44C9-A7F5-7E674065C1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275" y="1877981"/>
            <a:ext cx="4325502" cy="3369503"/>
          </a:xfrm>
          <a:prstGeom prst="rect">
            <a:avLst/>
          </a:prstGeom>
        </p:spPr>
      </p:pic>
      <p:pic>
        <p:nvPicPr>
          <p:cNvPr id="4" name="Picture 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2BB4241F-8292-44C8-B076-394A177C4F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" r="50307" b="6638"/>
          <a:stretch/>
        </p:blipFill>
        <p:spPr>
          <a:xfrm>
            <a:off x="10437622" y="2091640"/>
            <a:ext cx="1463434" cy="3156030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1F47D5D-8FD4-4731-A46C-21AC4F6759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68"/>
          <a:stretch/>
        </p:blipFill>
        <p:spPr>
          <a:xfrm>
            <a:off x="9541853" y="1877981"/>
            <a:ext cx="2359203" cy="21384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1678A6E-2A3D-49C4-B8F9-C090A1BAB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5346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7C318-69CC-43FC-88BF-73A2D9885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CFD Simulation – Solar Radiation at Noon</a:t>
            </a:r>
          </a:p>
        </p:txBody>
      </p:sp>
      <p:pic>
        <p:nvPicPr>
          <p:cNvPr id="11" name="Picture 10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B78BA803-09B9-4EC8-A3C5-54512DF533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40"/>
          <a:stretch/>
        </p:blipFill>
        <p:spPr>
          <a:xfrm>
            <a:off x="5759181" y="1996540"/>
            <a:ext cx="1184689" cy="3087720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1EE9F4A-631A-4D10-B52D-8D8A44CE48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775" y="1773740"/>
            <a:ext cx="4442025" cy="331052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0845F78-4E01-4B8E-9A40-6546CAB761CE}"/>
              </a:ext>
            </a:extLst>
          </p:cNvPr>
          <p:cNvSpPr txBox="1"/>
          <p:nvPr/>
        </p:nvSpPr>
        <p:spPr>
          <a:xfrm>
            <a:off x="838200" y="1773740"/>
            <a:ext cx="4216536" cy="20313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b="1" u="sng"/>
              <a:t>Assumptions/Inputs: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Engine temperature constant: 250</a:t>
            </a:r>
            <a:r>
              <a:rPr lang="en-US">
                <a:ea typeface="+mn-lt"/>
                <a:cs typeface="+mn-lt"/>
              </a:rPr>
              <a:t>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Inputted heat waste by motors in hover mode</a:t>
            </a:r>
            <a:endParaRPr lang="en-US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Inputted angular velocities of all propellers in hover mode</a:t>
            </a:r>
            <a:endParaRPr lang="en-US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CC0228-AAAA-47A6-BAB6-B007B26DF7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0" t="26483" r="27237" b="16474"/>
          <a:stretch/>
        </p:blipFill>
        <p:spPr>
          <a:xfrm>
            <a:off x="5753824" y="1773740"/>
            <a:ext cx="2272685" cy="22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416BBF-1F25-47A4-A446-632F214C7DFD}"/>
              </a:ext>
            </a:extLst>
          </p:cNvPr>
          <p:cNvSpPr txBox="1"/>
          <p:nvPr/>
        </p:nvSpPr>
        <p:spPr>
          <a:xfrm>
            <a:off x="838200" y="3923930"/>
            <a:ext cx="4442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Engine mount temperature: 239˚C</a:t>
            </a:r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383B43-D04B-40A3-B810-D2FC4A2E1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779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79F6CAB3-B1CF-4EBC-A646-1275808323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02" b="7817"/>
          <a:stretch/>
        </p:blipFill>
        <p:spPr>
          <a:xfrm>
            <a:off x="10648569" y="2210786"/>
            <a:ext cx="1248770" cy="27744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ADE998F-E4CC-4BBD-8115-0816FA179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CFD Simulation – Solar Radiation at 5:00 am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C3BA97-2DFE-4DA8-B555-768CE7B8DC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11" y="2201104"/>
            <a:ext cx="4242989" cy="2455792"/>
          </a:xfr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3E7A3617-862B-4F06-A012-A5233CF3DC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968" y="1987419"/>
            <a:ext cx="3995462" cy="2997785"/>
          </a:xfrm>
          <a:prstGeom prst="rect">
            <a:avLst/>
          </a:prstGeo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49E80EC5-A298-4FCE-922E-24D5D679468C}"/>
              </a:ext>
            </a:extLst>
          </p:cNvPr>
          <p:cNvSpPr/>
          <p:nvPr/>
        </p:nvSpPr>
        <p:spPr>
          <a:xfrm>
            <a:off x="5152619" y="2766218"/>
            <a:ext cx="1380930" cy="132556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 with medium confidence">
            <a:extLst>
              <a:ext uri="{FF2B5EF4-FFF2-40B4-BE49-F238E27FC236}">
                <a16:creationId xmlns:a16="http://schemas.microsoft.com/office/drawing/2014/main" id="{65408003-DA87-4274-B2DC-70EB15C42C5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9764262" y="1999673"/>
            <a:ext cx="2133077" cy="22671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A08400-9999-44AB-A493-5469B8714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5397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1B47F-12F5-4775-BECA-368A565B5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CFD Simulation – Solar Radiation at 5:00 am </a:t>
            </a:r>
          </a:p>
        </p:txBody>
      </p:sp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E3A01FAF-B65C-474C-A245-889CF5C50C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1"/>
          <a:stretch/>
        </p:blipFill>
        <p:spPr>
          <a:xfrm>
            <a:off x="843379" y="2295495"/>
            <a:ext cx="1331650" cy="3023971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05C95D2-E4BD-4B30-84F5-2909F2E0CF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093" y="2094324"/>
            <a:ext cx="4653801" cy="3236553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04E861-DB78-4425-8784-735D4219266B}"/>
              </a:ext>
            </a:extLst>
          </p:cNvPr>
          <p:cNvSpPr txBox="1"/>
          <p:nvPr/>
        </p:nvSpPr>
        <p:spPr>
          <a:xfrm>
            <a:off x="7314623" y="2094323"/>
            <a:ext cx="42547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/>
              <a:t>Assumptions/Inputs: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Engine temperature constant: 250 ˚C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Inputted heat waste by motors in hover mode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Inputted angular velocities of all propellers in hover mode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B4757B-8400-4B4D-9A96-9ECB1BE2F7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50" t="26483" r="27237" b="16474"/>
          <a:stretch/>
        </p:blipFill>
        <p:spPr>
          <a:xfrm>
            <a:off x="843379" y="2094322"/>
            <a:ext cx="2272685" cy="22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76A1D1E-608C-493E-AE0E-049C837BCF76}"/>
              </a:ext>
            </a:extLst>
          </p:cNvPr>
          <p:cNvSpPr txBox="1"/>
          <p:nvPr/>
        </p:nvSpPr>
        <p:spPr>
          <a:xfrm>
            <a:off x="7314623" y="4159958"/>
            <a:ext cx="4442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Engine mount temperature: 237˚C</a:t>
            </a:r>
          </a:p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F1DA1F-9EA0-42B5-A831-BCCAC994E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4022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E40AEC51-8A63-437D-A919-F4C72C2A51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1"/>
          <a:stretch/>
        </p:blipFill>
        <p:spPr>
          <a:xfrm>
            <a:off x="648792" y="1945067"/>
            <a:ext cx="1183297" cy="26870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442C1A-9F09-4484-B6E9-E10F25DE7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CFD Simulation - Motors</a:t>
            </a:r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87C20895-784B-43E8-BA59-56072851FF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025" y="1903363"/>
            <a:ext cx="4493646" cy="272878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1D0F86-81AA-4C08-9D0C-81C3EA8C6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792" y="1912092"/>
            <a:ext cx="1690467" cy="163155"/>
          </a:xfrm>
          <a:prstGeom prst="rect">
            <a:avLst/>
          </a:prstGeom>
        </p:spPr>
      </p:pic>
      <p:pic>
        <p:nvPicPr>
          <p:cNvPr id="12" name="Picture 11" descr="Timeline&#10;&#10;Description automatically generated">
            <a:extLst>
              <a:ext uri="{FF2B5EF4-FFF2-40B4-BE49-F238E27FC236}">
                <a16:creationId xmlns:a16="http://schemas.microsoft.com/office/drawing/2014/main" id="{135B214E-28D6-4DA3-BEB2-2907647B35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1"/>
          <a:stretch/>
        </p:blipFill>
        <p:spPr>
          <a:xfrm>
            <a:off x="6656202" y="1945066"/>
            <a:ext cx="1183297" cy="2687082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55FBB5C6-3105-4515-B5FD-6D7F4512A3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685" y="1903363"/>
            <a:ext cx="3835184" cy="272878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B6DB5A1-4941-485C-AED4-745B894FC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6202" y="1912092"/>
            <a:ext cx="1690477" cy="163156"/>
          </a:xfrm>
          <a:prstGeom prst="rect">
            <a:avLst/>
          </a:prstGeo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C16D233D-3F93-482B-970D-9FB62E1D5A30}"/>
              </a:ext>
            </a:extLst>
          </p:cNvPr>
          <p:cNvSpPr/>
          <p:nvPr/>
        </p:nvSpPr>
        <p:spPr>
          <a:xfrm rot="19657967">
            <a:off x="3481126" y="2544900"/>
            <a:ext cx="110788" cy="588558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42CB3748-00A6-4F5E-ADB9-D565CCD6C5B5}"/>
              </a:ext>
            </a:extLst>
          </p:cNvPr>
          <p:cNvSpPr/>
          <p:nvPr/>
        </p:nvSpPr>
        <p:spPr>
          <a:xfrm rot="6923328">
            <a:off x="4067656" y="3310940"/>
            <a:ext cx="110788" cy="588558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BCDC6E86-67F5-40A1-82C9-61DC3AE75299}"/>
              </a:ext>
            </a:extLst>
          </p:cNvPr>
          <p:cNvSpPr/>
          <p:nvPr/>
        </p:nvSpPr>
        <p:spPr>
          <a:xfrm rot="14646242">
            <a:off x="3122994" y="3456822"/>
            <a:ext cx="110788" cy="588558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F9052C-838D-4FBA-8C77-371A8408B2E0}"/>
              </a:ext>
            </a:extLst>
          </p:cNvPr>
          <p:cNvSpPr txBox="1"/>
          <p:nvPr/>
        </p:nvSpPr>
        <p:spPr>
          <a:xfrm>
            <a:off x="2889465" y="2252497"/>
            <a:ext cx="577846" cy="276999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/>
              <a:t>149˚C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0F2A449-1412-49E3-AFA3-666977ABFF6E}"/>
              </a:ext>
            </a:extLst>
          </p:cNvPr>
          <p:cNvSpPr txBox="1"/>
          <p:nvPr/>
        </p:nvSpPr>
        <p:spPr>
          <a:xfrm>
            <a:off x="2271939" y="3751101"/>
            <a:ext cx="577846" cy="276999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/>
              <a:t>256˚C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98F7B8F-0B9F-4382-83E3-6798FE929720}"/>
              </a:ext>
            </a:extLst>
          </p:cNvPr>
          <p:cNvSpPr txBox="1"/>
          <p:nvPr/>
        </p:nvSpPr>
        <p:spPr>
          <a:xfrm>
            <a:off x="4489866" y="3572746"/>
            <a:ext cx="577846" cy="276999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/>
              <a:t>261˚C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8E317DB4-B75C-4E6A-B892-15E4EB046E2E}"/>
              </a:ext>
            </a:extLst>
          </p:cNvPr>
          <p:cNvSpPr/>
          <p:nvPr/>
        </p:nvSpPr>
        <p:spPr>
          <a:xfrm rot="8325249">
            <a:off x="9838176" y="3674752"/>
            <a:ext cx="110788" cy="588558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969E1B55-8614-47B9-A994-118A7DD2AF31}"/>
              </a:ext>
            </a:extLst>
          </p:cNvPr>
          <p:cNvSpPr/>
          <p:nvPr/>
        </p:nvSpPr>
        <p:spPr>
          <a:xfrm rot="20562901">
            <a:off x="9223789" y="2823112"/>
            <a:ext cx="110788" cy="588558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DD8037-CE3F-4EE6-B549-0E4AE4D23753}"/>
              </a:ext>
            </a:extLst>
          </p:cNvPr>
          <p:cNvSpPr txBox="1"/>
          <p:nvPr/>
        </p:nvSpPr>
        <p:spPr>
          <a:xfrm>
            <a:off x="8907430" y="2463883"/>
            <a:ext cx="662697" cy="276999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/>
              <a:t>361.4˚C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A8E7AF-4B8C-4E8E-8D21-F3D29E6CE538}"/>
              </a:ext>
            </a:extLst>
          </p:cNvPr>
          <p:cNvSpPr txBox="1"/>
          <p:nvPr/>
        </p:nvSpPr>
        <p:spPr>
          <a:xfrm>
            <a:off x="9947219" y="4290983"/>
            <a:ext cx="692873" cy="276999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200"/>
              <a:t>182.6˚C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66BE7AE-3ECB-4C6C-B59B-F93FC8047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1991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ACF62-3C92-4061-A275-0794BE846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Conclusions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C2176-CF52-4FB3-9164-40C51E719B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Overall FOS: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Able to sustain a factor of safety of 2.12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Thermal: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Motor brackets/sensor housing exceeds maximum temperature</a:t>
            </a:r>
          </a:p>
          <a:p>
            <a:pPr marL="1257277" lvl="1" indent="-342900"/>
            <a:r>
              <a:rPr lang="en-US" dirty="0">
                <a:cs typeface="Calibri"/>
              </a:rPr>
              <a:t>New material or insert cooling mechanism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D54DC1-D7FE-445D-89A1-10D91BE32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1655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E4616-663B-48F3-B2BA-EEF88D05A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Weight budget</a:t>
            </a:r>
            <a:endParaRPr lang="en-US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5451CE0-E5FB-406A-950C-0FC4844E39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3182234"/>
              </p:ext>
            </p:extLst>
          </p:nvPr>
        </p:nvGraphicFramePr>
        <p:xfrm>
          <a:off x="838200" y="1377950"/>
          <a:ext cx="10515588" cy="519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9175">
                  <a:extLst>
                    <a:ext uri="{9D8B030D-6E8A-4147-A177-3AD203B41FA5}">
                      <a16:colId xmlns:a16="http://schemas.microsoft.com/office/drawing/2014/main" val="3412699191"/>
                    </a:ext>
                  </a:extLst>
                </a:gridCol>
                <a:gridCol w="3267075">
                  <a:extLst>
                    <a:ext uri="{9D8B030D-6E8A-4147-A177-3AD203B41FA5}">
                      <a16:colId xmlns:a16="http://schemas.microsoft.com/office/drawing/2014/main" val="2923478993"/>
                    </a:ext>
                  </a:extLst>
                </a:gridCol>
                <a:gridCol w="1243958">
                  <a:extLst>
                    <a:ext uri="{9D8B030D-6E8A-4147-A177-3AD203B41FA5}">
                      <a16:colId xmlns:a16="http://schemas.microsoft.com/office/drawing/2014/main" val="1164729016"/>
                    </a:ext>
                  </a:extLst>
                </a:gridCol>
                <a:gridCol w="2257425">
                  <a:extLst>
                    <a:ext uri="{9D8B030D-6E8A-4147-A177-3AD203B41FA5}">
                      <a16:colId xmlns:a16="http://schemas.microsoft.com/office/drawing/2014/main" val="2554756616"/>
                    </a:ext>
                  </a:extLst>
                </a:gridCol>
                <a:gridCol w="2727955">
                  <a:extLst>
                    <a:ext uri="{9D8B030D-6E8A-4147-A177-3AD203B41FA5}">
                      <a16:colId xmlns:a16="http://schemas.microsoft.com/office/drawing/2014/main" val="19825542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Quantity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Weight (lb)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Contingency Factor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Adjusted Total Weight (lb)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9400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Polyurethane Foam 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3.13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0982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Engine Mount Rods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8452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Vibration Damping Mounts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5176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Propeller Mounts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19532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Engine Mount Nut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65016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Threaded Sleeve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7783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Vibration Damping Mount Screw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8922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Gimbal Mount Screw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17556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Engine Mount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2767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Carbon Fiber Shell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4.48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5.60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672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Landing Gear Leg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5.30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56067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Propeller Arm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4.43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26988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22.35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825316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D8E2C6-364A-4109-AE6B-506AE401D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21298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22A47-42C2-48CA-A38E-81036F3AF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/>
              <a:t>Future Suggestions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1F9EE-A220-4D65-8840-EA2F58A35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342288" indent="-342900">
              <a:buFont typeface="Arial" panose="020B0604020202020204" pitchFamily="34" charset="0"/>
              <a:buChar char="•"/>
            </a:pPr>
            <a:r>
              <a:rPr lang="en-US" sz="2400"/>
              <a:t>Stress </a:t>
            </a:r>
            <a:r>
              <a:rPr lang="en-US" sz="2400" dirty="0"/>
              <a:t>Analysis</a:t>
            </a:r>
          </a:p>
          <a:p>
            <a:pPr marL="1256665" lvl="1" indent="-342900"/>
            <a:r>
              <a:rPr lang="en-US" sz="2400" dirty="0"/>
              <a:t>FEA should include other flight conditions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Thermal Analysis</a:t>
            </a:r>
          </a:p>
          <a:p>
            <a:pPr marL="1256665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Take into consideration engine’s water and oil cooling</a:t>
            </a:r>
          </a:p>
          <a:p>
            <a:pPr marL="1599565" lvl="3" indent="-227965"/>
            <a:r>
              <a:rPr lang="en-US" sz="2000" dirty="0">
                <a:solidFill>
                  <a:schemeClr val="tx1"/>
                </a:solidFill>
              </a:rPr>
              <a:t>Use actual CAD model</a:t>
            </a:r>
          </a:p>
          <a:p>
            <a:pPr marL="1599565" lvl="3" indent="-227965"/>
            <a:r>
              <a:rPr lang="en-US" sz="2000" dirty="0">
                <a:solidFill>
                  <a:schemeClr val="tx1"/>
                </a:solidFill>
              </a:rPr>
              <a:t>Assume or estimate flowrate of water and oil</a:t>
            </a:r>
          </a:p>
          <a:p>
            <a:pPr marL="1256665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Analyze sensor housing dome with sensors included</a:t>
            </a:r>
          </a:p>
          <a:p>
            <a:pPr marL="1256665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Include gimbal system in analysis</a:t>
            </a:r>
          </a:p>
          <a:p>
            <a:pPr marL="342288" indent="-342900"/>
            <a:endParaRPr lang="en-US" sz="2667" dirty="0"/>
          </a:p>
          <a:p>
            <a:pPr marL="1256665" lvl="1" indent="-342900"/>
            <a:endParaRPr lang="en-US" sz="2150" dirty="0"/>
          </a:p>
          <a:p>
            <a:pPr marL="342288" indent="-342900"/>
            <a:endParaRPr lang="en-US" sz="2417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20C17C-984C-4D00-A22B-DD44A1021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688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6CE56-E63B-4F04-98B2-9EB2CA4C9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Design Progression: The Aerospace Corporation Patent Drawing</a:t>
            </a:r>
            <a:endParaRPr lang="en-US"/>
          </a:p>
        </p:txBody>
      </p:sp>
      <p:pic>
        <p:nvPicPr>
          <p:cNvPr id="4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696B8558-4CC5-47C0-9F73-244AB481EA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06" t="22872" r="7406" b="5585"/>
          <a:stretch/>
        </p:blipFill>
        <p:spPr>
          <a:xfrm>
            <a:off x="1927302" y="1695895"/>
            <a:ext cx="8342673" cy="420032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EC5586-1A1D-46BC-901A-742B38EF3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165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6CE56-E63B-4F04-98B2-9EB2CA4C9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>
                <a:cs typeface="Calibri Light"/>
              </a:rPr>
              <a:t>Design Progression: At End of Fall</a:t>
            </a:r>
            <a:endParaRPr lang="en-US" sz="2900"/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F75632E9-E8D8-40B2-B6C1-CE52BE0D5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081" y="1388197"/>
            <a:ext cx="8403837" cy="518278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23E41C-6C42-4C00-A7F8-537739404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180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6CE56-E63B-4F04-98B2-9EB2CA4C9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00">
                <a:cs typeface="Calibri Light"/>
              </a:rPr>
              <a:t>Design Progression: At Mid-Spring</a:t>
            </a:r>
            <a:endParaRPr lang="en-US" sz="2900"/>
          </a:p>
        </p:txBody>
      </p:sp>
      <p:pic>
        <p:nvPicPr>
          <p:cNvPr id="4" name="Picture 5" descr="A picture containing fan, device&#10;&#10;Description automatically generated">
            <a:extLst>
              <a:ext uri="{FF2B5EF4-FFF2-40B4-BE49-F238E27FC236}">
                <a16:creationId xmlns:a16="http://schemas.microsoft.com/office/drawing/2014/main" id="{C7F858F7-CE5F-425F-8BE3-A75500A90E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03" r="-339" b="3930"/>
          <a:stretch/>
        </p:blipFill>
        <p:spPr>
          <a:xfrm>
            <a:off x="3042890" y="1298833"/>
            <a:ext cx="6096710" cy="512630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52561-4408-4288-9D4A-F482CDFAF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858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6CE56-E63B-4F04-98B2-9EB2CA4C9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Design Progression: Final Model</a:t>
            </a:r>
            <a:endParaRPr lang="en-US"/>
          </a:p>
        </p:txBody>
      </p:sp>
      <p:pic>
        <p:nvPicPr>
          <p:cNvPr id="3" name="Picture 3" descr="A picture containing outdoor object, air, device, high&#10;&#10;Description automatically generated">
            <a:extLst>
              <a:ext uri="{FF2B5EF4-FFF2-40B4-BE49-F238E27FC236}">
                <a16:creationId xmlns:a16="http://schemas.microsoft.com/office/drawing/2014/main" id="{ED72FAEE-0E63-43D5-B921-C881D749C3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57" t="14656" r="18085" b="28015"/>
          <a:stretch/>
        </p:blipFill>
        <p:spPr>
          <a:xfrm>
            <a:off x="5551449" y="1349066"/>
            <a:ext cx="6337267" cy="48771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7B3A03-B0E4-4582-8662-A7E8BA4A0CF5}"/>
              </a:ext>
            </a:extLst>
          </p:cNvPr>
          <p:cNvSpPr txBox="1"/>
          <p:nvPr/>
        </p:nvSpPr>
        <p:spPr>
          <a:xfrm>
            <a:off x="840059" y="1713570"/>
            <a:ext cx="4527395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cs typeface="Calibri"/>
              </a:rPr>
              <a:t>Notable Improvements: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cs typeface="Calibri"/>
              </a:rPr>
              <a:t>Different engine and engine mount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cs typeface="Calibri"/>
              </a:rPr>
              <a:t>Longer propeller arms now carbon fiber rods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Vibration damping mounts on propeller arms</a:t>
            </a:r>
            <a:endParaRPr lang="en-US" sz="2400"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400">
                <a:cs typeface="Calibri"/>
              </a:rPr>
              <a:t>Taller landing gear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cs typeface="Calibri"/>
              </a:rPr>
              <a:t>Gimbal mount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9881D4-AE3C-48E1-9717-8E6F2F1BA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47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ACDB4-95D6-4EF0-B8AA-2C5D86304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Duct Details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793648F-C3D9-49F0-ACD2-F095BEEB8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124" t="-69" r="23299" b="-446"/>
          <a:stretch/>
        </p:blipFill>
        <p:spPr>
          <a:xfrm>
            <a:off x="6651047" y="1470955"/>
            <a:ext cx="5246864" cy="4640654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D01B52-6DC4-41F7-8807-C6B3E4801B85}"/>
              </a:ext>
            </a:extLst>
          </p:cNvPr>
          <p:cNvSpPr txBox="1"/>
          <p:nvPr/>
        </p:nvSpPr>
        <p:spPr>
          <a:xfrm>
            <a:off x="841001" y="1470212"/>
            <a:ext cx="5441576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/>
              <a:t>Carbon fiber shell and polyurethane foam composite design</a:t>
            </a:r>
            <a:endParaRPr lang="en-US" sz="2400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2400">
                <a:cs typeface="Calibri" panose="020F0502020204030204"/>
              </a:rPr>
              <a:t>24-inch top outer diameter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cs typeface="Calibri" panose="020F0502020204030204"/>
              </a:rPr>
              <a:t>19.8-inch bottom outer diameter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cs typeface="Calibri" panose="020F0502020204030204"/>
              </a:rPr>
              <a:t>Fuel tank capacity of 453 in</a:t>
            </a:r>
            <a:r>
              <a:rPr lang="en-US" sz="2400" baseline="30000">
                <a:cs typeface="Calibri" panose="020F0502020204030204"/>
              </a:rPr>
              <a:t>3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cs typeface="Calibri" panose="020F0502020204030204"/>
              </a:rPr>
              <a:t>Sloped fuel tank floor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cs typeface="Calibri" panose="020F0502020204030204"/>
              </a:rPr>
              <a:t>Anti-sloshing dividers</a:t>
            </a:r>
          </a:p>
        </p:txBody>
      </p:sp>
      <p:pic>
        <p:nvPicPr>
          <p:cNvPr id="8" name="Picture 8" descr="Shape&#10;&#10;Description automatically generated">
            <a:extLst>
              <a:ext uri="{FF2B5EF4-FFF2-40B4-BE49-F238E27FC236}">
                <a16:creationId xmlns:a16="http://schemas.microsoft.com/office/drawing/2014/main" id="{FA233717-24C0-456E-B785-30FC06CAE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50" y="4244332"/>
            <a:ext cx="5543550" cy="181738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753434-2324-4A81-B88D-F117F1078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20BBC-8879-E844-B35B-0F806738ECB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80614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70011E766757498A71B28FE364B430" ma:contentTypeVersion="10" ma:contentTypeDescription="Create a new document." ma:contentTypeScope="" ma:versionID="9c9195a086f1b119c46343525f827334">
  <xsd:schema xmlns:xsd="http://www.w3.org/2001/XMLSchema" xmlns:xs="http://www.w3.org/2001/XMLSchema" xmlns:p="http://schemas.microsoft.com/office/2006/metadata/properties" xmlns:ns2="6b5773d2-9c9d-4079-819c-56be5b533bc8" xmlns:ns3="5e69d8b6-a4de-4e32-a3f4-d94c30caa2fc" targetNamespace="http://schemas.microsoft.com/office/2006/metadata/properties" ma:root="true" ma:fieldsID="bb0124069e40bf6ed69d4535f8248514" ns2:_="" ns3:_="">
    <xsd:import namespace="6b5773d2-9c9d-4079-819c-56be5b533bc8"/>
    <xsd:import namespace="5e69d8b6-a4de-4e32-a3f4-d94c30caa2f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5773d2-9c9d-4079-819c-56be5b533b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69d8b6-a4de-4e32-a3f4-d94c30caa2f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B907F33-B842-42BF-8C80-7BE8C439AAB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2D8CF2E-F183-4692-89F1-CB37A5DFE625}">
  <ds:schemaRefs>
    <ds:schemaRef ds:uri="5e69d8b6-a4de-4e32-a3f4-d94c30caa2fc"/>
    <ds:schemaRef ds:uri="6b5773d2-9c9d-4079-819c-56be5b533bc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8C391C8-FA3C-4467-9244-E9127096971C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6b5773d2-9c9d-4079-819c-56be5b533bc8"/>
    <ds:schemaRef ds:uri="http://purl.org/dc/elements/1.1/"/>
    <ds:schemaRef ds:uri="5e69d8b6-a4de-4e32-a3f4-d94c30caa2fc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235</TotalTime>
  <Words>1833</Words>
  <Application>Microsoft Office PowerPoint</Application>
  <PresentationFormat>Widescreen</PresentationFormat>
  <Paragraphs>666</Paragraphs>
  <Slides>48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Calibri</vt:lpstr>
      <vt:lpstr>Cambria Math</vt:lpstr>
      <vt:lpstr>Courier New</vt:lpstr>
      <vt:lpstr>2_Office Theme</vt:lpstr>
      <vt:lpstr>Document</vt:lpstr>
      <vt:lpstr>Senior Design EXPO – Long-Range Endurance Platform, Structures Team</vt:lpstr>
      <vt:lpstr>Agenda</vt:lpstr>
      <vt:lpstr>What is the project?</vt:lpstr>
      <vt:lpstr>What does the Structures Team do?</vt:lpstr>
      <vt:lpstr>Design Progression: The Aerospace Corporation Patent Drawing</vt:lpstr>
      <vt:lpstr>Design Progression: At End of Fall</vt:lpstr>
      <vt:lpstr>Design Progression: At Mid-Spring</vt:lpstr>
      <vt:lpstr>Design Progression: Final Model</vt:lpstr>
      <vt:lpstr>Duct Details</vt:lpstr>
      <vt:lpstr>Engine Mount</vt:lpstr>
      <vt:lpstr>Top Housing Assembly</vt:lpstr>
      <vt:lpstr>Agenda</vt:lpstr>
      <vt:lpstr>Landing Gear - Design Progression</vt:lpstr>
      <vt:lpstr>Landing Gear – Stress Analysis</vt:lpstr>
      <vt:lpstr>Landing Gear – Stress Analysis: Fall from height</vt:lpstr>
      <vt:lpstr>Landing Gear – Stress Analysis</vt:lpstr>
      <vt:lpstr>Gimbal Mount - CAD</vt:lpstr>
      <vt:lpstr>Gimbal Mount – Stress Analysis</vt:lpstr>
      <vt:lpstr>Agenda</vt:lpstr>
      <vt:lpstr>Methodology for Stress Analysis </vt:lpstr>
      <vt:lpstr>Engine Mounting Arms Material Properties</vt:lpstr>
      <vt:lpstr>Engine Mounting Arms Stress Analysis</vt:lpstr>
      <vt:lpstr>Wings</vt:lpstr>
      <vt:lpstr>Wings </vt:lpstr>
      <vt:lpstr>Wings Material Trade Study </vt:lpstr>
      <vt:lpstr>Stress Analysis on Wings at 1G</vt:lpstr>
      <vt:lpstr>Wings Material Trade Study </vt:lpstr>
      <vt:lpstr>Agenda</vt:lpstr>
      <vt:lpstr>Top Mounting Arms Trade Study</vt:lpstr>
      <vt:lpstr>Mounting Arms Stress Analysis for Hover</vt:lpstr>
      <vt:lpstr>Loading Conditions</vt:lpstr>
      <vt:lpstr>Stresses on UAV</vt:lpstr>
      <vt:lpstr>Stress Summary</vt:lpstr>
      <vt:lpstr>Deflection on UAV</vt:lpstr>
      <vt:lpstr>Agenda</vt:lpstr>
      <vt:lpstr>Thermal Analysis</vt:lpstr>
      <vt:lpstr>FEA Thermal Analysis</vt:lpstr>
      <vt:lpstr>FEA Simulation Results</vt:lpstr>
      <vt:lpstr>Agenda</vt:lpstr>
      <vt:lpstr>CFD Simulation</vt:lpstr>
      <vt:lpstr>CFD Simulation – Solar Radiation at Noon</vt:lpstr>
      <vt:lpstr>CFD Simulation – Solar Radiation at Noon</vt:lpstr>
      <vt:lpstr>CFD Simulation – Solar Radiation at 5:00 am</vt:lpstr>
      <vt:lpstr>CFD Simulation – Solar Radiation at 5:00 am </vt:lpstr>
      <vt:lpstr>CFD Simulation - Motors</vt:lpstr>
      <vt:lpstr>Conclusions</vt:lpstr>
      <vt:lpstr>Weight budget</vt:lpstr>
      <vt:lpstr>Future Suggestions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Senior Design – Long Endurance UAV Platform Structures Team Preliminary Design Review</dc:title>
  <dc:creator>Cristian Vera</dc:creator>
  <cp:lastModifiedBy>Vera, Cristian E</cp:lastModifiedBy>
  <cp:revision>2</cp:revision>
  <dcterms:created xsi:type="dcterms:W3CDTF">2020-12-10T02:15:19Z</dcterms:created>
  <dcterms:modified xsi:type="dcterms:W3CDTF">2021-04-24T23:12:41Z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0x0101006670011E766757498A71B28FE364B430</vt:lpwstr>
  </property>
</Properties>
</file>