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43"/>
  </p:notesMasterIdLst>
  <p:handoutMasterIdLst>
    <p:handoutMasterId r:id="rId44"/>
  </p:handoutMasterIdLst>
  <p:sldIdLst>
    <p:sldId id="256" r:id="rId5"/>
    <p:sldId id="407" r:id="rId6"/>
    <p:sldId id="447" r:id="rId7"/>
    <p:sldId id="266" r:id="rId8"/>
    <p:sldId id="448" r:id="rId9"/>
    <p:sldId id="267" r:id="rId10"/>
    <p:sldId id="408" r:id="rId11"/>
    <p:sldId id="422" r:id="rId12"/>
    <p:sldId id="423" r:id="rId13"/>
    <p:sldId id="424" r:id="rId14"/>
    <p:sldId id="425" r:id="rId15"/>
    <p:sldId id="409" r:id="rId16"/>
    <p:sldId id="440" r:id="rId17"/>
    <p:sldId id="442" r:id="rId18"/>
    <p:sldId id="391" r:id="rId19"/>
    <p:sldId id="450" r:id="rId20"/>
    <p:sldId id="410" r:id="rId21"/>
    <p:sldId id="443" r:id="rId22"/>
    <p:sldId id="432" r:id="rId23"/>
    <p:sldId id="444" r:id="rId24"/>
    <p:sldId id="445" r:id="rId25"/>
    <p:sldId id="411" r:id="rId26"/>
    <p:sldId id="415" r:id="rId27"/>
    <p:sldId id="416" r:id="rId28"/>
    <p:sldId id="417" r:id="rId29"/>
    <p:sldId id="451" r:id="rId30"/>
    <p:sldId id="412" r:id="rId31"/>
    <p:sldId id="434" r:id="rId32"/>
    <p:sldId id="435" r:id="rId33"/>
    <p:sldId id="437" r:id="rId34"/>
    <p:sldId id="413" r:id="rId35"/>
    <p:sldId id="449" r:id="rId36"/>
    <p:sldId id="452" r:id="rId37"/>
    <p:sldId id="431" r:id="rId38"/>
    <p:sldId id="427" r:id="rId39"/>
    <p:sldId id="428" r:id="rId40"/>
    <p:sldId id="429" r:id="rId41"/>
    <p:sldId id="430" r:id="rId42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mirez, Victor A" initials="RVA" lastIdx="1" clrIdx="0">
    <p:extLst>
      <p:ext uri="{19B8F6BF-5375-455C-9EA6-DF929625EA0E}">
        <p15:presenceInfo xmlns:p15="http://schemas.microsoft.com/office/powerpoint/2012/main" userId="Ramirez, Victor 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C2CDE1"/>
    <a:srgbClr val="A5B7D5"/>
    <a:srgbClr val="88A2C9"/>
    <a:srgbClr val="BE0018"/>
    <a:srgbClr val="D4471E"/>
    <a:srgbClr val="9C0001"/>
    <a:srgbClr val="9E0013"/>
    <a:srgbClr val="BD3E19"/>
    <a:srgbClr val="C8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9431EA-6CAF-4D32-AB88-80F28528845B}" v="505" dt="2021-04-26T00:34:12.093"/>
    <p1510:client id="{16710B16-FB1C-45E4-9437-9499DE2DA5DD}" v="46" dt="2021-04-25T00:45:25.235"/>
    <p1510:client id="{19974070-B7BA-43FA-849D-049FBAC1A9E5}" v="3" dt="2021-04-26T03:27:22.970"/>
    <p1510:client id="{25E4AED9-C91B-47A7-9AB0-52AB5C3760E9}" v="201" dt="2021-04-25T01:58:38.256"/>
    <p1510:client id="{2F3B2A3E-D24C-B84B-BFD9-E927B6309CBB}" v="1108" dt="2021-04-26T00:31:14.212"/>
    <p1510:client id="{3D8C3D72-96E6-4827-BCE3-D602A8917599}" v="82" dt="2021-04-25T21:50:15.793"/>
    <p1510:client id="{3EE35C90-5988-4669-BC81-665F14C16304}" v="281" dt="2021-04-25T23:46:56.647"/>
    <p1510:client id="{587DF13C-67BA-472A-904E-1C74F669DDD7}" v="1" dt="2021-04-26T03:20:33.281"/>
    <p1510:client id="{60608A5E-1B7F-44BC-9327-BB7902A61236}" v="94" vWet="95" dt="2021-04-25T21:34:18.042"/>
    <p1510:client id="{60D173E2-D639-43B1-9B1A-477CE62C9FC2}" v="3" dt="2021-04-25T22:57:45.998"/>
    <p1510:client id="{618D5004-2A46-4542-B0C5-7860B01962DF}" v="147" dt="2021-04-25T02:05:51.074"/>
    <p1510:client id="{6692E32A-17C5-497E-9F9E-6E190F67079C}" v="24" dt="2021-04-25T23:50:37.661"/>
    <p1510:client id="{7F1B68E8-5D85-4186-822D-BD466DA2E0A9}" v="860" dt="2021-04-26T00:14:36.180"/>
    <p1510:client id="{97376D5F-509E-4893-9576-8E9573512EE8}" v="3" dt="2021-04-25T21:19:30.454"/>
    <p1510:client id="{9C13E1C3-2968-496D-998C-A83964600608}" v="772" vWet="774" dt="2021-04-25T23:53:16.598"/>
    <p1510:client id="{AA9C505A-0AC5-4B9D-8B64-479BB74007ED}" v="477" dt="2021-04-25T19:40:30.503"/>
    <p1510:client id="{B5E723F0-4139-45E3-BE54-E60A69118292}" v="86" dt="2021-04-25T22:50:48.889"/>
    <p1510:client id="{CF27AB1E-F771-4497-8D24-2603AB76ECC2}" v="6" dt="2021-04-25T01:57:53.477"/>
    <p1510:client id="{D420D251-D8E1-4DF8-81B1-78E9460873AD}" v="666" dt="2021-04-25T00:40:35.607"/>
    <p1510:client id="{E19EC001-5E0A-411C-9A75-324864561C7E}" v="56" dt="2021-04-25T18:19:00.847"/>
    <p1510:client id="{EAA1187B-4A3A-46EB-AD19-12CE3477425B}" v="16" dt="2021-04-25T01:08:15.828"/>
    <p1510:client id="{F4B85B0D-76A4-4556-9DCA-2C3C28F074C4}" v="27" dt="2021-04-25T03:05:33.696"/>
    <p1510:client id="{F99E215B-3242-4EA6-A7A6-054CEFBC2519}" v="600" dt="2021-04-25T21:12:41.758"/>
    <p1510:client id="{FE77D379-D6E9-45D0-A2D8-28BBAD1DFDA7}" v="246" dt="2021-04-25T23:53:28.8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26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tx1"/>
                </a:solidFill>
              </a:rPr>
              <a:t>Altitude vs. Time</a:t>
            </a:r>
          </a:p>
        </c:rich>
      </c:tx>
      <c:layout>
        <c:manualLayout>
          <c:xMode val="edge"/>
          <c:yMode val="edge"/>
          <c:x val="0.39821232104772653"/>
          <c:y val="1.51052281335468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2515269419810518"/>
          <c:y val="0.12205453521843079"/>
          <c:w val="0.78562029862600569"/>
          <c:h val="0.73068198569686249"/>
        </c:manualLayout>
      </c:layout>
      <c:scatterChart>
        <c:scatterStyle val="smoothMarker"/>
        <c:varyColors val="0"/>
        <c:ser>
          <c:idx val="0"/>
          <c:order val="0"/>
          <c:tx>
            <c:v>0 Degrees Inclination</c:v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Sheet1!$A$1:$A$79</c:f>
              <c:numCache>
                <c:formatCode>General</c:formatCode>
                <c:ptCount val="79"/>
                <c:pt idx="0">
                  <c:v>0</c:v>
                </c:pt>
                <c:pt idx="1">
                  <c:v>5.7821922367448701E-2</c:v>
                </c:pt>
                <c:pt idx="2">
                  <c:v>9.8025339734079397E-2</c:v>
                </c:pt>
                <c:pt idx="3">
                  <c:v>0.13822875710071</c:v>
                </c:pt>
                <c:pt idx="4">
                  <c:v>0.17843217446734</c:v>
                </c:pt>
                <c:pt idx="5">
                  <c:v>0.21863559183397099</c:v>
                </c:pt>
                <c:pt idx="6">
                  <c:v>0.25883900920060199</c:v>
                </c:pt>
                <c:pt idx="7">
                  <c:v>0.29904242656723301</c:v>
                </c:pt>
                <c:pt idx="8">
                  <c:v>0.33924584393386298</c:v>
                </c:pt>
                <c:pt idx="9">
                  <c:v>0.379449261300494</c:v>
                </c:pt>
                <c:pt idx="10">
                  <c:v>0.41965267866712502</c:v>
                </c:pt>
                <c:pt idx="11">
                  <c:v>0.45985609603375599</c:v>
                </c:pt>
                <c:pt idx="12">
                  <c:v>0.50005951340038601</c:v>
                </c:pt>
                <c:pt idx="13">
                  <c:v>0.54026293076701704</c:v>
                </c:pt>
                <c:pt idx="14">
                  <c:v>0.58046634813364795</c:v>
                </c:pt>
                <c:pt idx="15">
                  <c:v>0.62066976550027897</c:v>
                </c:pt>
                <c:pt idx="16">
                  <c:v>0.66087318286690899</c:v>
                </c:pt>
                <c:pt idx="17">
                  <c:v>0.70107660023354001</c:v>
                </c:pt>
                <c:pt idx="18">
                  <c:v>0.74128001760017104</c:v>
                </c:pt>
                <c:pt idx="19">
                  <c:v>0.78148343496680195</c:v>
                </c:pt>
                <c:pt idx="20">
                  <c:v>0.82168685233343197</c:v>
                </c:pt>
                <c:pt idx="21">
                  <c:v>0.86189026970006299</c:v>
                </c:pt>
                <c:pt idx="22">
                  <c:v>0.90209368706669402</c:v>
                </c:pt>
                <c:pt idx="23">
                  <c:v>0.94229710443332504</c:v>
                </c:pt>
                <c:pt idx="24">
                  <c:v>0.98250052179995495</c:v>
                </c:pt>
                <c:pt idx="25">
                  <c:v>1.02270393916658</c:v>
                </c:pt>
                <c:pt idx="26">
                  <c:v>1.0629073565332099</c:v>
                </c:pt>
                <c:pt idx="27">
                  <c:v>1.10311077389984</c:v>
                </c:pt>
                <c:pt idx="28">
                  <c:v>1.1433141912664699</c:v>
                </c:pt>
                <c:pt idx="29">
                  <c:v>1.1835176086331001</c:v>
                </c:pt>
                <c:pt idx="30">
                  <c:v>1.22372102599974</c:v>
                </c:pt>
                <c:pt idx="31">
                  <c:v>1.2639244433663701</c:v>
                </c:pt>
                <c:pt idx="32">
                  <c:v>1.304127860733</c:v>
                </c:pt>
                <c:pt idx="33">
                  <c:v>1.3443312780996299</c:v>
                </c:pt>
                <c:pt idx="34">
                  <c:v>1.3845346954662601</c:v>
                </c:pt>
                <c:pt idx="35">
                  <c:v>1.42473811283289</c:v>
                </c:pt>
                <c:pt idx="36">
                  <c:v>1.4649415301995199</c:v>
                </c:pt>
                <c:pt idx="37">
                  <c:v>1.50514494756615</c:v>
                </c:pt>
                <c:pt idx="38">
                  <c:v>1.5453483649327799</c:v>
                </c:pt>
                <c:pt idx="39">
                  <c:v>1.5855517822994101</c:v>
                </c:pt>
                <c:pt idx="40">
                  <c:v>1.62575519966604</c:v>
                </c:pt>
                <c:pt idx="41">
                  <c:v>1.6659586170326699</c:v>
                </c:pt>
                <c:pt idx="42">
                  <c:v>1.7061620343993</c:v>
                </c:pt>
                <c:pt idx="43">
                  <c:v>1.7463654517659299</c:v>
                </c:pt>
                <c:pt idx="44">
                  <c:v>1.7865688691325701</c:v>
                </c:pt>
                <c:pt idx="45">
                  <c:v>1.8267722864992</c:v>
                </c:pt>
                <c:pt idx="46">
                  <c:v>1.8669757038658299</c:v>
                </c:pt>
                <c:pt idx="47">
                  <c:v>1.90717912123246</c:v>
                </c:pt>
                <c:pt idx="48">
                  <c:v>1.9473825385990899</c:v>
                </c:pt>
                <c:pt idx="49">
                  <c:v>1.9875859559657201</c:v>
                </c:pt>
                <c:pt idx="50">
                  <c:v>2.0277893733323502</c:v>
                </c:pt>
                <c:pt idx="51">
                  <c:v>2.0679927906989799</c:v>
                </c:pt>
                <c:pt idx="52">
                  <c:v>2.10819620806561</c:v>
                </c:pt>
                <c:pt idx="53">
                  <c:v>2.1483996254322402</c:v>
                </c:pt>
                <c:pt idx="54">
                  <c:v>2.1886030427988699</c:v>
                </c:pt>
                <c:pt idx="55">
                  <c:v>2.2288064601655</c:v>
                </c:pt>
                <c:pt idx="56">
                  <c:v>2.2690098775321301</c:v>
                </c:pt>
                <c:pt idx="57">
                  <c:v>2.30921329489877</c:v>
                </c:pt>
                <c:pt idx="58">
                  <c:v>2.3494167122654002</c:v>
                </c:pt>
                <c:pt idx="59">
                  <c:v>2.3896201296320299</c:v>
                </c:pt>
                <c:pt idx="60">
                  <c:v>2.42982354699866</c:v>
                </c:pt>
                <c:pt idx="61">
                  <c:v>2.4700269643652901</c:v>
                </c:pt>
                <c:pt idx="62">
                  <c:v>2.5102303817319198</c:v>
                </c:pt>
                <c:pt idx="63">
                  <c:v>2.5504337990985499</c:v>
                </c:pt>
                <c:pt idx="64">
                  <c:v>2.5906372164651801</c:v>
                </c:pt>
                <c:pt idx="65">
                  <c:v>2.6308406338318102</c:v>
                </c:pt>
                <c:pt idx="66">
                  <c:v>2.6710440511984399</c:v>
                </c:pt>
                <c:pt idx="67">
                  <c:v>2.71124746856507</c:v>
                </c:pt>
                <c:pt idx="68">
                  <c:v>2.7514508859317002</c:v>
                </c:pt>
                <c:pt idx="69">
                  <c:v>2.7916543032983299</c:v>
                </c:pt>
                <c:pt idx="70">
                  <c:v>2.8318577206649702</c:v>
                </c:pt>
                <c:pt idx="71">
                  <c:v>2.8720611380315999</c:v>
                </c:pt>
                <c:pt idx="72">
                  <c:v>2.91226455539823</c:v>
                </c:pt>
                <c:pt idx="73">
                  <c:v>2.9524679727648602</c:v>
                </c:pt>
                <c:pt idx="74">
                  <c:v>2.9926713901314899</c:v>
                </c:pt>
                <c:pt idx="75">
                  <c:v>3.02921995137388</c:v>
                </c:pt>
                <c:pt idx="76">
                  <c:v>3.0584588003677902</c:v>
                </c:pt>
                <c:pt idx="77">
                  <c:v>3.0803879371132301</c:v>
                </c:pt>
                <c:pt idx="78">
                  <c:v>3.1</c:v>
                </c:pt>
              </c:numCache>
            </c:numRef>
          </c:xVal>
          <c:yVal>
            <c:numRef>
              <c:f>Sheet1!$B$1:$B$79</c:f>
              <c:numCache>
                <c:formatCode>General</c:formatCode>
                <c:ptCount val="79"/>
                <c:pt idx="0">
                  <c:v>800</c:v>
                </c:pt>
                <c:pt idx="1">
                  <c:v>795.95624615549195</c:v>
                </c:pt>
                <c:pt idx="2">
                  <c:v>794.46992591800097</c:v>
                </c:pt>
                <c:pt idx="3">
                  <c:v>792.29761172474605</c:v>
                </c:pt>
                <c:pt idx="4">
                  <c:v>790.92562381321704</c:v>
                </c:pt>
                <c:pt idx="5">
                  <c:v>788.52464496803998</c:v>
                </c:pt>
                <c:pt idx="6">
                  <c:v>786.35233077478495</c:v>
                </c:pt>
                <c:pt idx="7">
                  <c:v>783.72268727768699</c:v>
                </c:pt>
                <c:pt idx="8">
                  <c:v>781.77903773635296</c:v>
                </c:pt>
                <c:pt idx="9">
                  <c:v>779.26372656521596</c:v>
                </c:pt>
                <c:pt idx="10">
                  <c:v>776.51975074215704</c:v>
                </c:pt>
                <c:pt idx="11">
                  <c:v>775.49075980851001</c:v>
                </c:pt>
                <c:pt idx="12">
                  <c:v>773.89010724505897</c:v>
                </c:pt>
                <c:pt idx="13">
                  <c:v>771.83212537776399</c:v>
                </c:pt>
                <c:pt idx="14">
                  <c:v>770.46013746623498</c:v>
                </c:pt>
                <c:pt idx="15">
                  <c:v>768.40215559894</c:v>
                </c:pt>
                <c:pt idx="16">
                  <c:v>766.34417373164604</c:v>
                </c:pt>
                <c:pt idx="17">
                  <c:v>763.25720093070504</c:v>
                </c:pt>
                <c:pt idx="18">
                  <c:v>761.31355138937101</c:v>
                </c:pt>
                <c:pt idx="19">
                  <c:v>758.79824021823401</c:v>
                </c:pt>
                <c:pt idx="20">
                  <c:v>756.51159369901802</c:v>
                </c:pt>
                <c:pt idx="21">
                  <c:v>754.33927950576299</c:v>
                </c:pt>
                <c:pt idx="22">
                  <c:v>751.82396833462599</c:v>
                </c:pt>
                <c:pt idx="23">
                  <c:v>749.65165414137095</c:v>
                </c:pt>
                <c:pt idx="24">
                  <c:v>747.250675296194</c:v>
                </c:pt>
                <c:pt idx="25">
                  <c:v>744.39236714717401</c:v>
                </c:pt>
                <c:pt idx="26">
                  <c:v>742.33438527988005</c:v>
                </c:pt>
                <c:pt idx="27">
                  <c:v>739.01874782701702</c:v>
                </c:pt>
                <c:pt idx="28">
                  <c:v>736.04610735203596</c:v>
                </c:pt>
                <c:pt idx="29">
                  <c:v>732.27314059533001</c:v>
                </c:pt>
                <c:pt idx="30">
                  <c:v>728.72883849054494</c:v>
                </c:pt>
                <c:pt idx="31">
                  <c:v>724.15554545211398</c:v>
                </c:pt>
                <c:pt idx="32">
                  <c:v>719.46792008772104</c:v>
                </c:pt>
                <c:pt idx="33">
                  <c:v>715.69495333101497</c:v>
                </c:pt>
                <c:pt idx="34">
                  <c:v>711.57898959642603</c:v>
                </c:pt>
                <c:pt idx="35">
                  <c:v>708.72068144740695</c:v>
                </c:pt>
                <c:pt idx="36">
                  <c:v>704.71905003877896</c:v>
                </c:pt>
                <c:pt idx="37">
                  <c:v>700.48875397822997</c:v>
                </c:pt>
                <c:pt idx="38">
                  <c:v>697.05878419940598</c:v>
                </c:pt>
                <c:pt idx="39">
                  <c:v>693.28581744270002</c:v>
                </c:pt>
                <c:pt idx="40">
                  <c:v>689.51285068599395</c:v>
                </c:pt>
                <c:pt idx="41">
                  <c:v>685.85421625524805</c:v>
                </c:pt>
                <c:pt idx="42">
                  <c:v>681.85258484661995</c:v>
                </c:pt>
                <c:pt idx="43">
                  <c:v>677.39362413414995</c:v>
                </c:pt>
                <c:pt idx="44">
                  <c:v>673.39199272552196</c:v>
                </c:pt>
                <c:pt idx="45">
                  <c:v>668.81869968708997</c:v>
                </c:pt>
                <c:pt idx="46">
                  <c:v>664.13107432269703</c:v>
                </c:pt>
                <c:pt idx="47">
                  <c:v>658.871787328501</c:v>
                </c:pt>
                <c:pt idx="48">
                  <c:v>651.89751544489297</c:v>
                </c:pt>
                <c:pt idx="49">
                  <c:v>646.52389612473496</c:v>
                </c:pt>
                <c:pt idx="50">
                  <c:v>641.72193843438197</c:v>
                </c:pt>
                <c:pt idx="51">
                  <c:v>635.20499585461698</c:v>
                </c:pt>
                <c:pt idx="52">
                  <c:v>627.77339466716501</c:v>
                </c:pt>
                <c:pt idx="53">
                  <c:v>620.45612580567501</c:v>
                </c:pt>
                <c:pt idx="54">
                  <c:v>613.138856944184</c:v>
                </c:pt>
                <c:pt idx="55">
                  <c:v>603.30627691155598</c:v>
                </c:pt>
                <c:pt idx="56">
                  <c:v>593.81669385681005</c:v>
                </c:pt>
                <c:pt idx="57">
                  <c:v>585.35610173571104</c:v>
                </c:pt>
                <c:pt idx="58">
                  <c:v>577.92450054825997</c:v>
                </c:pt>
                <c:pt idx="59">
                  <c:v>568.777914471396</c:v>
                </c:pt>
                <c:pt idx="60">
                  <c:v>561.34631328394505</c:v>
                </c:pt>
                <c:pt idx="61">
                  <c:v>555.05803535610096</c:v>
                </c:pt>
                <c:pt idx="62">
                  <c:v>548.99842208017901</c:v>
                </c:pt>
                <c:pt idx="63">
                  <c:v>544.31079671578698</c:v>
                </c:pt>
                <c:pt idx="64">
                  <c:v>539.73750367735499</c:v>
                </c:pt>
                <c:pt idx="65">
                  <c:v>535.04987831296296</c:v>
                </c:pt>
                <c:pt idx="66">
                  <c:v>529.44759434088405</c:v>
                </c:pt>
                <c:pt idx="67">
                  <c:v>524.87430130245195</c:v>
                </c:pt>
                <c:pt idx="68">
                  <c:v>519.61501430825501</c:v>
                </c:pt>
                <c:pt idx="69">
                  <c:v>513.78406568425498</c:v>
                </c:pt>
                <c:pt idx="70">
                  <c:v>507.61012008237202</c:v>
                </c:pt>
                <c:pt idx="71">
                  <c:v>499.492524939156</c:v>
                </c:pt>
                <c:pt idx="72">
                  <c:v>490.11727421037102</c:v>
                </c:pt>
                <c:pt idx="73">
                  <c:v>477.54071835468397</c:v>
                </c:pt>
                <c:pt idx="74">
                  <c:v>457.41822898558399</c:v>
                </c:pt>
                <c:pt idx="75">
                  <c:v>434.72961407825397</c:v>
                </c:pt>
                <c:pt idx="76">
                  <c:v>407.52033529840998</c:v>
                </c:pt>
                <c:pt idx="77">
                  <c:v>379.92377844935902</c:v>
                </c:pt>
                <c:pt idx="78">
                  <c:v>350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C33-41F9-8725-073E946E157C}"/>
            </c:ext>
          </c:extLst>
        </c:ser>
        <c:ser>
          <c:idx val="1"/>
          <c:order val="1"/>
          <c:tx>
            <c:v>60 Degrees Inclination</c:v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Sheet1!$D$1:$D$86</c:f>
              <c:numCache>
                <c:formatCode>General</c:formatCode>
                <c:ptCount val="86"/>
                <c:pt idx="0">
                  <c:v>0</c:v>
                </c:pt>
                <c:pt idx="1">
                  <c:v>0.12959072946359099</c:v>
                </c:pt>
                <c:pt idx="2">
                  <c:v>0.23164679968903801</c:v>
                </c:pt>
                <c:pt idx="3">
                  <c:v>0.33065642005700902</c:v>
                </c:pt>
                <c:pt idx="4">
                  <c:v>0.43118926535371799</c:v>
                </c:pt>
                <c:pt idx="5">
                  <c:v>0.53172211065042696</c:v>
                </c:pt>
                <c:pt idx="6">
                  <c:v>0.63225495594713599</c:v>
                </c:pt>
                <c:pt idx="7">
                  <c:v>0.73278780124384502</c:v>
                </c:pt>
                <c:pt idx="8">
                  <c:v>0.83332064654055404</c:v>
                </c:pt>
                <c:pt idx="9">
                  <c:v>0.93385349183726296</c:v>
                </c:pt>
                <c:pt idx="10">
                  <c:v>1.0343863371339701</c:v>
                </c:pt>
                <c:pt idx="11">
                  <c:v>1.1349191824306799</c:v>
                </c:pt>
                <c:pt idx="12">
                  <c:v>1.2354520277273899</c:v>
                </c:pt>
                <c:pt idx="13">
                  <c:v>1.33598487302409</c:v>
                </c:pt>
                <c:pt idx="14">
                  <c:v>1.43019047630912</c:v>
                </c:pt>
                <c:pt idx="15">
                  <c:v>1.53705056361751</c:v>
                </c:pt>
                <c:pt idx="16">
                  <c:v>1.6375834089142201</c:v>
                </c:pt>
                <c:pt idx="17">
                  <c:v>1.7381162542109301</c:v>
                </c:pt>
                <c:pt idx="18">
                  <c:v>1.8386490995076401</c:v>
                </c:pt>
                <c:pt idx="19">
                  <c:v>1.9391819448043499</c:v>
                </c:pt>
                <c:pt idx="20">
                  <c:v>2.0397147901010602</c:v>
                </c:pt>
                <c:pt idx="21">
                  <c:v>2.14024763539777</c:v>
                </c:pt>
                <c:pt idx="22">
                  <c:v>2.2407804806944802</c:v>
                </c:pt>
                <c:pt idx="23">
                  <c:v>2.3413133259911798</c:v>
                </c:pt>
                <c:pt idx="24">
                  <c:v>2.4418461712878901</c:v>
                </c:pt>
                <c:pt idx="25">
                  <c:v>2.5423790165845999</c:v>
                </c:pt>
                <c:pt idx="26">
                  <c:v>2.6429118618813101</c:v>
                </c:pt>
                <c:pt idx="27">
                  <c:v>2.7434447071780199</c:v>
                </c:pt>
                <c:pt idx="28">
                  <c:v>2.8418684718041698</c:v>
                </c:pt>
                <c:pt idx="29">
                  <c:v>2.94451039777144</c:v>
                </c:pt>
                <c:pt idx="30">
                  <c:v>3.0450432430681502</c:v>
                </c:pt>
                <c:pt idx="31">
                  <c:v>3.14557608836486</c:v>
                </c:pt>
                <c:pt idx="32">
                  <c:v>3.2461089336615698</c:v>
                </c:pt>
                <c:pt idx="33">
                  <c:v>3.3466417789582699</c:v>
                </c:pt>
                <c:pt idx="34">
                  <c:v>3.4471746242549801</c:v>
                </c:pt>
                <c:pt idx="35">
                  <c:v>3.5477074695516899</c:v>
                </c:pt>
                <c:pt idx="36">
                  <c:v>3.6482403148484002</c:v>
                </c:pt>
                <c:pt idx="37">
                  <c:v>3.74877316014511</c:v>
                </c:pt>
                <c:pt idx="38">
                  <c:v>3.8493060054418198</c:v>
                </c:pt>
                <c:pt idx="39">
                  <c:v>3.94983885073853</c:v>
                </c:pt>
                <c:pt idx="40">
                  <c:v>4.0503716960352403</c:v>
                </c:pt>
                <c:pt idx="41">
                  <c:v>4.1509045413319496</c:v>
                </c:pt>
                <c:pt idx="42">
                  <c:v>4.2514373866286599</c:v>
                </c:pt>
                <c:pt idx="43">
                  <c:v>4.3519702319253701</c:v>
                </c:pt>
                <c:pt idx="44">
                  <c:v>4.4525030772220697</c:v>
                </c:pt>
                <c:pt idx="45">
                  <c:v>4.55303592251878</c:v>
                </c:pt>
                <c:pt idx="46">
                  <c:v>4.6535687678154902</c:v>
                </c:pt>
                <c:pt idx="47">
                  <c:v>4.7541016131121996</c:v>
                </c:pt>
                <c:pt idx="48">
                  <c:v>4.8546344584089098</c:v>
                </c:pt>
                <c:pt idx="49">
                  <c:v>4.9551673037056201</c:v>
                </c:pt>
                <c:pt idx="50">
                  <c:v>5.0557001490023303</c:v>
                </c:pt>
                <c:pt idx="51">
                  <c:v>5.1562329942990397</c:v>
                </c:pt>
                <c:pt idx="52">
                  <c:v>5.2567658395957499</c:v>
                </c:pt>
                <c:pt idx="53">
                  <c:v>5.3572986848924602</c:v>
                </c:pt>
                <c:pt idx="54">
                  <c:v>5.4578315301891598</c:v>
                </c:pt>
                <c:pt idx="55">
                  <c:v>5.55836437548587</c:v>
                </c:pt>
                <c:pt idx="56">
                  <c:v>5.6588972207825803</c:v>
                </c:pt>
                <c:pt idx="57">
                  <c:v>5.7594300660792896</c:v>
                </c:pt>
                <c:pt idx="58">
                  <c:v>5.8599629113759999</c:v>
                </c:pt>
                <c:pt idx="59">
                  <c:v>5.9604957566727101</c:v>
                </c:pt>
                <c:pt idx="60">
                  <c:v>6.0610286019694204</c:v>
                </c:pt>
                <c:pt idx="61">
                  <c:v>6.1615614472661298</c:v>
                </c:pt>
                <c:pt idx="62">
                  <c:v>6.26209429256284</c:v>
                </c:pt>
                <c:pt idx="63">
                  <c:v>6.3626271378595503</c:v>
                </c:pt>
                <c:pt idx="64">
                  <c:v>6.4631599831562498</c:v>
                </c:pt>
                <c:pt idx="65">
                  <c:v>6.5636928284529601</c:v>
                </c:pt>
                <c:pt idx="66">
                  <c:v>6.6642256737496703</c:v>
                </c:pt>
                <c:pt idx="67">
                  <c:v>6.7647585190463797</c:v>
                </c:pt>
                <c:pt idx="68">
                  <c:v>6.86529136434309</c:v>
                </c:pt>
                <c:pt idx="69">
                  <c:v>6.9658242096398002</c:v>
                </c:pt>
                <c:pt idx="70">
                  <c:v>7.0663570549365096</c:v>
                </c:pt>
                <c:pt idx="71">
                  <c:v>7.1668899002332198</c:v>
                </c:pt>
                <c:pt idx="72">
                  <c:v>7.2674227455299301</c:v>
                </c:pt>
                <c:pt idx="73">
                  <c:v>7.3679555908266297</c:v>
                </c:pt>
                <c:pt idx="74">
                  <c:v>7.4684884361233497</c:v>
                </c:pt>
                <c:pt idx="75">
                  <c:v>7.5690212814200502</c:v>
                </c:pt>
                <c:pt idx="76">
                  <c:v>7.6695541267167604</c:v>
                </c:pt>
                <c:pt idx="77">
                  <c:v>7.7700869720134698</c:v>
                </c:pt>
                <c:pt idx="78">
                  <c:v>7.87061981731018</c:v>
                </c:pt>
                <c:pt idx="79">
                  <c:v>7.9483042886758204</c:v>
                </c:pt>
                <c:pt idx="80">
                  <c:v>7.9946538472217004</c:v>
                </c:pt>
                <c:pt idx="81">
                  <c:v>8.0259887600414608</c:v>
                </c:pt>
                <c:pt idx="82">
                  <c:v>8.0534068087587407</c:v>
                </c:pt>
                <c:pt idx="83">
                  <c:v>8.0762551826898097</c:v>
                </c:pt>
                <c:pt idx="84">
                  <c:v>8.0876793696553495</c:v>
                </c:pt>
                <c:pt idx="85">
                  <c:v>8.0945338818346695</c:v>
                </c:pt>
              </c:numCache>
            </c:numRef>
          </c:xVal>
          <c:yVal>
            <c:numRef>
              <c:f>Sheet1!$E$1:$E$86</c:f>
              <c:numCache>
                <c:formatCode>General</c:formatCode>
                <c:ptCount val="86"/>
                <c:pt idx="0">
                  <c:v>800</c:v>
                </c:pt>
                <c:pt idx="1">
                  <c:v>798.91911764705799</c:v>
                </c:pt>
                <c:pt idx="2">
                  <c:v>799.61764705882297</c:v>
                </c:pt>
                <c:pt idx="3">
                  <c:v>797.13786764705799</c:v>
                </c:pt>
                <c:pt idx="4">
                  <c:v>796.92830882352905</c:v>
                </c:pt>
                <c:pt idx="5">
                  <c:v>796.92830882352905</c:v>
                </c:pt>
                <c:pt idx="6">
                  <c:v>795.775735294117</c:v>
                </c:pt>
                <c:pt idx="7">
                  <c:v>795.25183823529403</c:v>
                </c:pt>
                <c:pt idx="8">
                  <c:v>794.83272058823502</c:v>
                </c:pt>
                <c:pt idx="9">
                  <c:v>794.62316176470495</c:v>
                </c:pt>
                <c:pt idx="10">
                  <c:v>793.78492647058795</c:v>
                </c:pt>
                <c:pt idx="11">
                  <c:v>792.42279411764696</c:v>
                </c:pt>
                <c:pt idx="12">
                  <c:v>792.31801470588198</c:v>
                </c:pt>
                <c:pt idx="13">
                  <c:v>792.213235294117</c:v>
                </c:pt>
                <c:pt idx="14">
                  <c:v>793.73656674208098</c:v>
                </c:pt>
                <c:pt idx="15">
                  <c:v>790.53676470588198</c:v>
                </c:pt>
                <c:pt idx="16">
                  <c:v>790.01286764705799</c:v>
                </c:pt>
                <c:pt idx="17">
                  <c:v>790.01286764705799</c:v>
                </c:pt>
                <c:pt idx="18">
                  <c:v>789.48897058823502</c:v>
                </c:pt>
                <c:pt idx="19">
                  <c:v>788.54595588235202</c:v>
                </c:pt>
                <c:pt idx="20">
                  <c:v>787.70772058823502</c:v>
                </c:pt>
                <c:pt idx="21">
                  <c:v>787.70772058823502</c:v>
                </c:pt>
                <c:pt idx="22">
                  <c:v>787.18382352941103</c:v>
                </c:pt>
                <c:pt idx="23">
                  <c:v>785.92647058823502</c:v>
                </c:pt>
                <c:pt idx="24">
                  <c:v>785.40257352941103</c:v>
                </c:pt>
                <c:pt idx="25">
                  <c:v>785.088235294117</c:v>
                </c:pt>
                <c:pt idx="26">
                  <c:v>784.35477941176396</c:v>
                </c:pt>
                <c:pt idx="27">
                  <c:v>783.72610294117601</c:v>
                </c:pt>
                <c:pt idx="28">
                  <c:v>783.79783653846096</c:v>
                </c:pt>
                <c:pt idx="29">
                  <c:v>783.09742647058795</c:v>
                </c:pt>
                <c:pt idx="30">
                  <c:v>781.525735294117</c:v>
                </c:pt>
                <c:pt idx="31">
                  <c:v>781.00183823529403</c:v>
                </c:pt>
                <c:pt idx="32">
                  <c:v>780.47794117647004</c:v>
                </c:pt>
                <c:pt idx="33">
                  <c:v>778.90625</c:v>
                </c:pt>
                <c:pt idx="34">
                  <c:v>778.48713235294099</c:v>
                </c:pt>
                <c:pt idx="35">
                  <c:v>777.125</c:v>
                </c:pt>
                <c:pt idx="36">
                  <c:v>776.181985294117</c:v>
                </c:pt>
                <c:pt idx="37">
                  <c:v>775.55330882352905</c:v>
                </c:pt>
                <c:pt idx="38">
                  <c:v>773.77205882352905</c:v>
                </c:pt>
                <c:pt idx="39">
                  <c:v>772.30514705882297</c:v>
                </c:pt>
                <c:pt idx="40">
                  <c:v>771.25735294117601</c:v>
                </c:pt>
                <c:pt idx="41">
                  <c:v>769.47610294117601</c:v>
                </c:pt>
                <c:pt idx="42">
                  <c:v>767.69485294117601</c:v>
                </c:pt>
                <c:pt idx="43">
                  <c:v>766.54227941176396</c:v>
                </c:pt>
                <c:pt idx="44">
                  <c:v>764.97058823529403</c:v>
                </c:pt>
                <c:pt idx="45">
                  <c:v>763.39889705882297</c:v>
                </c:pt>
                <c:pt idx="46">
                  <c:v>761.09375</c:v>
                </c:pt>
                <c:pt idx="47">
                  <c:v>759.10294117647004</c:v>
                </c:pt>
                <c:pt idx="48">
                  <c:v>757.11213235294099</c:v>
                </c:pt>
                <c:pt idx="49">
                  <c:v>754.59742647058795</c:v>
                </c:pt>
                <c:pt idx="50">
                  <c:v>751.87316176470495</c:v>
                </c:pt>
                <c:pt idx="51">
                  <c:v>748.41544117647004</c:v>
                </c:pt>
                <c:pt idx="52">
                  <c:v>746.00551470588198</c:v>
                </c:pt>
                <c:pt idx="53">
                  <c:v>742.86213235294099</c:v>
                </c:pt>
                <c:pt idx="54">
                  <c:v>738.56617647058795</c:v>
                </c:pt>
                <c:pt idx="55">
                  <c:v>734.06066176470495</c:v>
                </c:pt>
                <c:pt idx="56">
                  <c:v>729.97426470588198</c:v>
                </c:pt>
                <c:pt idx="57">
                  <c:v>725.99264705882297</c:v>
                </c:pt>
                <c:pt idx="58">
                  <c:v>722.22058823529403</c:v>
                </c:pt>
                <c:pt idx="59">
                  <c:v>718.34375</c:v>
                </c:pt>
                <c:pt idx="60">
                  <c:v>713.838235294117</c:v>
                </c:pt>
                <c:pt idx="61">
                  <c:v>709.54227941176396</c:v>
                </c:pt>
                <c:pt idx="62">
                  <c:v>706.18933823529403</c:v>
                </c:pt>
                <c:pt idx="63">
                  <c:v>702.94117647058795</c:v>
                </c:pt>
                <c:pt idx="64">
                  <c:v>699.16911764705799</c:v>
                </c:pt>
                <c:pt idx="65">
                  <c:v>693.61580882352905</c:v>
                </c:pt>
                <c:pt idx="66">
                  <c:v>689.52941176470495</c:v>
                </c:pt>
                <c:pt idx="67">
                  <c:v>686.17647058823502</c:v>
                </c:pt>
                <c:pt idx="68">
                  <c:v>682.92830882352905</c:v>
                </c:pt>
                <c:pt idx="69">
                  <c:v>675.90808823529403</c:v>
                </c:pt>
                <c:pt idx="70">
                  <c:v>663.02022058823502</c:v>
                </c:pt>
                <c:pt idx="71">
                  <c:v>649.08455882352905</c:v>
                </c:pt>
                <c:pt idx="72">
                  <c:v>634.83455882352905</c:v>
                </c:pt>
                <c:pt idx="73">
                  <c:v>620.27022058823502</c:v>
                </c:pt>
                <c:pt idx="74">
                  <c:v>604.97242647058795</c:v>
                </c:pt>
                <c:pt idx="75">
                  <c:v>587.369485294117</c:v>
                </c:pt>
                <c:pt idx="76">
                  <c:v>567.88051470588198</c:v>
                </c:pt>
                <c:pt idx="77">
                  <c:v>553.00183823529403</c:v>
                </c:pt>
                <c:pt idx="78">
                  <c:v>534.66544117647004</c:v>
                </c:pt>
                <c:pt idx="79">
                  <c:v>509.55330882352899</c:v>
                </c:pt>
                <c:pt idx="80">
                  <c:v>482.111081932773</c:v>
                </c:pt>
                <c:pt idx="81">
                  <c:v>459.38891806722597</c:v>
                </c:pt>
                <c:pt idx="82">
                  <c:v>434.789705882352</c:v>
                </c:pt>
                <c:pt idx="83">
                  <c:v>407.0703125</c:v>
                </c:pt>
                <c:pt idx="84">
                  <c:v>376.81525735294099</c:v>
                </c:pt>
                <c:pt idx="85">
                  <c:v>350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C33-41F9-8725-073E946E157C}"/>
            </c:ext>
          </c:extLst>
        </c:ser>
        <c:ser>
          <c:idx val="2"/>
          <c:order val="2"/>
          <c:tx>
            <c:v>80 Degree Inclination</c:v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Sheet1!$G$1:$G$82</c:f>
              <c:numCache>
                <c:formatCode>General</c:formatCode>
                <c:ptCount val="82"/>
                <c:pt idx="0">
                  <c:v>0</c:v>
                </c:pt>
                <c:pt idx="1">
                  <c:v>0.242215239591515</c:v>
                </c:pt>
                <c:pt idx="2">
                  <c:v>0.44752553024351899</c:v>
                </c:pt>
                <c:pt idx="3">
                  <c:v>0.65283582089552195</c:v>
                </c:pt>
                <c:pt idx="4">
                  <c:v>0.85814611154752496</c:v>
                </c:pt>
                <c:pt idx="5">
                  <c:v>1.0634564021995201</c:v>
                </c:pt>
                <c:pt idx="6">
                  <c:v>1.26876669285153</c:v>
                </c:pt>
                <c:pt idx="7">
                  <c:v>1.4740769835035299</c:v>
                </c:pt>
                <c:pt idx="8">
                  <c:v>1.67938727415553</c:v>
                </c:pt>
                <c:pt idx="9">
                  <c:v>1.8846975648075399</c:v>
                </c:pt>
                <c:pt idx="10">
                  <c:v>2.09000785545954</c:v>
                </c:pt>
                <c:pt idx="11">
                  <c:v>2.2953181461115402</c:v>
                </c:pt>
                <c:pt idx="12">
                  <c:v>2.5006284367635501</c:v>
                </c:pt>
                <c:pt idx="13">
                  <c:v>2.7059387274155502</c:v>
                </c:pt>
                <c:pt idx="14">
                  <c:v>2.9112490180675499</c:v>
                </c:pt>
                <c:pt idx="15">
                  <c:v>3.11655930871955</c:v>
                </c:pt>
                <c:pt idx="16">
                  <c:v>3.3218695993715599</c:v>
                </c:pt>
                <c:pt idx="17">
                  <c:v>3.52717989002356</c:v>
                </c:pt>
                <c:pt idx="18">
                  <c:v>3.7324901806755602</c:v>
                </c:pt>
                <c:pt idx="19">
                  <c:v>3.9378004713275701</c:v>
                </c:pt>
                <c:pt idx="20">
                  <c:v>4.1431107619795702</c:v>
                </c:pt>
                <c:pt idx="21">
                  <c:v>4.3484210526315703</c:v>
                </c:pt>
                <c:pt idx="22">
                  <c:v>4.5537313432835802</c:v>
                </c:pt>
                <c:pt idx="23">
                  <c:v>4.7590416339355803</c:v>
                </c:pt>
                <c:pt idx="24">
                  <c:v>4.9643519245875796</c:v>
                </c:pt>
                <c:pt idx="25">
                  <c:v>5.1696622152395904</c:v>
                </c:pt>
                <c:pt idx="26">
                  <c:v>5.3749725058915896</c:v>
                </c:pt>
                <c:pt idx="27">
                  <c:v>5.5802827965435897</c:v>
                </c:pt>
                <c:pt idx="28">
                  <c:v>5.7855930871955996</c:v>
                </c:pt>
                <c:pt idx="29">
                  <c:v>5.9909033778475997</c:v>
                </c:pt>
                <c:pt idx="30">
                  <c:v>6.1962136684995999</c:v>
                </c:pt>
                <c:pt idx="31">
                  <c:v>6.4015239591516098</c:v>
                </c:pt>
                <c:pt idx="32">
                  <c:v>6.6068342498036099</c:v>
                </c:pt>
                <c:pt idx="33">
                  <c:v>6.81214454045561</c:v>
                </c:pt>
                <c:pt idx="34">
                  <c:v>7.0174548311076101</c:v>
                </c:pt>
                <c:pt idx="35">
                  <c:v>7.22276512175962</c:v>
                </c:pt>
                <c:pt idx="36">
                  <c:v>7.4280754124116202</c:v>
                </c:pt>
                <c:pt idx="37">
                  <c:v>7.6333857030636203</c:v>
                </c:pt>
                <c:pt idx="38">
                  <c:v>7.8386959937156302</c:v>
                </c:pt>
                <c:pt idx="39">
                  <c:v>8.0440062843676294</c:v>
                </c:pt>
                <c:pt idx="40">
                  <c:v>8.2493165750196304</c:v>
                </c:pt>
                <c:pt idx="41">
                  <c:v>8.4546268656716403</c:v>
                </c:pt>
                <c:pt idx="42">
                  <c:v>8.6599371563236396</c:v>
                </c:pt>
                <c:pt idx="43">
                  <c:v>8.8652474469756406</c:v>
                </c:pt>
                <c:pt idx="44">
                  <c:v>9.0705577376276505</c:v>
                </c:pt>
                <c:pt idx="45">
                  <c:v>9.2758680282796497</c:v>
                </c:pt>
                <c:pt idx="46">
                  <c:v>9.4811783189316508</c:v>
                </c:pt>
                <c:pt idx="47">
                  <c:v>9.6864886095836606</c:v>
                </c:pt>
                <c:pt idx="48">
                  <c:v>9.8917989002356599</c:v>
                </c:pt>
                <c:pt idx="49">
                  <c:v>10.097109190887601</c:v>
                </c:pt>
                <c:pt idx="50">
                  <c:v>10.3024194815396</c:v>
                </c:pt>
                <c:pt idx="51">
                  <c:v>10.507729772191601</c:v>
                </c:pt>
                <c:pt idx="52">
                  <c:v>10.7130400628436</c:v>
                </c:pt>
                <c:pt idx="53">
                  <c:v>10.918350353495599</c:v>
                </c:pt>
                <c:pt idx="54">
                  <c:v>11.1236606441476</c:v>
                </c:pt>
                <c:pt idx="55">
                  <c:v>11.328970934799599</c:v>
                </c:pt>
                <c:pt idx="56">
                  <c:v>11.534281225451601</c:v>
                </c:pt>
                <c:pt idx="57">
                  <c:v>11.7395915161036</c:v>
                </c:pt>
                <c:pt idx="58">
                  <c:v>11.944901806755601</c:v>
                </c:pt>
                <c:pt idx="59">
                  <c:v>12.1502120974076</c:v>
                </c:pt>
                <c:pt idx="60">
                  <c:v>12.3555223880597</c:v>
                </c:pt>
                <c:pt idx="61">
                  <c:v>12.5608326787117</c:v>
                </c:pt>
                <c:pt idx="62">
                  <c:v>12.766142969363701</c:v>
                </c:pt>
                <c:pt idx="63">
                  <c:v>12.9714532600157</c:v>
                </c:pt>
                <c:pt idx="64">
                  <c:v>13.176763550667699</c:v>
                </c:pt>
                <c:pt idx="65">
                  <c:v>13.3820738413197</c:v>
                </c:pt>
                <c:pt idx="66">
                  <c:v>13.587384131971699</c:v>
                </c:pt>
                <c:pt idx="67">
                  <c:v>13.7926944226237</c:v>
                </c:pt>
                <c:pt idx="68">
                  <c:v>13.9980047132757</c:v>
                </c:pt>
                <c:pt idx="69">
                  <c:v>14.203315003927701</c:v>
                </c:pt>
                <c:pt idx="70">
                  <c:v>14.4086252945797</c:v>
                </c:pt>
                <c:pt idx="71">
                  <c:v>14.613935585231699</c:v>
                </c:pt>
                <c:pt idx="72">
                  <c:v>14.8192458758837</c:v>
                </c:pt>
                <c:pt idx="73">
                  <c:v>15.024556166535699</c:v>
                </c:pt>
                <c:pt idx="74">
                  <c:v>15.2298664571877</c:v>
                </c:pt>
                <c:pt idx="75">
                  <c:v>15.4351767478397</c:v>
                </c:pt>
                <c:pt idx="76">
                  <c:v>15.640487038491701</c:v>
                </c:pt>
                <c:pt idx="77">
                  <c:v>15.8457973291437</c:v>
                </c:pt>
                <c:pt idx="78">
                  <c:v>16.005779373807599</c:v>
                </c:pt>
                <c:pt idx="79">
                  <c:v>16.079104477611899</c:v>
                </c:pt>
                <c:pt idx="80">
                  <c:v>16.144430479183001</c:v>
                </c:pt>
                <c:pt idx="81">
                  <c:v>16.253</c:v>
                </c:pt>
              </c:numCache>
            </c:numRef>
          </c:xVal>
          <c:yVal>
            <c:numRef>
              <c:f>Sheet1!$H$1:$H$82</c:f>
              <c:numCache>
                <c:formatCode>General</c:formatCode>
                <c:ptCount val="82"/>
                <c:pt idx="0">
                  <c:v>800</c:v>
                </c:pt>
                <c:pt idx="1">
                  <c:v>798.441828254847</c:v>
                </c:pt>
                <c:pt idx="2">
                  <c:v>797.818559556786</c:v>
                </c:pt>
                <c:pt idx="3">
                  <c:v>797.818559556786</c:v>
                </c:pt>
                <c:pt idx="4">
                  <c:v>797.818559556786</c:v>
                </c:pt>
                <c:pt idx="5">
                  <c:v>797.29916897506905</c:v>
                </c:pt>
                <c:pt idx="6">
                  <c:v>796.36426592797704</c:v>
                </c:pt>
                <c:pt idx="7">
                  <c:v>795.74099722991696</c:v>
                </c:pt>
                <c:pt idx="8">
                  <c:v>795.53324099723</c:v>
                </c:pt>
                <c:pt idx="9">
                  <c:v>795.53324099723</c:v>
                </c:pt>
                <c:pt idx="10">
                  <c:v>795.53324099723</c:v>
                </c:pt>
                <c:pt idx="11">
                  <c:v>794.59833795013799</c:v>
                </c:pt>
                <c:pt idx="12">
                  <c:v>793.55955678670296</c:v>
                </c:pt>
                <c:pt idx="13">
                  <c:v>793.24792243767297</c:v>
                </c:pt>
                <c:pt idx="14">
                  <c:v>792.52077562326804</c:v>
                </c:pt>
                <c:pt idx="15">
                  <c:v>790.96260387811606</c:v>
                </c:pt>
                <c:pt idx="16">
                  <c:v>790.96260387811606</c:v>
                </c:pt>
                <c:pt idx="17">
                  <c:v>790.02770083102496</c:v>
                </c:pt>
                <c:pt idx="18">
                  <c:v>788.67728531855903</c:v>
                </c:pt>
                <c:pt idx="19">
                  <c:v>787.84626038781096</c:v>
                </c:pt>
                <c:pt idx="20">
                  <c:v>785.56094182825404</c:v>
                </c:pt>
                <c:pt idx="21">
                  <c:v>784.00277008310195</c:v>
                </c:pt>
                <c:pt idx="22">
                  <c:v>782.13296398891896</c:v>
                </c:pt>
                <c:pt idx="23">
                  <c:v>780.26315789473597</c:v>
                </c:pt>
                <c:pt idx="24">
                  <c:v>777.66620498614895</c:v>
                </c:pt>
                <c:pt idx="25">
                  <c:v>773.82271468143995</c:v>
                </c:pt>
                <c:pt idx="26">
                  <c:v>770.08310249307397</c:v>
                </c:pt>
                <c:pt idx="27">
                  <c:v>764.99307479224296</c:v>
                </c:pt>
                <c:pt idx="28">
                  <c:v>760.00692520775601</c:v>
                </c:pt>
                <c:pt idx="29">
                  <c:v>755.33240997229905</c:v>
                </c:pt>
                <c:pt idx="30">
                  <c:v>750.45013850415501</c:v>
                </c:pt>
                <c:pt idx="31">
                  <c:v>746.19113573407196</c:v>
                </c:pt>
                <c:pt idx="32">
                  <c:v>741.72437673130196</c:v>
                </c:pt>
                <c:pt idx="33">
                  <c:v>737.25761772853105</c:v>
                </c:pt>
                <c:pt idx="34">
                  <c:v>732.79085872576104</c:v>
                </c:pt>
                <c:pt idx="35">
                  <c:v>720.11772853185596</c:v>
                </c:pt>
                <c:pt idx="36">
                  <c:v>707.65235457063704</c:v>
                </c:pt>
                <c:pt idx="37">
                  <c:v>697.26454293628797</c:v>
                </c:pt>
                <c:pt idx="38">
                  <c:v>688.74653739612097</c:v>
                </c:pt>
                <c:pt idx="39">
                  <c:v>680.33240997229905</c:v>
                </c:pt>
                <c:pt idx="40">
                  <c:v>669.00969529085796</c:v>
                </c:pt>
                <c:pt idx="41">
                  <c:v>660.69944598337895</c:v>
                </c:pt>
                <c:pt idx="42">
                  <c:v>654.98614958448695</c:v>
                </c:pt>
                <c:pt idx="43">
                  <c:v>648.75346260387801</c:v>
                </c:pt>
                <c:pt idx="44">
                  <c:v>643.663434903047</c:v>
                </c:pt>
                <c:pt idx="45">
                  <c:v>635.56094182825495</c:v>
                </c:pt>
                <c:pt idx="46">
                  <c:v>626.62742382271404</c:v>
                </c:pt>
                <c:pt idx="47">
                  <c:v>621.95290858725696</c:v>
                </c:pt>
                <c:pt idx="48">
                  <c:v>617.38227146814404</c:v>
                </c:pt>
                <c:pt idx="49">
                  <c:v>613.01939058171695</c:v>
                </c:pt>
                <c:pt idx="50">
                  <c:v>607.92936288088595</c:v>
                </c:pt>
                <c:pt idx="51">
                  <c:v>601.59279778393295</c:v>
                </c:pt>
                <c:pt idx="52">
                  <c:v>597.12603878116295</c:v>
                </c:pt>
                <c:pt idx="53">
                  <c:v>592.34764542936296</c:v>
                </c:pt>
                <c:pt idx="54">
                  <c:v>587.56925207756206</c:v>
                </c:pt>
                <c:pt idx="55">
                  <c:v>583.31024930747901</c:v>
                </c:pt>
                <c:pt idx="56">
                  <c:v>579.15512465373899</c:v>
                </c:pt>
                <c:pt idx="57">
                  <c:v>575.623268698061</c:v>
                </c:pt>
                <c:pt idx="58">
                  <c:v>571.57202216066401</c:v>
                </c:pt>
                <c:pt idx="59">
                  <c:v>568.24792243767297</c:v>
                </c:pt>
                <c:pt idx="60">
                  <c:v>564.40443213296396</c:v>
                </c:pt>
                <c:pt idx="61">
                  <c:v>559.41828254847599</c:v>
                </c:pt>
                <c:pt idx="62">
                  <c:v>554.95152354570598</c:v>
                </c:pt>
                <c:pt idx="63">
                  <c:v>550.27700831024902</c:v>
                </c:pt>
                <c:pt idx="64">
                  <c:v>546.53739612188303</c:v>
                </c:pt>
                <c:pt idx="65">
                  <c:v>543.00554016620504</c:v>
                </c:pt>
                <c:pt idx="66">
                  <c:v>538.43490304709098</c:v>
                </c:pt>
                <c:pt idx="67">
                  <c:v>533.24099722991696</c:v>
                </c:pt>
                <c:pt idx="68">
                  <c:v>527.63157894736798</c:v>
                </c:pt>
                <c:pt idx="69">
                  <c:v>522.33379501385002</c:v>
                </c:pt>
                <c:pt idx="70">
                  <c:v>518.38642659279697</c:v>
                </c:pt>
                <c:pt idx="71">
                  <c:v>512.36149584487498</c:v>
                </c:pt>
                <c:pt idx="72">
                  <c:v>506.336565096953</c:v>
                </c:pt>
                <c:pt idx="73">
                  <c:v>499.58448753462602</c:v>
                </c:pt>
                <c:pt idx="74">
                  <c:v>491.17036011080302</c:v>
                </c:pt>
                <c:pt idx="75">
                  <c:v>483.69113573407202</c:v>
                </c:pt>
                <c:pt idx="76">
                  <c:v>471.74515235457</c:v>
                </c:pt>
                <c:pt idx="77">
                  <c:v>454.70914127423799</c:v>
                </c:pt>
                <c:pt idx="78">
                  <c:v>430.86169370795398</c:v>
                </c:pt>
                <c:pt idx="79">
                  <c:v>405.45792936288001</c:v>
                </c:pt>
                <c:pt idx="80">
                  <c:v>380.176592797784</c:v>
                </c:pt>
                <c:pt idx="81">
                  <c:v>350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C33-41F9-8725-073E946E15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9276784"/>
        <c:axId val="569279080"/>
      </c:scatterChart>
      <c:valAx>
        <c:axId val="569276784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</a:rPr>
                  <a:t>Time (years)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9279080"/>
        <c:crosses val="autoZero"/>
        <c:crossBetween val="midCat"/>
      </c:valAx>
      <c:valAx>
        <c:axId val="569279080"/>
        <c:scaling>
          <c:orientation val="minMax"/>
          <c:min val="3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</a:rPr>
                  <a:t>Altitude (km)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92767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08F7BE-C995-46AE-89A3-40189B3E8D18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6CF2D643-7569-45A7-B6D2-FA290EF0708B}">
      <dgm:prSet/>
      <dgm:spPr>
        <a:solidFill>
          <a:srgbClr val="4F81BD">
            <a:alpha val="89804"/>
          </a:srgbClr>
        </a:solidFill>
      </dgm:spPr>
      <dgm:t>
        <a:bodyPr anchor="t"/>
        <a:lstStyle/>
        <a:p>
          <a:r>
            <a:rPr lang="en-US"/>
            <a:t>Drop off satellite near debris</a:t>
          </a:r>
        </a:p>
      </dgm:t>
    </dgm:pt>
    <dgm:pt modelId="{41A395B5-BEB3-4447-B770-617ED10E9C2C}" type="parTrans" cxnId="{E6703848-54C7-4B8A-B3AD-5D3328CDE848}">
      <dgm:prSet/>
      <dgm:spPr/>
      <dgm:t>
        <a:bodyPr/>
        <a:lstStyle/>
        <a:p>
          <a:endParaRPr lang="en-US"/>
        </a:p>
      </dgm:t>
    </dgm:pt>
    <dgm:pt modelId="{03CDEAB9-2677-4024-BF7A-96B915C58C31}" type="sibTrans" cxnId="{E6703848-54C7-4B8A-B3AD-5D3328CDE848}">
      <dgm:prSet/>
      <dgm:spPr>
        <a:ln w="38100"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A8495579-86AA-46A3-BECC-0E2734EC7EB3}">
      <dgm:prSet/>
      <dgm:spPr/>
      <dgm:t>
        <a:bodyPr anchor="t"/>
        <a:lstStyle/>
        <a:p>
          <a:r>
            <a:rPr lang="en-US"/>
            <a:t>Approach and align with the debris</a:t>
          </a:r>
        </a:p>
      </dgm:t>
    </dgm:pt>
    <dgm:pt modelId="{29AC102C-AC3F-4195-BDC7-EFABC73F1B4F}" type="parTrans" cxnId="{107A1A87-DFF9-4825-96B3-CFED29248D7E}">
      <dgm:prSet/>
      <dgm:spPr/>
      <dgm:t>
        <a:bodyPr/>
        <a:lstStyle/>
        <a:p>
          <a:endParaRPr lang="en-US"/>
        </a:p>
      </dgm:t>
    </dgm:pt>
    <dgm:pt modelId="{ECB7DCE2-6C63-43F3-9088-0C0FD320DE3B}" type="sibTrans" cxnId="{107A1A87-DFF9-4825-96B3-CFED29248D7E}">
      <dgm:prSet/>
      <dgm:spPr>
        <a:ln w="38100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42B0C914-2AEB-4D78-AA1B-E4AFA154BFD9}">
      <dgm:prSet/>
      <dgm:spPr/>
      <dgm:t>
        <a:bodyPr anchor="t"/>
        <a:lstStyle/>
        <a:p>
          <a:r>
            <a:rPr lang="en-US"/>
            <a:t>Use sensors to analyze debris</a:t>
          </a:r>
        </a:p>
      </dgm:t>
    </dgm:pt>
    <dgm:pt modelId="{C7FE9BB4-F254-4A3B-8C92-12DCCC9990AD}" type="parTrans" cxnId="{B7AE3B9E-E16E-422B-A656-8203E864B825}">
      <dgm:prSet/>
      <dgm:spPr/>
      <dgm:t>
        <a:bodyPr/>
        <a:lstStyle/>
        <a:p>
          <a:endParaRPr lang="en-US"/>
        </a:p>
      </dgm:t>
    </dgm:pt>
    <dgm:pt modelId="{6D2F7077-06C6-4957-B07F-CEF46341933C}" type="sibTrans" cxnId="{B7AE3B9E-E16E-422B-A656-8203E864B825}">
      <dgm:prSet/>
      <dgm:spPr>
        <a:ln w="38100">
          <a:solidFill>
            <a:srgbClr val="88A2C9"/>
          </a:solidFill>
        </a:ln>
      </dgm:spPr>
      <dgm:t>
        <a:bodyPr/>
        <a:lstStyle/>
        <a:p>
          <a:endParaRPr lang="en-US"/>
        </a:p>
      </dgm:t>
    </dgm:pt>
    <dgm:pt modelId="{2FBCB053-6D23-4F80-8166-81BE1C540EFD}">
      <dgm:prSet/>
      <dgm:spPr/>
      <dgm:t>
        <a:bodyPr anchor="b"/>
        <a:lstStyle/>
        <a:p>
          <a:r>
            <a:rPr lang="en-US"/>
            <a:t>Deploy weighted boom</a:t>
          </a:r>
        </a:p>
      </dgm:t>
    </dgm:pt>
    <dgm:pt modelId="{F9421C71-079C-4EA6-8177-16C55DE1C488}" type="parTrans" cxnId="{38985E79-8271-4F52-A61F-75DF70A3ABBE}">
      <dgm:prSet/>
      <dgm:spPr/>
      <dgm:t>
        <a:bodyPr/>
        <a:lstStyle/>
        <a:p>
          <a:endParaRPr lang="en-US"/>
        </a:p>
      </dgm:t>
    </dgm:pt>
    <dgm:pt modelId="{0DFCC06C-571C-403A-BDE9-DFFE95CAD54F}" type="sibTrans" cxnId="{38985E79-8271-4F52-A61F-75DF70A3ABBE}">
      <dgm:prSet/>
      <dgm:spPr>
        <a:ln w="38100">
          <a:solidFill>
            <a:srgbClr val="A5B7D5"/>
          </a:solidFill>
        </a:ln>
      </dgm:spPr>
      <dgm:t>
        <a:bodyPr/>
        <a:lstStyle/>
        <a:p>
          <a:endParaRPr lang="en-US"/>
        </a:p>
      </dgm:t>
    </dgm:pt>
    <dgm:pt modelId="{F5434AF0-7F50-6743-BBA6-4749A06C4320}">
      <dgm:prSet/>
      <dgm:spPr/>
      <dgm:t>
        <a:bodyPr anchor="b"/>
        <a:lstStyle/>
        <a:p>
          <a:endParaRPr lang="en-US"/>
        </a:p>
        <a:p>
          <a:r>
            <a:rPr lang="en-US"/>
            <a:t>Attempt capture and determine success</a:t>
          </a:r>
        </a:p>
      </dgm:t>
    </dgm:pt>
    <dgm:pt modelId="{DB8C495D-65E0-B349-81B1-870F9314221A}" type="parTrans" cxnId="{60C7C672-3483-9C4D-A4ED-D71ABD74579E}">
      <dgm:prSet/>
      <dgm:spPr/>
      <dgm:t>
        <a:bodyPr/>
        <a:lstStyle/>
        <a:p>
          <a:endParaRPr lang="en-US"/>
        </a:p>
      </dgm:t>
    </dgm:pt>
    <dgm:pt modelId="{FBA119EF-48BB-B441-B27D-8F26EB3CC233}" type="sibTrans" cxnId="{60C7C672-3483-9C4D-A4ED-D71ABD74579E}">
      <dgm:prSet/>
      <dgm:spPr>
        <a:ln w="38100">
          <a:solidFill>
            <a:srgbClr val="C2CDE1"/>
          </a:solidFill>
        </a:ln>
      </dgm:spPr>
      <dgm:t>
        <a:bodyPr/>
        <a:lstStyle/>
        <a:p>
          <a:endParaRPr lang="en-US"/>
        </a:p>
      </dgm:t>
    </dgm:pt>
    <dgm:pt modelId="{6046E913-7396-2441-8100-589DBC8F6494}">
      <dgm:prSet/>
      <dgm:spPr/>
      <dgm:t>
        <a:bodyPr anchor="b"/>
        <a:lstStyle/>
        <a:p>
          <a:endParaRPr lang="en-US"/>
        </a:p>
        <a:p>
          <a:endParaRPr lang="en-US"/>
        </a:p>
        <a:p>
          <a:r>
            <a:rPr lang="en-US"/>
            <a:t>Deploy deorbit method, determine success</a:t>
          </a:r>
        </a:p>
      </dgm:t>
    </dgm:pt>
    <dgm:pt modelId="{DCF24C2D-1C9F-6541-B6F4-312E645EE0D6}" type="parTrans" cxnId="{A3FF9708-889F-B146-BB3A-6435A676EFBA}">
      <dgm:prSet/>
      <dgm:spPr/>
      <dgm:t>
        <a:bodyPr/>
        <a:lstStyle/>
        <a:p>
          <a:endParaRPr lang="en-US"/>
        </a:p>
      </dgm:t>
    </dgm:pt>
    <dgm:pt modelId="{7ED728DD-BD85-9142-B71F-093EC0CDC888}" type="sibTrans" cxnId="{A3FF9708-889F-B146-BB3A-6435A676EFBA}">
      <dgm:prSet/>
      <dgm:spPr/>
      <dgm:t>
        <a:bodyPr/>
        <a:lstStyle/>
        <a:p>
          <a:endParaRPr lang="en-US"/>
        </a:p>
      </dgm:t>
    </dgm:pt>
    <dgm:pt modelId="{7B7078F9-3DF3-8046-9FF4-6C0E26663E56}" type="pres">
      <dgm:prSet presAssocID="{4808F7BE-C995-46AE-89A3-40189B3E8D18}" presName="Name0" presStyleCnt="0">
        <dgm:presLayoutVars>
          <dgm:dir/>
          <dgm:resizeHandles val="exact"/>
        </dgm:presLayoutVars>
      </dgm:prSet>
      <dgm:spPr/>
    </dgm:pt>
    <dgm:pt modelId="{2E1EC351-B6AD-9745-9EEF-8F4B14FC6205}" type="pres">
      <dgm:prSet presAssocID="{6CF2D643-7569-45A7-B6D2-FA290EF0708B}" presName="node" presStyleLbl="node1" presStyleIdx="0" presStyleCnt="6" custScaleX="113214" custScaleY="124391" custLinFactNeighborX="6399" custLinFactNeighborY="-50396">
        <dgm:presLayoutVars>
          <dgm:bulletEnabled val="1"/>
        </dgm:presLayoutVars>
      </dgm:prSet>
      <dgm:spPr/>
    </dgm:pt>
    <dgm:pt modelId="{E43B10A6-52BC-D745-926D-F54080458AB3}" type="pres">
      <dgm:prSet presAssocID="{03CDEAB9-2677-4024-BF7A-96B915C58C31}" presName="sibTrans" presStyleLbl="sibTrans1D1" presStyleIdx="0" presStyleCnt="5"/>
      <dgm:spPr/>
    </dgm:pt>
    <dgm:pt modelId="{1D31E364-FC84-8A43-A63F-A63FE6750723}" type="pres">
      <dgm:prSet presAssocID="{03CDEAB9-2677-4024-BF7A-96B915C58C31}" presName="connectorText" presStyleLbl="sibTrans1D1" presStyleIdx="0" presStyleCnt="5"/>
      <dgm:spPr/>
    </dgm:pt>
    <dgm:pt modelId="{BA069B90-F8C3-D440-AF15-A88BAF917EC0}" type="pres">
      <dgm:prSet presAssocID="{A8495579-86AA-46A3-BECC-0E2734EC7EB3}" presName="node" presStyleLbl="node1" presStyleIdx="1" presStyleCnt="6" custScaleX="113214" custScaleY="124391" custLinFactNeighborX="-21" custLinFactNeighborY="-50468">
        <dgm:presLayoutVars>
          <dgm:bulletEnabled val="1"/>
        </dgm:presLayoutVars>
      </dgm:prSet>
      <dgm:spPr/>
    </dgm:pt>
    <dgm:pt modelId="{723AE34D-DC53-914F-BAB0-701F8279FE2F}" type="pres">
      <dgm:prSet presAssocID="{ECB7DCE2-6C63-43F3-9088-0C0FD320DE3B}" presName="sibTrans" presStyleLbl="sibTrans1D1" presStyleIdx="1" presStyleCnt="5"/>
      <dgm:spPr/>
    </dgm:pt>
    <dgm:pt modelId="{D1DC2156-9E28-E14A-820B-8249732B9D6A}" type="pres">
      <dgm:prSet presAssocID="{ECB7DCE2-6C63-43F3-9088-0C0FD320DE3B}" presName="connectorText" presStyleLbl="sibTrans1D1" presStyleIdx="1" presStyleCnt="5"/>
      <dgm:spPr/>
    </dgm:pt>
    <dgm:pt modelId="{F49A89EC-33DC-9A44-8093-5EC69F00A311}" type="pres">
      <dgm:prSet presAssocID="{42B0C914-2AEB-4D78-AA1B-E4AFA154BFD9}" presName="node" presStyleLbl="node1" presStyleIdx="2" presStyleCnt="6" custScaleX="113214" custScaleY="124391" custLinFactNeighborX="-1108" custLinFactNeighborY="-50405">
        <dgm:presLayoutVars>
          <dgm:bulletEnabled val="1"/>
        </dgm:presLayoutVars>
      </dgm:prSet>
      <dgm:spPr/>
    </dgm:pt>
    <dgm:pt modelId="{CD2CB342-7B14-DE4E-81AE-0F71CD2A7410}" type="pres">
      <dgm:prSet presAssocID="{6D2F7077-06C6-4957-B07F-CEF46341933C}" presName="sibTrans" presStyleLbl="sibTrans1D1" presStyleIdx="2" presStyleCnt="5"/>
      <dgm:spPr/>
    </dgm:pt>
    <dgm:pt modelId="{4C6DC690-84CD-6841-8FBC-EB22571CDEC6}" type="pres">
      <dgm:prSet presAssocID="{6D2F7077-06C6-4957-B07F-CEF46341933C}" presName="connectorText" presStyleLbl="sibTrans1D1" presStyleIdx="2" presStyleCnt="5"/>
      <dgm:spPr/>
    </dgm:pt>
    <dgm:pt modelId="{B4C8E8A1-1691-F34B-9635-269DFA3D816E}" type="pres">
      <dgm:prSet presAssocID="{2FBCB053-6D23-4F80-8166-81BE1C540EFD}" presName="node" presStyleLbl="node1" presStyleIdx="3" presStyleCnt="6" custScaleX="113214" custScaleY="124391" custLinFactNeighborX="1949" custLinFactNeighborY="58824">
        <dgm:presLayoutVars>
          <dgm:bulletEnabled val="1"/>
        </dgm:presLayoutVars>
      </dgm:prSet>
      <dgm:spPr/>
    </dgm:pt>
    <dgm:pt modelId="{A315E98A-F872-E341-B6F7-0AF003AB8D6B}" type="pres">
      <dgm:prSet presAssocID="{0DFCC06C-571C-403A-BDE9-DFFE95CAD54F}" presName="sibTrans" presStyleLbl="sibTrans1D1" presStyleIdx="3" presStyleCnt="5"/>
      <dgm:spPr/>
    </dgm:pt>
    <dgm:pt modelId="{8E27B411-B80C-3B4C-810F-8185FF826FB3}" type="pres">
      <dgm:prSet presAssocID="{0DFCC06C-571C-403A-BDE9-DFFE95CAD54F}" presName="connectorText" presStyleLbl="sibTrans1D1" presStyleIdx="3" presStyleCnt="5"/>
      <dgm:spPr/>
    </dgm:pt>
    <dgm:pt modelId="{5D5B9AB7-E356-1749-9078-F8824C33D071}" type="pres">
      <dgm:prSet presAssocID="{F5434AF0-7F50-6743-BBA6-4749A06C4320}" presName="node" presStyleLbl="node1" presStyleIdx="4" presStyleCnt="6" custScaleX="113214" custScaleY="124391" custLinFactNeighborX="2154" custLinFactNeighborY="61847">
        <dgm:presLayoutVars>
          <dgm:bulletEnabled val="1"/>
        </dgm:presLayoutVars>
      </dgm:prSet>
      <dgm:spPr/>
    </dgm:pt>
    <dgm:pt modelId="{210C154F-749E-EE43-A6F6-DBCE579C7613}" type="pres">
      <dgm:prSet presAssocID="{FBA119EF-48BB-B441-B27D-8F26EB3CC233}" presName="sibTrans" presStyleLbl="sibTrans1D1" presStyleIdx="4" presStyleCnt="5"/>
      <dgm:spPr/>
    </dgm:pt>
    <dgm:pt modelId="{71277DAB-D530-0D4E-BB8E-DD932637082C}" type="pres">
      <dgm:prSet presAssocID="{FBA119EF-48BB-B441-B27D-8F26EB3CC233}" presName="connectorText" presStyleLbl="sibTrans1D1" presStyleIdx="4" presStyleCnt="5"/>
      <dgm:spPr/>
    </dgm:pt>
    <dgm:pt modelId="{A5A003A4-7761-6041-99F6-B515CA508BFB}" type="pres">
      <dgm:prSet presAssocID="{6046E913-7396-2441-8100-589DBC8F6494}" presName="node" presStyleLbl="node1" presStyleIdx="5" presStyleCnt="6" custScaleX="113214" custScaleY="124391" custLinFactNeighborX="-1108" custLinFactNeighborY="56834">
        <dgm:presLayoutVars>
          <dgm:bulletEnabled val="1"/>
        </dgm:presLayoutVars>
      </dgm:prSet>
      <dgm:spPr/>
    </dgm:pt>
  </dgm:ptLst>
  <dgm:cxnLst>
    <dgm:cxn modelId="{5D5DD706-D779-C446-9A7F-C44D6E9509F8}" type="presOf" srcId="{0DFCC06C-571C-403A-BDE9-DFFE95CAD54F}" destId="{A315E98A-F872-E341-B6F7-0AF003AB8D6B}" srcOrd="0" destOrd="0" presId="urn:microsoft.com/office/officeart/2016/7/layout/RepeatingBendingProcessNew"/>
    <dgm:cxn modelId="{A3FF9708-889F-B146-BB3A-6435A676EFBA}" srcId="{4808F7BE-C995-46AE-89A3-40189B3E8D18}" destId="{6046E913-7396-2441-8100-589DBC8F6494}" srcOrd="5" destOrd="0" parTransId="{DCF24C2D-1C9F-6541-B6F4-312E645EE0D6}" sibTransId="{7ED728DD-BD85-9142-B71F-093EC0CDC888}"/>
    <dgm:cxn modelId="{43C1D034-8694-E84A-A04D-ACFEF328E772}" type="presOf" srcId="{6D2F7077-06C6-4957-B07F-CEF46341933C}" destId="{CD2CB342-7B14-DE4E-81AE-0F71CD2A7410}" srcOrd="0" destOrd="0" presId="urn:microsoft.com/office/officeart/2016/7/layout/RepeatingBendingProcessNew"/>
    <dgm:cxn modelId="{BA20E93F-02C0-9547-8A07-A3D769335528}" type="presOf" srcId="{6D2F7077-06C6-4957-B07F-CEF46341933C}" destId="{4C6DC690-84CD-6841-8FBC-EB22571CDEC6}" srcOrd="1" destOrd="0" presId="urn:microsoft.com/office/officeart/2016/7/layout/RepeatingBendingProcessNew"/>
    <dgm:cxn modelId="{3F0B2B5B-766A-4146-ACAE-77785DE625FB}" type="presOf" srcId="{ECB7DCE2-6C63-43F3-9088-0C0FD320DE3B}" destId="{D1DC2156-9E28-E14A-820B-8249732B9D6A}" srcOrd="1" destOrd="0" presId="urn:microsoft.com/office/officeart/2016/7/layout/RepeatingBendingProcessNew"/>
    <dgm:cxn modelId="{1B940744-206B-F444-9ADB-BA1CC428DA07}" type="presOf" srcId="{ECB7DCE2-6C63-43F3-9088-0C0FD320DE3B}" destId="{723AE34D-DC53-914F-BAB0-701F8279FE2F}" srcOrd="0" destOrd="0" presId="urn:microsoft.com/office/officeart/2016/7/layout/RepeatingBendingProcessNew"/>
    <dgm:cxn modelId="{E6703848-54C7-4B8A-B3AD-5D3328CDE848}" srcId="{4808F7BE-C995-46AE-89A3-40189B3E8D18}" destId="{6CF2D643-7569-45A7-B6D2-FA290EF0708B}" srcOrd="0" destOrd="0" parTransId="{41A395B5-BEB3-4447-B770-617ED10E9C2C}" sibTransId="{03CDEAB9-2677-4024-BF7A-96B915C58C31}"/>
    <dgm:cxn modelId="{B6C4156B-8C0A-C84C-8F52-EA6B9767557F}" type="presOf" srcId="{FBA119EF-48BB-B441-B27D-8F26EB3CC233}" destId="{71277DAB-D530-0D4E-BB8E-DD932637082C}" srcOrd="1" destOrd="0" presId="urn:microsoft.com/office/officeart/2016/7/layout/RepeatingBendingProcessNew"/>
    <dgm:cxn modelId="{C7753670-98D1-974F-8598-077A979072C7}" type="presOf" srcId="{F5434AF0-7F50-6743-BBA6-4749A06C4320}" destId="{5D5B9AB7-E356-1749-9078-F8824C33D071}" srcOrd="0" destOrd="0" presId="urn:microsoft.com/office/officeart/2016/7/layout/RepeatingBendingProcessNew"/>
    <dgm:cxn modelId="{60C7C672-3483-9C4D-A4ED-D71ABD74579E}" srcId="{4808F7BE-C995-46AE-89A3-40189B3E8D18}" destId="{F5434AF0-7F50-6743-BBA6-4749A06C4320}" srcOrd="4" destOrd="0" parTransId="{DB8C495D-65E0-B349-81B1-870F9314221A}" sibTransId="{FBA119EF-48BB-B441-B27D-8F26EB3CC233}"/>
    <dgm:cxn modelId="{752BCC53-6BFC-B940-887F-315BE8331A4B}" type="presOf" srcId="{A8495579-86AA-46A3-BECC-0E2734EC7EB3}" destId="{BA069B90-F8C3-D440-AF15-A88BAF917EC0}" srcOrd="0" destOrd="0" presId="urn:microsoft.com/office/officeart/2016/7/layout/RepeatingBendingProcessNew"/>
    <dgm:cxn modelId="{F93AD678-27A5-1A4D-AF71-85F79BE602D9}" type="presOf" srcId="{4808F7BE-C995-46AE-89A3-40189B3E8D18}" destId="{7B7078F9-3DF3-8046-9FF4-6C0E26663E56}" srcOrd="0" destOrd="0" presId="urn:microsoft.com/office/officeart/2016/7/layout/RepeatingBendingProcessNew"/>
    <dgm:cxn modelId="{38985E79-8271-4F52-A61F-75DF70A3ABBE}" srcId="{4808F7BE-C995-46AE-89A3-40189B3E8D18}" destId="{2FBCB053-6D23-4F80-8166-81BE1C540EFD}" srcOrd="3" destOrd="0" parTransId="{F9421C71-079C-4EA6-8177-16C55DE1C488}" sibTransId="{0DFCC06C-571C-403A-BDE9-DFFE95CAD54F}"/>
    <dgm:cxn modelId="{107A1A87-DFF9-4825-96B3-CFED29248D7E}" srcId="{4808F7BE-C995-46AE-89A3-40189B3E8D18}" destId="{A8495579-86AA-46A3-BECC-0E2734EC7EB3}" srcOrd="1" destOrd="0" parTransId="{29AC102C-AC3F-4195-BDC7-EFABC73F1B4F}" sibTransId="{ECB7DCE2-6C63-43F3-9088-0C0FD320DE3B}"/>
    <dgm:cxn modelId="{B7AE3B9E-E16E-422B-A656-8203E864B825}" srcId="{4808F7BE-C995-46AE-89A3-40189B3E8D18}" destId="{42B0C914-2AEB-4D78-AA1B-E4AFA154BFD9}" srcOrd="2" destOrd="0" parTransId="{C7FE9BB4-F254-4A3B-8C92-12DCCC9990AD}" sibTransId="{6D2F7077-06C6-4957-B07F-CEF46341933C}"/>
    <dgm:cxn modelId="{7A2E13A0-F1EE-4742-ABFA-07D46025DBDD}" type="presOf" srcId="{FBA119EF-48BB-B441-B27D-8F26EB3CC233}" destId="{210C154F-749E-EE43-A6F6-DBCE579C7613}" srcOrd="0" destOrd="0" presId="urn:microsoft.com/office/officeart/2016/7/layout/RepeatingBendingProcessNew"/>
    <dgm:cxn modelId="{DD4766A6-CE73-AF43-9F36-751209B25984}" type="presOf" srcId="{6046E913-7396-2441-8100-589DBC8F6494}" destId="{A5A003A4-7761-6041-99F6-B515CA508BFB}" srcOrd="0" destOrd="0" presId="urn:microsoft.com/office/officeart/2016/7/layout/RepeatingBendingProcessNew"/>
    <dgm:cxn modelId="{55EB7CAA-7077-9347-A7CB-72C14A982C3B}" type="presOf" srcId="{03CDEAB9-2677-4024-BF7A-96B915C58C31}" destId="{1D31E364-FC84-8A43-A63F-A63FE6750723}" srcOrd="1" destOrd="0" presId="urn:microsoft.com/office/officeart/2016/7/layout/RepeatingBendingProcessNew"/>
    <dgm:cxn modelId="{04244CAC-5ECC-7047-860E-8A015346F641}" type="presOf" srcId="{42B0C914-2AEB-4D78-AA1B-E4AFA154BFD9}" destId="{F49A89EC-33DC-9A44-8093-5EC69F00A311}" srcOrd="0" destOrd="0" presId="urn:microsoft.com/office/officeart/2016/7/layout/RepeatingBendingProcessNew"/>
    <dgm:cxn modelId="{BDDBBDE1-F337-9045-9D5A-4385160F04F3}" type="presOf" srcId="{03CDEAB9-2677-4024-BF7A-96B915C58C31}" destId="{E43B10A6-52BC-D745-926D-F54080458AB3}" srcOrd="0" destOrd="0" presId="urn:microsoft.com/office/officeart/2016/7/layout/RepeatingBendingProcessNew"/>
    <dgm:cxn modelId="{A0E159EB-84E3-3E49-8ABB-DCD9AD19A6BB}" type="presOf" srcId="{0DFCC06C-571C-403A-BDE9-DFFE95CAD54F}" destId="{8E27B411-B80C-3B4C-810F-8185FF826FB3}" srcOrd="1" destOrd="0" presId="urn:microsoft.com/office/officeart/2016/7/layout/RepeatingBendingProcessNew"/>
    <dgm:cxn modelId="{A74F2BED-EC59-D74C-AC40-995E3CD2AE1C}" type="presOf" srcId="{2FBCB053-6D23-4F80-8166-81BE1C540EFD}" destId="{B4C8E8A1-1691-F34B-9635-269DFA3D816E}" srcOrd="0" destOrd="0" presId="urn:microsoft.com/office/officeart/2016/7/layout/RepeatingBendingProcessNew"/>
    <dgm:cxn modelId="{5FB650F5-1EF9-2243-9864-F048AEA37E09}" type="presOf" srcId="{6CF2D643-7569-45A7-B6D2-FA290EF0708B}" destId="{2E1EC351-B6AD-9745-9EEF-8F4B14FC6205}" srcOrd="0" destOrd="0" presId="urn:microsoft.com/office/officeart/2016/7/layout/RepeatingBendingProcessNew"/>
    <dgm:cxn modelId="{FC8A0973-499F-4A47-B9CE-47F1FDCE9B8D}" type="presParOf" srcId="{7B7078F9-3DF3-8046-9FF4-6C0E26663E56}" destId="{2E1EC351-B6AD-9745-9EEF-8F4B14FC6205}" srcOrd="0" destOrd="0" presId="urn:microsoft.com/office/officeart/2016/7/layout/RepeatingBendingProcessNew"/>
    <dgm:cxn modelId="{BAEAA591-5F91-8045-923A-6E770E13DB93}" type="presParOf" srcId="{7B7078F9-3DF3-8046-9FF4-6C0E26663E56}" destId="{E43B10A6-52BC-D745-926D-F54080458AB3}" srcOrd="1" destOrd="0" presId="urn:microsoft.com/office/officeart/2016/7/layout/RepeatingBendingProcessNew"/>
    <dgm:cxn modelId="{F8976241-7273-AB47-8D9E-49EEB014F38F}" type="presParOf" srcId="{E43B10A6-52BC-D745-926D-F54080458AB3}" destId="{1D31E364-FC84-8A43-A63F-A63FE6750723}" srcOrd="0" destOrd="0" presId="urn:microsoft.com/office/officeart/2016/7/layout/RepeatingBendingProcessNew"/>
    <dgm:cxn modelId="{629040E3-40F6-0948-84CB-B171214A21ED}" type="presParOf" srcId="{7B7078F9-3DF3-8046-9FF4-6C0E26663E56}" destId="{BA069B90-F8C3-D440-AF15-A88BAF917EC0}" srcOrd="2" destOrd="0" presId="urn:microsoft.com/office/officeart/2016/7/layout/RepeatingBendingProcessNew"/>
    <dgm:cxn modelId="{FAA63CAF-A6A4-CF48-BA3E-37A6376D1F33}" type="presParOf" srcId="{7B7078F9-3DF3-8046-9FF4-6C0E26663E56}" destId="{723AE34D-DC53-914F-BAB0-701F8279FE2F}" srcOrd="3" destOrd="0" presId="urn:microsoft.com/office/officeart/2016/7/layout/RepeatingBendingProcessNew"/>
    <dgm:cxn modelId="{72D7163D-8B83-D14C-A6D6-FE779FF8BF9C}" type="presParOf" srcId="{723AE34D-DC53-914F-BAB0-701F8279FE2F}" destId="{D1DC2156-9E28-E14A-820B-8249732B9D6A}" srcOrd="0" destOrd="0" presId="urn:microsoft.com/office/officeart/2016/7/layout/RepeatingBendingProcessNew"/>
    <dgm:cxn modelId="{5A1EE0B7-0990-2449-88D2-6B1ACC9FA0F5}" type="presParOf" srcId="{7B7078F9-3DF3-8046-9FF4-6C0E26663E56}" destId="{F49A89EC-33DC-9A44-8093-5EC69F00A311}" srcOrd="4" destOrd="0" presId="urn:microsoft.com/office/officeart/2016/7/layout/RepeatingBendingProcessNew"/>
    <dgm:cxn modelId="{D0984019-C6E7-8041-AE5D-5A7B09A0EB4B}" type="presParOf" srcId="{7B7078F9-3DF3-8046-9FF4-6C0E26663E56}" destId="{CD2CB342-7B14-DE4E-81AE-0F71CD2A7410}" srcOrd="5" destOrd="0" presId="urn:microsoft.com/office/officeart/2016/7/layout/RepeatingBendingProcessNew"/>
    <dgm:cxn modelId="{0AF8B3F4-C553-EC4F-A133-5DD97233EDBB}" type="presParOf" srcId="{CD2CB342-7B14-DE4E-81AE-0F71CD2A7410}" destId="{4C6DC690-84CD-6841-8FBC-EB22571CDEC6}" srcOrd="0" destOrd="0" presId="urn:microsoft.com/office/officeart/2016/7/layout/RepeatingBendingProcessNew"/>
    <dgm:cxn modelId="{F6C5C8B9-8C19-9549-B103-409CACDAF8F8}" type="presParOf" srcId="{7B7078F9-3DF3-8046-9FF4-6C0E26663E56}" destId="{B4C8E8A1-1691-F34B-9635-269DFA3D816E}" srcOrd="6" destOrd="0" presId="urn:microsoft.com/office/officeart/2016/7/layout/RepeatingBendingProcessNew"/>
    <dgm:cxn modelId="{013F8813-05F7-D246-B55B-4A15A8BC7A17}" type="presParOf" srcId="{7B7078F9-3DF3-8046-9FF4-6C0E26663E56}" destId="{A315E98A-F872-E341-B6F7-0AF003AB8D6B}" srcOrd="7" destOrd="0" presId="urn:microsoft.com/office/officeart/2016/7/layout/RepeatingBendingProcessNew"/>
    <dgm:cxn modelId="{8905AF67-3941-054E-9D59-319ED5955CDE}" type="presParOf" srcId="{A315E98A-F872-E341-B6F7-0AF003AB8D6B}" destId="{8E27B411-B80C-3B4C-810F-8185FF826FB3}" srcOrd="0" destOrd="0" presId="urn:microsoft.com/office/officeart/2016/7/layout/RepeatingBendingProcessNew"/>
    <dgm:cxn modelId="{2ED28DF9-D1AE-9A47-B06C-CE99E8343EAA}" type="presParOf" srcId="{7B7078F9-3DF3-8046-9FF4-6C0E26663E56}" destId="{5D5B9AB7-E356-1749-9078-F8824C33D071}" srcOrd="8" destOrd="0" presId="urn:microsoft.com/office/officeart/2016/7/layout/RepeatingBendingProcessNew"/>
    <dgm:cxn modelId="{97139044-E491-E04E-AEB6-EED2E877C058}" type="presParOf" srcId="{7B7078F9-3DF3-8046-9FF4-6C0E26663E56}" destId="{210C154F-749E-EE43-A6F6-DBCE579C7613}" srcOrd="9" destOrd="0" presId="urn:microsoft.com/office/officeart/2016/7/layout/RepeatingBendingProcessNew"/>
    <dgm:cxn modelId="{13FA11B4-AAB9-0147-8AD4-18439FBE567E}" type="presParOf" srcId="{210C154F-749E-EE43-A6F6-DBCE579C7613}" destId="{71277DAB-D530-0D4E-BB8E-DD932637082C}" srcOrd="0" destOrd="0" presId="urn:microsoft.com/office/officeart/2016/7/layout/RepeatingBendingProcessNew"/>
    <dgm:cxn modelId="{23BD05AF-53E6-F647-AF1D-6953803019E7}" type="presParOf" srcId="{7B7078F9-3DF3-8046-9FF4-6C0E26663E56}" destId="{A5A003A4-7761-6041-99F6-B515CA508BFB}" srcOrd="10" destOrd="0" presId="urn:microsoft.com/office/officeart/2016/7/layout/RepeatingBendingProcessNew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3B10A6-52BC-D745-926D-F54080458AB3}">
      <dsp:nvSpPr>
        <dsp:cNvPr id="0" name=""/>
        <dsp:cNvSpPr/>
      </dsp:nvSpPr>
      <dsp:spPr>
        <a:xfrm>
          <a:off x="3630943" y="994117"/>
          <a:ext cx="4313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1397" y="45720"/>
              </a:lnTo>
            </a:path>
          </a:pathLst>
        </a:custGeom>
        <a:noFill/>
        <a:ln w="38100" cap="flat" cmpd="sng" algn="ctr">
          <a:solidFill>
            <a:schemeClr val="accent1">
              <a:lumMod val="75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35092" y="1036633"/>
        <a:ext cx="23099" cy="6408"/>
      </dsp:txXfrm>
    </dsp:sp>
    <dsp:sp modelId="{2E1EC351-B6AD-9745-9EEF-8F4B14FC6205}">
      <dsp:nvSpPr>
        <dsp:cNvPr id="0" name=""/>
        <dsp:cNvSpPr/>
      </dsp:nvSpPr>
      <dsp:spPr>
        <a:xfrm>
          <a:off x="478062" y="0"/>
          <a:ext cx="3154680" cy="2079675"/>
        </a:xfrm>
        <a:prstGeom prst="rect">
          <a:avLst/>
        </a:prstGeom>
        <a:solidFill>
          <a:srgbClr val="4F81BD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540" tIns="143322" rIns="136540" bIns="143322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Drop off satellite near debris</a:t>
          </a:r>
        </a:p>
      </dsp:txBody>
      <dsp:txXfrm>
        <a:off x="478062" y="0"/>
        <a:ext cx="3154680" cy="2079675"/>
      </dsp:txXfrm>
    </dsp:sp>
    <dsp:sp modelId="{723AE34D-DC53-914F-BAB0-701F8279FE2F}">
      <dsp:nvSpPr>
        <dsp:cNvPr id="0" name=""/>
        <dsp:cNvSpPr/>
      </dsp:nvSpPr>
      <dsp:spPr>
        <a:xfrm>
          <a:off x="7247621" y="994117"/>
          <a:ext cx="5800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0000" y="45720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22356" y="1036633"/>
        <a:ext cx="30530" cy="6408"/>
      </dsp:txXfrm>
    </dsp:sp>
    <dsp:sp modelId="{BA069B90-F8C3-D440-AF15-A88BAF917EC0}">
      <dsp:nvSpPr>
        <dsp:cNvPr id="0" name=""/>
        <dsp:cNvSpPr/>
      </dsp:nvSpPr>
      <dsp:spPr>
        <a:xfrm>
          <a:off x="4094740" y="0"/>
          <a:ext cx="3154680" cy="2079675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8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540" tIns="143322" rIns="136540" bIns="143322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Approach and align with the debris</a:t>
          </a:r>
        </a:p>
      </dsp:txBody>
      <dsp:txXfrm>
        <a:off x="4094740" y="0"/>
        <a:ext cx="3154680" cy="2079675"/>
      </dsp:txXfrm>
    </dsp:sp>
    <dsp:sp modelId="{CD2CB342-7B14-DE4E-81AE-0F71CD2A7410}">
      <dsp:nvSpPr>
        <dsp:cNvPr id="0" name=""/>
        <dsp:cNvSpPr/>
      </dsp:nvSpPr>
      <dsp:spPr>
        <a:xfrm>
          <a:off x="1931404" y="2077875"/>
          <a:ext cx="7505957" cy="612236"/>
        </a:xfrm>
        <a:custGeom>
          <a:avLst/>
          <a:gdLst/>
          <a:ahLst/>
          <a:cxnLst/>
          <a:rect l="0" t="0" r="0" b="0"/>
          <a:pathLst>
            <a:path>
              <a:moveTo>
                <a:pt x="7505957" y="0"/>
              </a:moveTo>
              <a:lnTo>
                <a:pt x="7505957" y="323218"/>
              </a:lnTo>
              <a:lnTo>
                <a:pt x="0" y="323218"/>
              </a:lnTo>
              <a:lnTo>
                <a:pt x="0" y="612236"/>
              </a:lnTo>
            </a:path>
          </a:pathLst>
        </a:custGeom>
        <a:noFill/>
        <a:ln w="38100" cap="flat" cmpd="sng" algn="ctr">
          <a:solidFill>
            <a:srgbClr val="88A2C9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96047" y="2380789"/>
        <a:ext cx="376671" cy="6408"/>
      </dsp:txXfrm>
    </dsp:sp>
    <dsp:sp modelId="{F49A89EC-33DC-9A44-8093-5EC69F00A311}">
      <dsp:nvSpPr>
        <dsp:cNvPr id="0" name=""/>
        <dsp:cNvSpPr/>
      </dsp:nvSpPr>
      <dsp:spPr>
        <a:xfrm>
          <a:off x="7860022" y="0"/>
          <a:ext cx="3154680" cy="2079675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1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540" tIns="143322" rIns="136540" bIns="143322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Use sensors to analyze debris</a:t>
          </a:r>
        </a:p>
      </dsp:txBody>
      <dsp:txXfrm>
        <a:off x="7860022" y="0"/>
        <a:ext cx="3154680" cy="2079675"/>
      </dsp:txXfrm>
    </dsp:sp>
    <dsp:sp modelId="{A315E98A-F872-E341-B6F7-0AF003AB8D6B}">
      <dsp:nvSpPr>
        <dsp:cNvPr id="0" name=""/>
        <dsp:cNvSpPr/>
      </dsp:nvSpPr>
      <dsp:spPr>
        <a:xfrm>
          <a:off x="3506945" y="3716629"/>
          <a:ext cx="6160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6001" y="45720"/>
              </a:lnTo>
            </a:path>
          </a:pathLst>
        </a:custGeom>
        <a:noFill/>
        <a:ln w="38100" cap="flat" cmpd="sng" algn="ctr">
          <a:solidFill>
            <a:srgbClr val="A5B7D5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98780" y="3759145"/>
        <a:ext cx="32330" cy="6408"/>
      </dsp:txXfrm>
    </dsp:sp>
    <dsp:sp modelId="{B4C8E8A1-1691-F34B-9635-269DFA3D816E}">
      <dsp:nvSpPr>
        <dsp:cNvPr id="0" name=""/>
        <dsp:cNvSpPr/>
      </dsp:nvSpPr>
      <dsp:spPr>
        <a:xfrm>
          <a:off x="354064" y="2722511"/>
          <a:ext cx="3154680" cy="2079675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540" tIns="143322" rIns="136540" bIns="143322" numCol="1" spcCol="1270" anchor="b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Deploy weighted boom</a:t>
          </a:r>
        </a:p>
      </dsp:txBody>
      <dsp:txXfrm>
        <a:off x="354064" y="2722511"/>
        <a:ext cx="3154680" cy="2079675"/>
      </dsp:txXfrm>
    </dsp:sp>
    <dsp:sp modelId="{210C154F-749E-EE43-A6F6-DBCE579C7613}">
      <dsp:nvSpPr>
        <dsp:cNvPr id="0" name=""/>
        <dsp:cNvSpPr/>
      </dsp:nvSpPr>
      <dsp:spPr>
        <a:xfrm>
          <a:off x="7308227" y="3716629"/>
          <a:ext cx="51939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9394" y="45720"/>
              </a:lnTo>
            </a:path>
          </a:pathLst>
        </a:custGeom>
        <a:noFill/>
        <a:ln w="38100" cap="flat" cmpd="sng" algn="ctr">
          <a:solidFill>
            <a:srgbClr val="C2CDE1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54174" y="3759145"/>
        <a:ext cx="27499" cy="6408"/>
      </dsp:txXfrm>
    </dsp:sp>
    <dsp:sp modelId="{5D5B9AB7-E356-1749-9078-F8824C33D071}">
      <dsp:nvSpPr>
        <dsp:cNvPr id="0" name=""/>
        <dsp:cNvSpPr/>
      </dsp:nvSpPr>
      <dsp:spPr>
        <a:xfrm>
          <a:off x="4155346" y="2722511"/>
          <a:ext cx="3154680" cy="2079675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32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540" tIns="143322" rIns="136540" bIns="143322" numCol="1" spcCol="1270" anchor="b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Attempt capture and determine success</a:t>
          </a:r>
        </a:p>
      </dsp:txBody>
      <dsp:txXfrm>
        <a:off x="4155346" y="2722511"/>
        <a:ext cx="3154680" cy="2079675"/>
      </dsp:txXfrm>
    </dsp:sp>
    <dsp:sp modelId="{A5A003A4-7761-6041-99F6-B515CA508BFB}">
      <dsp:nvSpPr>
        <dsp:cNvPr id="0" name=""/>
        <dsp:cNvSpPr/>
      </dsp:nvSpPr>
      <dsp:spPr>
        <a:xfrm>
          <a:off x="7860022" y="2722511"/>
          <a:ext cx="3154680" cy="2079675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540" tIns="143322" rIns="136540" bIns="143322" numCol="1" spcCol="1270" anchor="b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Deploy deorbit method, determine success</a:t>
          </a:r>
        </a:p>
      </dsp:txBody>
      <dsp:txXfrm>
        <a:off x="7860022" y="2722511"/>
        <a:ext cx="3154680" cy="2079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F6FF00-F60A-8A47-8C3F-C45A3D5E9C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D87E8D-E6D1-2F43-9123-FEA7A0A077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8978E-8A58-AB4A-A82E-C6C2FFA22751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FD42E6-5D4F-5F49-8E64-8BEDDDCB84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1575E-ACA3-3E4A-9185-8B17449A62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8E0B3-6942-674B-BB24-58575E70AC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75D48C-07F3-F046-B59F-0E983C2BA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302" y="6434223"/>
            <a:ext cx="1127760" cy="50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91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A3A3E-F5FF-3445-95A7-238135584194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34828-B31A-8C4A-B62A-81E81B2C1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89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NASA LEGEND Model: https://orbitaldebris.jsc.nasa.gov/modeling/legend.html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34828-B31A-8C4A-B62A-81E81B2C13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 I supposed to leave the ESPA class requirements? Do I add derived requirements</a:t>
            </a:r>
          </a:p>
          <a:p>
            <a:r>
              <a:rPr lang="en-US"/>
              <a:t>https://</a:t>
            </a:r>
            <a:r>
              <a:rPr lang="en-US" err="1"/>
              <a:t>www.unoosa.org</a:t>
            </a:r>
            <a:r>
              <a:rPr lang="en-US"/>
              <a:t>/documents/pdf/</a:t>
            </a:r>
            <a:r>
              <a:rPr lang="en-US" err="1"/>
              <a:t>spacelaw</a:t>
            </a:r>
            <a:r>
              <a:rPr lang="en-US"/>
              <a:t>/</a:t>
            </a:r>
            <a:r>
              <a:rPr lang="en-US" err="1"/>
              <a:t>sd</a:t>
            </a:r>
            <a:r>
              <a:rPr lang="en-US"/>
              <a:t>/IADC-2002-01-IADC-Space_Debris-Guidelines-Revision1.pdf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34828-B31A-8C4A-B62A-81E81B2C13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19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Mass and AMR distributions also in 11-20-2020, inclinations ones w links from 10-30-2020</a:t>
            </a:r>
          </a:p>
          <a:p>
            <a:endParaRPr lang="en-US"/>
          </a:p>
          <a:p>
            <a:pPr marL="0" indent="0">
              <a:buNone/>
            </a:pPr>
            <a:r>
              <a:rPr lang="en-US" sz="1200"/>
              <a:t>T. </a:t>
            </a:r>
            <a:r>
              <a:rPr lang="en-US" sz="1200" err="1"/>
              <a:t>Schildknecht</a:t>
            </a:r>
            <a:r>
              <a:rPr lang="en-US" sz="1200"/>
              <a:t>, “Optical surveys for space debris,” The Astronomy and Astrophysics Review, vol 14, pp. 41-111, January 2007.</a:t>
            </a:r>
          </a:p>
          <a:p>
            <a:pPr marL="0" indent="0">
              <a:buNone/>
            </a:pPr>
            <a:r>
              <a:rPr lang="en-US" sz="1200"/>
              <a:t>[4] “Orbital Debris: A Technical Assessment,” National Academy Press, Washington D.C., 1995.</a:t>
            </a:r>
          </a:p>
          <a:p>
            <a:pPr marL="0" indent="0">
              <a:buNone/>
            </a:pPr>
            <a:r>
              <a:rPr lang="en-US" sz="1200"/>
              <a:t>[5] D. </a:t>
            </a:r>
            <a:r>
              <a:rPr lang="en-US" sz="1200" err="1"/>
              <a:t>Mehrholz</a:t>
            </a:r>
            <a:r>
              <a:rPr lang="en-US" sz="1200"/>
              <a:t> et. al, “Detecting, Tracking and Imaging Space Debris,” EESA Bulletin, vol 109, pp. 128-134, February 2002.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34828-B31A-8C4A-B62A-81E81B2C13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34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34828-B31A-8C4A-B62A-81E81B2C13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61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collection.maas.museum</a:t>
            </a:r>
            <a:r>
              <a:rPr lang="en-US"/>
              <a:t>/object/141107</a:t>
            </a:r>
          </a:p>
          <a:p>
            <a:r>
              <a:rPr lang="en-US"/>
              <a:t>Debris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34828-B31A-8C4A-B62A-81E81B2C13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93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34828-B31A-8C4A-B62A-81E81B2C130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34828-B31A-8C4A-B62A-81E81B2C130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37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Reaction wheel from here: http://oak-</a:t>
            </a:r>
            <a:r>
              <a:rPr lang="en-US" err="1"/>
              <a:t>aero.com</a:t>
            </a:r>
            <a:r>
              <a:rPr lang="en-US"/>
              <a:t>/</a:t>
            </a:r>
            <a:r>
              <a:rPr lang="en-US" err="1"/>
              <a:t>userfiles</a:t>
            </a:r>
            <a:r>
              <a:rPr lang="en-US"/>
              <a:t>/1167/images/</a:t>
            </a:r>
            <a:r>
              <a:rPr lang="en-US" err="1"/>
              <a:t>NewSpace</a:t>
            </a:r>
            <a:r>
              <a:rPr lang="en-US"/>
              <a:t>-Systems/NewSpace-DS-Reaction-Wheel-1.pdf</a:t>
            </a:r>
          </a:p>
          <a:p>
            <a:endParaRPr lang="en-US"/>
          </a:p>
          <a:p>
            <a:r>
              <a:rPr lang="en-US"/>
              <a:t>Actually 1.55kg and 1U, but that’s for a one direction reaction wheel, would need to add gyroscope, sensors</a:t>
            </a:r>
          </a:p>
          <a:p>
            <a:endParaRPr lang="en-US"/>
          </a:p>
          <a:p>
            <a:r>
              <a:rPr lang="en-US"/>
              <a:t>Sensors: https://</a:t>
            </a:r>
            <a:r>
              <a:rPr lang="en-US" err="1"/>
              <a:t>www.cubesatshop.com</a:t>
            </a:r>
            <a:r>
              <a:rPr lang="en-US"/>
              <a:t>/product/</a:t>
            </a:r>
            <a:r>
              <a:rPr lang="en-US" err="1"/>
              <a:t>nss</a:t>
            </a:r>
            <a:r>
              <a:rPr lang="en-US"/>
              <a:t>-magnetometer/ + small boom estimate</a:t>
            </a:r>
          </a:p>
          <a:p>
            <a:r>
              <a:rPr lang="en-US"/>
              <a:t>Magnetometers would require estimating location and magnetic field, adding layer of complexity and opportunity for failure since it’s an active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34828-B31A-8C4A-B62A-81E81B2C130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57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4928" y="3091977"/>
            <a:ext cx="7539665" cy="736507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4928" y="3859928"/>
            <a:ext cx="7539665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D24B268C-D757-234C-A337-CFEB3D419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1682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A395EF-4307-9C45-A995-09970D74C4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399340" y="245533"/>
            <a:ext cx="2426249" cy="2583012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998402E4-6B09-6C46-9E46-BA6D15131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570" y="1245473"/>
            <a:ext cx="9237935" cy="7180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9183DE-11EC-A147-BC99-6165131F50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2" t="1941" r="-4752" b="51083"/>
          <a:stretch/>
        </p:blipFill>
        <p:spPr>
          <a:xfrm>
            <a:off x="9152129" y="2439362"/>
            <a:ext cx="2565735" cy="44186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41953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4EBAC9A-3243-7948-A0A3-A3D1B55301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50"/>
            <a:ext cx="7183109" cy="68826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/>
        </p:nvGrpSpPr>
        <p:grpSpPr>
          <a:xfrm rot="10800000">
            <a:off x="2762251" y="-14514"/>
            <a:ext cx="8532653" cy="6858001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/>
        </p:nvGrpSpPr>
        <p:grpSpPr>
          <a:xfrm rot="10800000">
            <a:off x="3452246" y="-22426"/>
            <a:ext cx="8731737" cy="6892340"/>
            <a:chOff x="-34290" y="0"/>
            <a:chExt cx="654880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/>
          </p:nvSpPr>
          <p:spPr>
            <a:xfrm>
              <a:off x="-34290" y="1"/>
              <a:ext cx="3231326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/>
          </p:nvSpPr>
          <p:spPr>
            <a:xfrm rot="5400000">
              <a:off x="228040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/>
        </p:nvSpPr>
        <p:spPr>
          <a:xfrm rot="12780000">
            <a:off x="5611167" y="-561728"/>
            <a:ext cx="205123" cy="6036819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41" h="4522221">
                <a:moveTo>
                  <a:pt x="10903" y="131585"/>
                </a:moveTo>
                <a:lnTo>
                  <a:pt x="76142" y="0"/>
                </a:lnTo>
                <a:cubicBezTo>
                  <a:pt x="77842" y="1472062"/>
                  <a:pt x="79541" y="2944124"/>
                  <a:pt x="81241" y="4416186"/>
                </a:cubicBezTo>
                <a:cubicBezTo>
                  <a:pt x="14484" y="4497775"/>
                  <a:pt x="27080" y="4486876"/>
                  <a:pt x="0" y="4522221"/>
                </a:cubicBezTo>
                <a:cubicBezTo>
                  <a:pt x="3151" y="3094021"/>
                  <a:pt x="7752" y="1559785"/>
                  <a:pt x="10903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7419" y="3482685"/>
            <a:ext cx="4790016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27419" y="4844760"/>
            <a:ext cx="4790016" cy="458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70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4C3BCBD3-1B37-C444-A54B-35A2627DAF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2" b="-176"/>
          <a:stretch/>
        </p:blipFill>
        <p:spPr>
          <a:xfrm>
            <a:off x="4493296" y="-23057"/>
            <a:ext cx="7698705" cy="688105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/>
        </p:nvGrpSpPr>
        <p:grpSpPr>
          <a:xfrm>
            <a:off x="585601" y="0"/>
            <a:ext cx="8503137" cy="6872475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/>
        </p:nvGrpSpPr>
        <p:grpSpPr>
          <a:xfrm>
            <a:off x="-107529" y="-2"/>
            <a:ext cx="8503137" cy="6874775"/>
            <a:chOff x="0" y="0"/>
            <a:chExt cx="637735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/>
          </p:nvSpPr>
          <p:spPr>
            <a:xfrm>
              <a:off x="0" y="0"/>
              <a:ext cx="3059877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/>
        </p:nvSpPr>
        <p:spPr>
          <a:xfrm rot="1956373">
            <a:off x="6100973" y="1385134"/>
            <a:ext cx="178047" cy="6019004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04" h="4514253">
                <a:moveTo>
                  <a:pt x="4066" y="131585"/>
                </a:moveTo>
                <a:lnTo>
                  <a:pt x="69305" y="0"/>
                </a:lnTo>
                <a:cubicBezTo>
                  <a:pt x="71005" y="1472062"/>
                  <a:pt x="72704" y="2944124"/>
                  <a:pt x="74404" y="4416186"/>
                </a:cubicBezTo>
                <a:lnTo>
                  <a:pt x="0" y="4514253"/>
                </a:lnTo>
                <a:cubicBezTo>
                  <a:pt x="3151" y="3086053"/>
                  <a:pt x="915" y="1559785"/>
                  <a:pt x="4066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11" y="627843"/>
            <a:ext cx="4790016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811" y="1989917"/>
            <a:ext cx="4790016" cy="458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14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alking down a street next to a building&#10;&#10;Description automatically generated">
            <a:extLst>
              <a:ext uri="{FF2B5EF4-FFF2-40B4-BE49-F238E27FC236}">
                <a16:creationId xmlns:a16="http://schemas.microsoft.com/office/drawing/2014/main" id="{4EF181C8-10ED-D64D-8EDB-E368145339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266" y="1"/>
            <a:ext cx="6048735" cy="68338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68" y="859337"/>
            <a:ext cx="4790016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668" y="2221412"/>
            <a:ext cx="4790016" cy="458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/>
        </p:nvSpPr>
        <p:spPr>
          <a:xfrm flipH="1">
            <a:off x="6143266" y="972432"/>
            <a:ext cx="196575" cy="5885568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70627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C5591F-849C-3B41-A257-FEA33CB57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11" y="316848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5C5502B-A01D-CB4E-9D8E-B5505FD4FE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1" y="1"/>
            <a:ext cx="1168801" cy="106172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116547D-614F-E549-97A4-850E8651FC57}"/>
              </a:ext>
            </a:extLst>
          </p:cNvPr>
          <p:cNvGrpSpPr/>
          <p:nvPr/>
        </p:nvGrpSpPr>
        <p:grpSpPr>
          <a:xfrm>
            <a:off x="243128" y="138999"/>
            <a:ext cx="760008" cy="5964928"/>
            <a:chOff x="182346" y="104249"/>
            <a:chExt cx="570006" cy="4473696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EB6B52A0-3685-A54B-B54D-6013300457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433753-A008-7742-B793-CE86E61CD2B1}"/>
                </a:ext>
              </a:extLst>
            </p:cNvPr>
            <p:cNvSpPr/>
            <p:nvPr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35534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eader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C5591F-849C-3B41-A257-FEA33CB57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11" y="316848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5C5502B-A01D-CB4E-9D8E-B5505FD4FE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1" y="1"/>
            <a:ext cx="1168801" cy="106172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6A4B992-B89F-1746-AFCC-EC7631249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211" y="1528252"/>
            <a:ext cx="10854171" cy="458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F38B7F-7A6E-D741-A5F1-754C88A627FC}"/>
              </a:ext>
            </a:extLst>
          </p:cNvPr>
          <p:cNvGrpSpPr/>
          <p:nvPr/>
        </p:nvGrpSpPr>
        <p:grpSpPr>
          <a:xfrm>
            <a:off x="243128" y="138999"/>
            <a:ext cx="760008" cy="5964928"/>
            <a:chOff x="182346" y="104249"/>
            <a:chExt cx="570006" cy="4473696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CA90C820-AC80-524A-B30C-0F492D7CA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AD71DB-6346-2144-85C6-F4CEF58B34C5}"/>
                </a:ext>
              </a:extLst>
            </p:cNvPr>
            <p:cNvSpPr/>
            <p:nvPr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577145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5211" y="316848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211" y="1570331"/>
            <a:ext cx="10854171" cy="452596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521E6B9-4F77-584D-BA4E-D0E7EA0B28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1" y="1"/>
            <a:ext cx="1168801" cy="10617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C712D0E-A2E0-5842-B6AA-14AF1C23D9BC}"/>
              </a:ext>
            </a:extLst>
          </p:cNvPr>
          <p:cNvGrpSpPr/>
          <p:nvPr/>
        </p:nvGrpSpPr>
        <p:grpSpPr>
          <a:xfrm>
            <a:off x="243128" y="138999"/>
            <a:ext cx="760008" cy="5964928"/>
            <a:chOff x="182346" y="104249"/>
            <a:chExt cx="570006" cy="4473696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53215066-D693-314A-9B0D-E690BD56D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841E4F-2415-0A4F-8ECD-001D43698B78}"/>
                </a:ext>
              </a:extLst>
            </p:cNvPr>
            <p:cNvSpPr/>
            <p:nvPr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772F269-EB6C-AC4B-AC53-4F56DE5D7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7560" b="22089"/>
          <a:stretch/>
        </p:blipFill>
        <p:spPr>
          <a:xfrm>
            <a:off x="5471001" y="6326259"/>
            <a:ext cx="1484811" cy="4000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9BCC1-944D-EA40-87AE-3702A36551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289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43800B3-652E-8249-912B-460B7A03BE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2488" y="-147878"/>
            <a:ext cx="12691787" cy="7139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5211" y="316848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211" y="1570331"/>
            <a:ext cx="10854171" cy="452596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521E6B9-4F77-584D-BA4E-D0E7EA0B28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1" y="1"/>
            <a:ext cx="1168801" cy="10617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C712D0E-A2E0-5842-B6AA-14AF1C23D9BC}"/>
              </a:ext>
            </a:extLst>
          </p:cNvPr>
          <p:cNvGrpSpPr/>
          <p:nvPr/>
        </p:nvGrpSpPr>
        <p:grpSpPr>
          <a:xfrm>
            <a:off x="243128" y="138999"/>
            <a:ext cx="760008" cy="5964928"/>
            <a:chOff x="182346" y="104249"/>
            <a:chExt cx="570006" cy="4473696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53215066-D693-314A-9B0D-E690BD56D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841E4F-2415-0A4F-8ECD-001D43698B78}"/>
                </a:ext>
              </a:extLst>
            </p:cNvPr>
            <p:cNvSpPr/>
            <p:nvPr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772F269-EB6C-AC4B-AC53-4F56DE5D7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17560" b="22089"/>
          <a:stretch/>
        </p:blipFill>
        <p:spPr>
          <a:xfrm>
            <a:off x="5470999" y="6356660"/>
            <a:ext cx="1484811" cy="400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805A8C-1276-7944-841D-CCDF9B219A5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0" y="6317998"/>
            <a:ext cx="5295014" cy="47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61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842687B-E34E-4B47-BB16-2DB39BC0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3625" y="1"/>
            <a:ext cx="1168801" cy="10617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07CFB3C-9636-0A4F-8178-A1ABF0298AF8}"/>
              </a:ext>
            </a:extLst>
          </p:cNvPr>
          <p:cNvGrpSpPr/>
          <p:nvPr/>
        </p:nvGrpSpPr>
        <p:grpSpPr>
          <a:xfrm>
            <a:off x="264031" y="196109"/>
            <a:ext cx="11338560" cy="724255"/>
            <a:chOff x="198023" y="147081"/>
            <a:chExt cx="8700480" cy="543191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29D15242-825A-344E-9167-CF2780422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8023" y="151749"/>
              <a:ext cx="492246" cy="53852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1567C5-D584-7341-917B-F0C864D6E96C}"/>
                </a:ext>
              </a:extLst>
            </p:cNvPr>
            <p:cNvSpPr/>
            <p:nvPr/>
          </p:nvSpPr>
          <p:spPr>
            <a:xfrm>
              <a:off x="690269" y="147081"/>
              <a:ext cx="8208234" cy="64008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7BD343E-BB60-1846-957C-EF5784C57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11" y="305764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F385B3-52AD-1F49-A990-25AE7ABF3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211" y="1559247"/>
            <a:ext cx="10854171" cy="452596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1612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5211" y="1600201"/>
            <a:ext cx="527918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3211" y="1600201"/>
            <a:ext cx="527918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3610E8-A726-8449-8F78-DA2F7ACC9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11" y="316848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418BBB7-7D3A-EF42-ADCA-F5DFC970C2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1" y="1"/>
            <a:ext cx="1168801" cy="10617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6BB865F-C183-4546-9810-D99750BE1204}"/>
              </a:ext>
            </a:extLst>
          </p:cNvPr>
          <p:cNvGrpSpPr/>
          <p:nvPr/>
        </p:nvGrpSpPr>
        <p:grpSpPr>
          <a:xfrm>
            <a:off x="243128" y="138999"/>
            <a:ext cx="760008" cy="5964928"/>
            <a:chOff x="182346" y="104249"/>
            <a:chExt cx="570006" cy="4473696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C1326A71-8846-1644-B377-66996DE3D0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5CE7F6-2C34-3740-9B4C-56FD5B3EA2FC}"/>
                </a:ext>
              </a:extLst>
            </p:cNvPr>
            <p:cNvSpPr/>
            <p:nvPr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703597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211" y="1535113"/>
            <a:ext cx="5281307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CC90A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211" y="2174875"/>
            <a:ext cx="528130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9020" y="1535113"/>
            <a:ext cx="5283381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CC90A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9020" y="2174875"/>
            <a:ext cx="528338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4E2CA30-05C0-3D47-841D-BC4D8B15A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11" y="316848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0435E06-3DC2-2841-B93E-196B9DC38B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1" y="1"/>
            <a:ext cx="1168801" cy="10617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ECD72CA-61EB-4A4C-8093-436A3464D051}"/>
              </a:ext>
            </a:extLst>
          </p:cNvPr>
          <p:cNvGrpSpPr/>
          <p:nvPr/>
        </p:nvGrpSpPr>
        <p:grpSpPr>
          <a:xfrm>
            <a:off x="243128" y="138999"/>
            <a:ext cx="760008" cy="5964928"/>
            <a:chOff x="182346" y="104249"/>
            <a:chExt cx="570006" cy="4473696"/>
          </a:xfrm>
        </p:grpSpPr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F88AF9A5-C125-F347-97C5-E074CF5BD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C3EEEA6-D6CD-7F4A-89B6-5F1C74A362F6}"/>
                </a:ext>
              </a:extLst>
            </p:cNvPr>
            <p:cNvSpPr/>
            <p:nvPr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73905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/>
        </p:nvSpPr>
        <p:spPr>
          <a:xfrm>
            <a:off x="6245013" y="12005"/>
            <a:ext cx="5946987" cy="6845995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 descr="A large white building&#10;&#10;Description automatically generated">
            <a:extLst>
              <a:ext uri="{FF2B5EF4-FFF2-40B4-BE49-F238E27FC236}">
                <a16:creationId xmlns:a16="http://schemas.microsoft.com/office/drawing/2014/main" id="{1CD372BA-776F-414E-A75F-E041CFEFFF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5472" y="742038"/>
            <a:ext cx="5556529" cy="6115961"/>
          </a:xfrm>
          <a:prstGeom prst="rect">
            <a:avLst/>
          </a:prstGeom>
          <a:effectLst>
            <a:outerShdw dir="5400000" algn="ctr" rotWithShape="0">
              <a:srgbClr val="000000">
                <a:alpha val="43137"/>
              </a:srgbClr>
            </a:outerShdw>
            <a:softEdge rad="12700"/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202" y="1632428"/>
            <a:ext cx="5345679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10284691" y="3684"/>
            <a:ext cx="1876443" cy="199768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>
            <a:off x="6454115" y="3722617"/>
            <a:ext cx="1091379" cy="2934457"/>
          </a:xfrm>
          <a:prstGeom prst="rect">
            <a:avLst/>
          </a:prstGeom>
        </p:spPr>
      </p:pic>
      <p:pic>
        <p:nvPicPr>
          <p:cNvPr id="21" name="Picture 20" descr="A picture containing baseball&#10;&#10;Description automatically generated">
            <a:extLst>
              <a:ext uri="{FF2B5EF4-FFF2-40B4-BE49-F238E27FC236}">
                <a16:creationId xmlns:a16="http://schemas.microsoft.com/office/drawing/2014/main" id="{1BF39851-6DA6-7841-BDB1-EA22069EEC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8279" y="1876098"/>
            <a:ext cx="1776144" cy="1170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803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46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82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/>
        </p:nvSpPr>
        <p:spPr>
          <a:xfrm>
            <a:off x="7109805" y="12005"/>
            <a:ext cx="5051329" cy="6845995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 descr="A large white building&#10;&#10;Description automatically generated">
            <a:extLst>
              <a:ext uri="{FF2B5EF4-FFF2-40B4-BE49-F238E27FC236}">
                <a16:creationId xmlns:a16="http://schemas.microsoft.com/office/drawing/2014/main" id="{1CD372BA-776F-414E-A75F-E041CFEFFF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6119"/>
          <a:stretch/>
        </p:blipFill>
        <p:spPr>
          <a:xfrm>
            <a:off x="7500263" y="742038"/>
            <a:ext cx="4660872" cy="6115961"/>
          </a:xfrm>
          <a:prstGeom prst="rect">
            <a:avLst/>
          </a:prstGeom>
          <a:effectLst>
            <a:outerShdw dir="5400000" algn="ctr" rotWithShape="0">
              <a:srgbClr val="000000">
                <a:alpha val="43137"/>
              </a:srgbClr>
            </a:outerShdw>
            <a:softEdge rad="12700"/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202" y="1632428"/>
            <a:ext cx="5345679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10284691" y="3684"/>
            <a:ext cx="1876443" cy="199768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>
            <a:off x="7318905" y="3722617"/>
            <a:ext cx="1091379" cy="2934457"/>
          </a:xfrm>
          <a:prstGeom prst="rect">
            <a:avLst/>
          </a:prstGeom>
        </p:spPr>
      </p:pic>
      <p:pic>
        <p:nvPicPr>
          <p:cNvPr id="21" name="Picture 20" descr="A picture containing baseball&#10;&#10;Description automatically generated">
            <a:extLst>
              <a:ext uri="{FF2B5EF4-FFF2-40B4-BE49-F238E27FC236}">
                <a16:creationId xmlns:a16="http://schemas.microsoft.com/office/drawing/2014/main" id="{1BF39851-6DA6-7841-BDB1-EA22069EEC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3069" y="1876098"/>
            <a:ext cx="1776144" cy="1170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1895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/>
        </p:nvSpPr>
        <p:spPr>
          <a:xfrm>
            <a:off x="6245013" y="12005"/>
            <a:ext cx="5946987" cy="6845995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202" y="1632428"/>
            <a:ext cx="5345679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tree lined street&#10;&#10;Description automatically generated">
            <a:extLst>
              <a:ext uri="{FF2B5EF4-FFF2-40B4-BE49-F238E27FC236}">
                <a16:creationId xmlns:a16="http://schemas.microsoft.com/office/drawing/2014/main" id="{43FCBB59-884B-D241-A30C-1EB82F8BEC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5013" y="936289"/>
            <a:ext cx="5154507" cy="5933716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2330FA8F-24E2-1046-8F3F-5CEA52CA6025}"/>
              </a:ext>
            </a:extLst>
          </p:cNvPr>
          <p:cNvSpPr/>
          <p:nvPr/>
        </p:nvSpPr>
        <p:spPr>
          <a:xfrm flipH="1">
            <a:off x="6244098" y="960427"/>
            <a:ext cx="265993" cy="5885568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10315557" y="12006"/>
            <a:ext cx="1876443" cy="199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81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tree lined street&#10;&#10;Description automatically generated">
            <a:extLst>
              <a:ext uri="{FF2B5EF4-FFF2-40B4-BE49-F238E27FC236}">
                <a16:creationId xmlns:a16="http://schemas.microsoft.com/office/drawing/2014/main" id="{A20A685D-D3DD-1E41-9703-9693AA53E8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9" y="0"/>
            <a:ext cx="604804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8524" y="859337"/>
            <a:ext cx="4790016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88524" y="2221412"/>
            <a:ext cx="4790016" cy="458787"/>
          </a:xfrm>
        </p:spPr>
        <p:txBody>
          <a:bodyPr anchor="b">
            <a:noAutofit/>
          </a:bodyPr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/>
        </p:nvSpPr>
        <p:spPr>
          <a:xfrm>
            <a:off x="5903558" y="972432"/>
            <a:ext cx="190940" cy="5885568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60643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/>
        </p:nvSpPr>
        <p:spPr>
          <a:xfrm>
            <a:off x="6245013" y="12005"/>
            <a:ext cx="5946987" cy="6845995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 descr="A group of palm trees on the side of a building&#10;&#10;Description automatically generated">
            <a:extLst>
              <a:ext uri="{FF2B5EF4-FFF2-40B4-BE49-F238E27FC236}">
                <a16:creationId xmlns:a16="http://schemas.microsoft.com/office/drawing/2014/main" id="{8E7532AB-4B30-E042-8D7B-78C8B9D48D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"/>
          <a:stretch/>
        </p:blipFill>
        <p:spPr>
          <a:xfrm>
            <a:off x="6236676" y="1219201"/>
            <a:ext cx="5955325" cy="56388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202" y="1632428"/>
            <a:ext cx="5345679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 rot="12748497">
            <a:off x="7006922" y="620696"/>
            <a:ext cx="1240391" cy="3230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ABF1A3-412D-2E41-A382-E44849C8EAE8}"/>
              </a:ext>
            </a:extLst>
          </p:cNvPr>
          <p:cNvSpPr/>
          <p:nvPr/>
        </p:nvSpPr>
        <p:spPr>
          <a:xfrm>
            <a:off x="6236674" y="0"/>
            <a:ext cx="5955327" cy="1219200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10284691" y="3684"/>
            <a:ext cx="1876443" cy="199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89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AB08A533-6574-A540-92FF-907EE5DBE4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078" y="3560886"/>
            <a:ext cx="1072452" cy="1081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1207" y="393562"/>
            <a:ext cx="2999339" cy="735013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F59A3BB-7934-8E4E-90BB-53AADD295E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911" y="856479"/>
            <a:ext cx="1072452" cy="1081031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534658D-14AC-8C43-A3A9-7A2B3642AD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911" y="2213569"/>
            <a:ext cx="1072452" cy="10810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A705A7-C575-794C-AE0C-A8B106BB2FC8}"/>
              </a:ext>
            </a:extLst>
          </p:cNvPr>
          <p:cNvSpPr txBox="1"/>
          <p:nvPr/>
        </p:nvSpPr>
        <p:spPr>
          <a:xfrm>
            <a:off x="4217749" y="887709"/>
            <a:ext cx="897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61812-6D7B-FB4E-926E-525E53ACD10E}"/>
              </a:ext>
            </a:extLst>
          </p:cNvPr>
          <p:cNvSpPr txBox="1"/>
          <p:nvPr/>
        </p:nvSpPr>
        <p:spPr>
          <a:xfrm>
            <a:off x="4248334" y="2267585"/>
            <a:ext cx="897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57B0D-51C9-A749-8EBE-5E43EA58581E}"/>
              </a:ext>
            </a:extLst>
          </p:cNvPr>
          <p:cNvSpPr txBox="1"/>
          <p:nvPr/>
        </p:nvSpPr>
        <p:spPr>
          <a:xfrm>
            <a:off x="4259418" y="3608705"/>
            <a:ext cx="897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57BAB96F-2F85-204B-B203-D0A9157E7B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995" y="4884725"/>
            <a:ext cx="1072452" cy="10810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4C7958-7000-3C4E-A7F1-AFD335A05DA4}"/>
              </a:ext>
            </a:extLst>
          </p:cNvPr>
          <p:cNvSpPr txBox="1"/>
          <p:nvPr/>
        </p:nvSpPr>
        <p:spPr>
          <a:xfrm>
            <a:off x="4248334" y="4938741"/>
            <a:ext cx="897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18705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alm trees on the side of a building&#10;&#10;Description automatically generated">
            <a:extLst>
              <a:ext uri="{FF2B5EF4-FFF2-40B4-BE49-F238E27FC236}">
                <a16:creationId xmlns:a16="http://schemas.microsoft.com/office/drawing/2014/main" id="{7127EAD5-8285-D940-8CC3-E78991F226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"/>
          <a:stretch/>
        </p:blipFill>
        <p:spPr>
          <a:xfrm>
            <a:off x="-34742" y="-12749"/>
            <a:ext cx="7242964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/>
        </p:nvGrpSpPr>
        <p:grpSpPr>
          <a:xfrm rot="10800000">
            <a:off x="2762251" y="-14514"/>
            <a:ext cx="8532653" cy="6858001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/>
        </p:nvGrpSpPr>
        <p:grpSpPr>
          <a:xfrm rot="10800000">
            <a:off x="3452246" y="-22426"/>
            <a:ext cx="8731737" cy="6892340"/>
            <a:chOff x="-34290" y="0"/>
            <a:chExt cx="654880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/>
          </p:nvSpPr>
          <p:spPr>
            <a:xfrm>
              <a:off x="-34290" y="1"/>
              <a:ext cx="3231326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/>
          </p:nvSpPr>
          <p:spPr>
            <a:xfrm rot="5400000">
              <a:off x="228040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/>
        </p:nvSpPr>
        <p:spPr>
          <a:xfrm rot="12780000">
            <a:off x="5611167" y="-561728"/>
            <a:ext cx="205123" cy="6036819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41" h="4522221">
                <a:moveTo>
                  <a:pt x="10903" y="131585"/>
                </a:moveTo>
                <a:lnTo>
                  <a:pt x="76142" y="0"/>
                </a:lnTo>
                <a:cubicBezTo>
                  <a:pt x="77842" y="1472062"/>
                  <a:pt x="79541" y="2944124"/>
                  <a:pt x="81241" y="4416186"/>
                </a:cubicBezTo>
                <a:cubicBezTo>
                  <a:pt x="14484" y="4497775"/>
                  <a:pt x="27080" y="4486876"/>
                  <a:pt x="0" y="4522221"/>
                </a:cubicBezTo>
                <a:cubicBezTo>
                  <a:pt x="3151" y="3094021"/>
                  <a:pt x="7752" y="1559785"/>
                  <a:pt x="10903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7419" y="3482685"/>
            <a:ext cx="4790016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27419" y="4844760"/>
            <a:ext cx="4790016" cy="458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85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white building&#10;&#10;Description automatically generated">
            <a:extLst>
              <a:ext uri="{FF2B5EF4-FFF2-40B4-BE49-F238E27FC236}">
                <a16:creationId xmlns:a16="http://schemas.microsoft.com/office/drawing/2014/main" id="{DF064E63-0BE7-CC46-8B5A-DB42D6CACF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3" t="295" r="2532" b="-295"/>
          <a:stretch/>
        </p:blipFill>
        <p:spPr>
          <a:xfrm>
            <a:off x="2391082" y="0"/>
            <a:ext cx="9800919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/>
        </p:nvGrpSpPr>
        <p:grpSpPr>
          <a:xfrm>
            <a:off x="585601" y="0"/>
            <a:ext cx="8503137" cy="6872475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/>
        </p:nvGrpSpPr>
        <p:grpSpPr>
          <a:xfrm>
            <a:off x="-107529" y="-2"/>
            <a:ext cx="8503137" cy="6874775"/>
            <a:chOff x="0" y="0"/>
            <a:chExt cx="637735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/>
          </p:nvSpPr>
          <p:spPr>
            <a:xfrm>
              <a:off x="0" y="0"/>
              <a:ext cx="3059877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/>
        </p:nvSpPr>
        <p:spPr>
          <a:xfrm rot="1956373">
            <a:off x="6100973" y="1385134"/>
            <a:ext cx="178047" cy="6019004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04" h="4514253">
                <a:moveTo>
                  <a:pt x="4066" y="131585"/>
                </a:moveTo>
                <a:lnTo>
                  <a:pt x="69305" y="0"/>
                </a:lnTo>
                <a:cubicBezTo>
                  <a:pt x="71005" y="1472062"/>
                  <a:pt x="72704" y="2944124"/>
                  <a:pt x="74404" y="4416186"/>
                </a:cubicBezTo>
                <a:lnTo>
                  <a:pt x="0" y="4514253"/>
                </a:lnTo>
                <a:cubicBezTo>
                  <a:pt x="3151" y="3086053"/>
                  <a:pt x="915" y="1559785"/>
                  <a:pt x="4066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11" y="627843"/>
            <a:ext cx="4790016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811" y="1989917"/>
            <a:ext cx="4790016" cy="458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11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27015"/>
            <a:ext cx="116921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502665"/>
            <a:ext cx="11692128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00752" y="643481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EC4FA4-4568-9343-B71F-2B1283623F2C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45" y="6293395"/>
            <a:ext cx="427048" cy="454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0223E0-54EE-634F-BECA-9B4238B46D6E}"/>
              </a:ext>
            </a:extLst>
          </p:cNvPr>
          <p:cNvSpPr txBox="1"/>
          <p:nvPr/>
        </p:nvSpPr>
        <p:spPr>
          <a:xfrm>
            <a:off x="476334" y="6408219"/>
            <a:ext cx="50599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133" baseline="0">
                <a:latin typeface="Arial" panose="020B0604020202020204" pitchFamily="34" charset="0"/>
                <a:cs typeface="Arial" panose="020B0604020202020204" pitchFamily="34" charset="0"/>
              </a:rPr>
              <a:t>CAL STATE LA </a:t>
            </a:r>
            <a:r>
              <a:rPr lang="en-US" sz="800" spc="133" baseline="0">
                <a:solidFill>
                  <a:srgbClr val="FCC9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  </a:t>
            </a:r>
            <a:r>
              <a:rPr lang="en-US" sz="800" spc="133" baseline="0">
                <a:latin typeface="Arial" panose="020B0604020202020204" pitchFamily="34" charset="0"/>
                <a:cs typeface="Arial" panose="020B0604020202020204" pitchFamily="34" charset="0"/>
              </a:rPr>
              <a:t>College of Engineering, Computer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396933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7" r:id="rId16"/>
    <p:sldLayoutId id="2147483712" r:id="rId17"/>
    <p:sldLayoutId id="2147483713" r:id="rId18"/>
    <p:sldLayoutId id="2147483714" r:id="rId19"/>
    <p:sldLayoutId id="2147483715" r:id="rId20"/>
    <p:sldLayoutId id="2147483716" r:id="rId21"/>
  </p:sldLayoutIdLst>
  <p:hf hdr="0" ftr="0" dt="0"/>
  <p:txStyles>
    <p:titleStyle>
      <a:lvl1pPr algn="l" defTabSz="457189" rtl="0" eaLnBrk="1" latinLnBrk="0" hangingPunct="1">
        <a:spcBef>
          <a:spcPct val="0"/>
        </a:spcBef>
        <a:buNone/>
        <a:defRPr sz="2933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189" rtl="0" eaLnBrk="1" latinLnBrk="0" hangingPunct="1">
        <a:spcBef>
          <a:spcPct val="20000"/>
        </a:spcBef>
        <a:buFont typeface="Arial"/>
        <a:buNone/>
        <a:defRPr sz="2267" kern="1200">
          <a:solidFill>
            <a:schemeClr val="tx1"/>
          </a:solidFill>
          <a:latin typeface="Arial"/>
          <a:ea typeface="+mn-ea"/>
          <a:cs typeface="Arial"/>
        </a:defRPr>
      </a:lvl1pPr>
      <a:lvl2pPr marL="914377" indent="-457189" algn="l" defTabSz="4571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295368" indent="-380990" algn="l" defTabSz="457189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67" kern="1200">
          <a:solidFill>
            <a:schemeClr val="tx1"/>
          </a:solidFill>
          <a:latin typeface="Arial"/>
          <a:ea typeface="+mn-ea"/>
          <a:cs typeface="Arial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1333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.png"/><Relationship Id="rId18" Type="http://schemas.openxmlformats.org/officeDocument/2006/relationships/image" Target="../media/image51.jpeg"/><Relationship Id="rId26" Type="http://schemas.openxmlformats.org/officeDocument/2006/relationships/image" Target="../media/image55.jpeg"/><Relationship Id="rId3" Type="http://schemas.openxmlformats.org/officeDocument/2006/relationships/diagramData" Target="../diagrams/data1.xml"/><Relationship Id="rId21" Type="http://schemas.microsoft.com/office/2007/relationships/hdphoto" Target="../media/hdphoto3.wdp"/><Relationship Id="rId7" Type="http://schemas.microsoft.com/office/2007/relationships/diagramDrawing" Target="../diagrams/drawing1.xml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5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9.jpe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5.png"/><Relationship Id="rId24" Type="http://schemas.microsoft.com/office/2007/relationships/hdphoto" Target="../media/hdphoto6.wdp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8.png"/><Relationship Id="rId23" Type="http://schemas.microsoft.com/office/2007/relationships/hdphoto" Target="../media/hdphoto5.wdp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3.png"/><Relationship Id="rId14" Type="http://schemas.openxmlformats.org/officeDocument/2006/relationships/image" Target="../media/image47.png"/><Relationship Id="rId22" Type="http://schemas.microsoft.com/office/2007/relationships/hdphoto" Target="../media/hdphoto4.wdp"/><Relationship Id="rId27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microsoft.com/office/2007/relationships/media" Target="../media/media3.mp4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8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82.png"/><Relationship Id="rId5" Type="http://schemas.microsoft.com/office/2007/relationships/media" Target="../media/media4.mp4"/><Relationship Id="rId10" Type="http://schemas.openxmlformats.org/officeDocument/2006/relationships/image" Target="../media/image81.png"/><Relationship Id="rId4" Type="http://schemas.openxmlformats.org/officeDocument/2006/relationships/video" Target="../media/media3.mp4"/><Relationship Id="rId9" Type="http://schemas.openxmlformats.org/officeDocument/2006/relationships/image" Target="../media/image80.svg"/><Relationship Id="rId1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2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0.tif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39886" y="2116695"/>
            <a:ext cx="6546795" cy="3058160"/>
          </a:xfrm>
        </p:spPr>
        <p:txBody>
          <a:bodyPr>
            <a:normAutofit/>
          </a:bodyPr>
          <a:lstStyle/>
          <a:p>
            <a:pPr algn="ctr"/>
            <a:r>
              <a:rPr lang="en-US" sz="4400" b="1">
                <a:cs typeface="Calibri Light"/>
              </a:rPr>
              <a:t>Space Debris </a:t>
            </a:r>
            <a:r>
              <a:rPr lang="en-US" sz="4400" err="1">
                <a:cs typeface="Calibri Light"/>
              </a:rPr>
              <a:t>Deorbiter</a:t>
            </a:r>
            <a:br>
              <a:rPr lang="en-US" sz="2400" b="0">
                <a:cs typeface="Calibri Light"/>
              </a:rPr>
            </a:br>
            <a:br>
              <a:rPr lang="en-US" sz="2400" b="0">
                <a:cs typeface="Calibri Light"/>
              </a:rPr>
            </a:br>
            <a:r>
              <a:rPr lang="en-US" sz="2400" b="0">
                <a:ea typeface="+mj-lt"/>
                <a:cs typeface="+mj-lt"/>
              </a:rPr>
              <a:t>California State University, Los Angeles</a:t>
            </a:r>
            <a:br>
              <a:rPr lang="en-US" sz="2400" b="0">
                <a:ea typeface="+mj-lt"/>
                <a:cs typeface="+mj-lt"/>
              </a:rPr>
            </a:br>
            <a:r>
              <a:rPr lang="en-US" sz="2400" b="0"/>
              <a:t>Department of Mechanical Engineering</a:t>
            </a:r>
            <a:br>
              <a:rPr lang="en-US" sz="2400" b="0"/>
            </a:br>
            <a:br>
              <a:rPr lang="en-US" sz="2400" b="0"/>
            </a:br>
            <a:r>
              <a:rPr lang="en-US" sz="2400" b="0"/>
              <a:t>May 6, 2021</a:t>
            </a:r>
            <a:endParaRPr lang="en-US" sz="2400" b="0">
              <a:cs typeface="Calibri Light"/>
            </a:endParaRPr>
          </a:p>
        </p:txBody>
      </p:sp>
      <p:pic>
        <p:nvPicPr>
          <p:cNvPr id="1026" name="Picture 2" descr="Aerospace Jobs and Company Culture">
            <a:extLst>
              <a:ext uri="{FF2B5EF4-FFF2-40B4-BE49-F238E27FC236}">
                <a16:creationId xmlns:a16="http://schemas.microsoft.com/office/drawing/2014/main" id="{2110603D-AF1B-C840-B7BD-4EACE9677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47" y="2603499"/>
            <a:ext cx="2837088" cy="126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47B856D-44E3-4403-AA0A-343C2B7A1502}"/>
              </a:ext>
            </a:extLst>
          </p:cNvPr>
          <p:cNvSpPr txBox="1">
            <a:spLocks/>
          </p:cNvSpPr>
          <p:nvPr/>
        </p:nvSpPr>
        <p:spPr>
          <a:xfrm>
            <a:off x="9985499" y="3428467"/>
            <a:ext cx="2134561" cy="20893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2267" kern="1200">
                <a:solidFill>
                  <a:srgbClr val="4A4F55"/>
                </a:solidFill>
                <a:latin typeface="Arial"/>
                <a:ea typeface="+mn-ea"/>
                <a:cs typeface="Arial"/>
              </a:defRPr>
            </a:lvl1pPr>
            <a:lvl2pPr marL="457189" indent="0" algn="ctr" defTabSz="45718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377" indent="0" algn="ctr" defTabSz="457189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566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754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1333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5943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/>
              <a:t>Edgar Herrera</a:t>
            </a:r>
            <a:endParaRPr lang="en-US" sz="2400">
              <a:cs typeface="Calibri"/>
            </a:endParaRPr>
          </a:p>
          <a:p>
            <a:pPr algn="ctr"/>
            <a:r>
              <a:rPr lang="en-US" sz="2400" i="1"/>
              <a:t>Sponsor</a:t>
            </a:r>
          </a:p>
          <a:p>
            <a:pPr algn="ctr"/>
            <a:endParaRPr lang="en-US" sz="2400"/>
          </a:p>
          <a:p>
            <a:pPr algn="ctr"/>
            <a:r>
              <a:rPr lang="en-US" sz="2400"/>
              <a:t>Ted Nye</a:t>
            </a:r>
          </a:p>
          <a:p>
            <a:pPr algn="ctr"/>
            <a:r>
              <a:rPr lang="en-US" sz="2400" i="1"/>
              <a:t>Advisor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E0B24E4-F40D-437A-8561-01920C65E62A}"/>
              </a:ext>
            </a:extLst>
          </p:cNvPr>
          <p:cNvSpPr txBox="1">
            <a:spLocks/>
          </p:cNvSpPr>
          <p:nvPr/>
        </p:nvSpPr>
        <p:spPr>
          <a:xfrm>
            <a:off x="-37341" y="3479267"/>
            <a:ext cx="3623001" cy="26481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2267" kern="1200">
                <a:solidFill>
                  <a:srgbClr val="4A4F55"/>
                </a:solidFill>
                <a:latin typeface="Arial"/>
                <a:ea typeface="+mn-ea"/>
                <a:cs typeface="Arial"/>
              </a:defRPr>
            </a:lvl1pPr>
            <a:lvl2pPr marL="457189" indent="0" algn="ctr" defTabSz="45718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377" indent="0" algn="ctr" defTabSz="457189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566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754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1333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5943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/>
              <a:t>James Cook</a:t>
            </a:r>
          </a:p>
          <a:p>
            <a:pPr algn="ctr"/>
            <a:r>
              <a:rPr lang="en-US" sz="2400"/>
              <a:t>Maya Horii</a:t>
            </a:r>
          </a:p>
          <a:p>
            <a:pPr algn="ctr"/>
            <a:r>
              <a:rPr lang="en-US" sz="2400"/>
              <a:t>Jasmine Lopez-Gutierrez</a:t>
            </a:r>
          </a:p>
          <a:p>
            <a:pPr algn="ctr"/>
            <a:r>
              <a:rPr lang="en-US" sz="2400"/>
              <a:t>Gustavo Munoz</a:t>
            </a:r>
          </a:p>
          <a:p>
            <a:pPr algn="ctr"/>
            <a:r>
              <a:rPr lang="en-US" sz="2400"/>
              <a:t>Victor Ramirez</a:t>
            </a:r>
          </a:p>
          <a:p>
            <a:pPr algn="ctr"/>
            <a:r>
              <a:rPr lang="en-US" sz="2400"/>
              <a:t>Emily Silva</a:t>
            </a:r>
          </a:p>
          <a:p>
            <a:endParaRPr lang="en-US"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D6D4FD-8895-E24C-9374-EE49D7CDB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31C90-96B8-4D7B-9E5F-7E8396905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of Operations</a:t>
            </a:r>
            <a:endParaRPr lang="en-US" sz="2000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39D7A443-53D7-934E-931E-2BF9017AB6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1092217"/>
              </p:ext>
            </p:extLst>
          </p:nvPr>
        </p:nvGraphicFramePr>
        <p:xfrm>
          <a:off x="440267" y="1474697"/>
          <a:ext cx="11345333" cy="4802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F06E339F-6F04-264C-8C11-F0267EFC9A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014860">
            <a:off x="6440437" y="2398218"/>
            <a:ext cx="457187" cy="649205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8795521C-0707-1440-858C-64FA85A8EF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47111">
            <a:off x="6759378" y="4941130"/>
            <a:ext cx="559437" cy="552444"/>
          </a:xfrm>
          <a:prstGeom prst="rect">
            <a:avLst/>
          </a:prstGeom>
        </p:spPr>
      </p:pic>
      <p:pic>
        <p:nvPicPr>
          <p:cNvPr id="27" name="Content Placeholder 8">
            <a:extLst>
              <a:ext uri="{FF2B5EF4-FFF2-40B4-BE49-F238E27FC236}">
                <a16:creationId xmlns:a16="http://schemas.microsoft.com/office/drawing/2014/main" id="{0BC5ACC1-6CAA-334C-A5E6-D9D9FA450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27310" flipH="1">
            <a:off x="6537025" y="4921856"/>
            <a:ext cx="236182" cy="299616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74A8FFB-BDC9-4946-9B6E-F3F4ED6E1847}"/>
              </a:ext>
            </a:extLst>
          </p:cNvPr>
          <p:cNvGrpSpPr/>
          <p:nvPr/>
        </p:nvGrpSpPr>
        <p:grpSpPr>
          <a:xfrm>
            <a:off x="9981936" y="2651866"/>
            <a:ext cx="514687" cy="509971"/>
            <a:chOff x="6216075" y="2345726"/>
            <a:chExt cx="514687" cy="509971"/>
          </a:xfrm>
        </p:grpSpPr>
        <p:pic>
          <p:nvPicPr>
            <p:cNvPr id="13" name="Content Placeholder 8">
              <a:extLst>
                <a:ext uri="{FF2B5EF4-FFF2-40B4-BE49-F238E27FC236}">
                  <a16:creationId xmlns:a16="http://schemas.microsoft.com/office/drawing/2014/main" id="{7A95F640-80F0-0949-864A-7BBDFCD6E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68" b="61677"/>
            <a:stretch/>
          </p:blipFill>
          <p:spPr>
            <a:xfrm rot="7125475" flipH="1">
              <a:off x="6300627" y="2425563"/>
              <a:ext cx="509971" cy="35029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013845-56B1-4E49-8029-B1FC6E88E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6075" y="2506261"/>
              <a:ext cx="203200" cy="268006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5BA61E9-6070-3D48-A28E-5282C14E74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545" y="2688367"/>
            <a:ext cx="759777" cy="50592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6B1388B-19DE-4F4E-86B9-227DA1715744}"/>
              </a:ext>
            </a:extLst>
          </p:cNvPr>
          <p:cNvGrpSpPr/>
          <p:nvPr/>
        </p:nvGrpSpPr>
        <p:grpSpPr>
          <a:xfrm>
            <a:off x="6003753" y="4909408"/>
            <a:ext cx="277017" cy="255433"/>
            <a:chOff x="6269956" y="5283930"/>
            <a:chExt cx="343644" cy="316867"/>
          </a:xfrm>
        </p:grpSpPr>
        <p:pic>
          <p:nvPicPr>
            <p:cNvPr id="35" name="Content Placeholder 8">
              <a:extLst>
                <a:ext uri="{FF2B5EF4-FFF2-40B4-BE49-F238E27FC236}">
                  <a16:creationId xmlns:a16="http://schemas.microsoft.com/office/drawing/2014/main" id="{0088B258-4ABB-A740-B410-228E5CC28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68" b="61677"/>
            <a:stretch/>
          </p:blipFill>
          <p:spPr>
            <a:xfrm rot="7083032" flipH="1">
              <a:off x="6369430" y="5329949"/>
              <a:ext cx="290189" cy="19815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954D3AC-FCB7-C44D-B908-A279AE870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9956" y="5383302"/>
              <a:ext cx="177800" cy="217495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77033AEA-606B-094B-AD50-9FDD625B424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535455"/>
              </a:clrFrom>
              <a:clrTo>
                <a:srgbClr val="53545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4" t="4008" r="-1547" b="14862"/>
          <a:stretch/>
        </p:blipFill>
        <p:spPr>
          <a:xfrm rot="996532">
            <a:off x="5328988" y="2205780"/>
            <a:ext cx="1401277" cy="1325563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7F635488-5B6B-9B42-960F-872EF48F3C6A}"/>
              </a:ext>
            </a:extLst>
          </p:cNvPr>
          <p:cNvGrpSpPr/>
          <p:nvPr/>
        </p:nvGrpSpPr>
        <p:grpSpPr>
          <a:xfrm rot="13586193">
            <a:off x="2668750" y="2401914"/>
            <a:ext cx="1091416" cy="1036700"/>
            <a:chOff x="2371452" y="1012306"/>
            <a:chExt cx="5830200" cy="5537915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4F37FB6-85F7-114B-AC63-575371047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1463">
              <a:off x="5484993" y="1599960"/>
              <a:ext cx="1748426" cy="1509039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FD9EBB6-F8E7-5843-A391-3B86C8C73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clrChange>
                <a:clrFrom>
                  <a:srgbClr val="535455"/>
                </a:clrFrom>
                <a:clrTo>
                  <a:srgbClr val="53545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24" t="4008" r="-1547" b="14862"/>
            <a:stretch/>
          </p:blipFill>
          <p:spPr>
            <a:xfrm rot="996532">
              <a:off x="2371452" y="1035039"/>
              <a:ext cx="5830200" cy="5515182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86A210D-9936-CE41-9592-7E595EA6A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4761">
              <a:off x="5826963" y="1012306"/>
              <a:ext cx="1732134" cy="3029757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D41C103-FDF4-8F4B-9F8C-9F8A83082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87420">
              <a:off x="5662729" y="3848388"/>
              <a:ext cx="1608662" cy="3029757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22582FC-D91A-0E47-AFB4-51E924EBD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13703">
              <a:off x="4597298" y="410745"/>
              <a:ext cx="1624518" cy="302975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95E02A3-9C3C-C143-87ED-4BE049951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21301">
              <a:off x="5635457" y="3840210"/>
              <a:ext cx="2470265" cy="1548577"/>
            </a:xfrm>
            <a:prstGeom prst="rect">
              <a:avLst/>
            </a:prstGeom>
          </p:spPr>
        </p:pic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FEC1778-8B5E-3040-A214-6C28AC7C62B2}"/>
                </a:ext>
              </a:extLst>
            </p:cNvPr>
            <p:cNvGrpSpPr/>
            <p:nvPr/>
          </p:nvGrpSpPr>
          <p:grpSpPr>
            <a:xfrm>
              <a:off x="4081778" y="2328344"/>
              <a:ext cx="2586930" cy="3152853"/>
              <a:chOff x="4081778" y="2328344"/>
              <a:chExt cx="2586930" cy="3152853"/>
            </a:xfrm>
          </p:grpSpPr>
          <p:pic>
            <p:nvPicPr>
              <p:cNvPr id="66" name="Picture 65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23628CBE-22E8-0240-BC1A-78D8412D85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clrChange>
                  <a:clrFrom>
                    <a:srgbClr val="797A7B"/>
                  </a:clrFrom>
                  <a:clrTo>
                    <a:srgbClr val="797A7B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58573" b="73082" l="37950" r="54991">
                            <a14:foregroundMark x1="38129" y1="61571" x2="38040" y2="66367"/>
                            <a14:foregroundMark x1="39658" y1="66127" x2="40782" y2="65887"/>
                            <a14:foregroundMark x1="39838" y1="61511" x2="40827" y2="61451"/>
                            <a14:foregroundMark x1="46313" y1="60132" x2="46313" y2="60132"/>
                            <a14:foregroundMark x1="46178" y1="65228" x2="46178" y2="65228"/>
                            <a14:foregroundMark x1="48696" y1="59952" x2="48696" y2="59952"/>
                            <a14:foregroundMark x1="54991" y1="58813" x2="54991" y2="58813"/>
                            <a14:foregroundMark x1="54182" y1="63969" x2="54856" y2="59173"/>
                            <a14:foregroundMark x1="37950" y1="61331" x2="38669" y2="61271"/>
                            <a14:foregroundMark x1="52473" y1="59412" x2="53192" y2="59353"/>
                            <a14:foregroundMark x1="51978" y1="64269" x2="53237" y2="64149"/>
                            <a14:foregroundMark x1="54856" y1="64029" x2="54811" y2="58813"/>
                            <a14:foregroundMark x1="54766" y1="58813" x2="54991" y2="59293"/>
                          </a14:backgroundRemoval>
                        </a14:imgEffect>
                      </a14:imgLayer>
                    </a14:imgProps>
                  </a:ext>
                </a:extLst>
              </a:blip>
              <a:srcRect l="35929" t="56938" r="42939" b="25006"/>
              <a:stretch/>
            </p:blipFill>
            <p:spPr>
              <a:xfrm rot="10044313">
                <a:off x="4358021" y="2781535"/>
                <a:ext cx="2014415" cy="1289347"/>
              </a:xfrm>
              <a:prstGeom prst="rect">
                <a:avLst/>
              </a:prstGeom>
            </p:spPr>
          </p:pic>
          <p:pic>
            <p:nvPicPr>
              <p:cNvPr id="67" name="Picture 6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D58F25EF-6C47-194A-9A34-55EE6CC421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clrChange>
                  <a:clrFrom>
                    <a:srgbClr val="797A7B"/>
                  </a:clrFrom>
                  <a:clrTo>
                    <a:srgbClr val="797A7B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58573" b="73082" l="37950" r="54991">
                            <a14:foregroundMark x1="38129" y1="61571" x2="38040" y2="66367"/>
                            <a14:foregroundMark x1="39658" y1="66127" x2="40782" y2="65887"/>
                            <a14:foregroundMark x1="39838" y1="61511" x2="40827" y2="61451"/>
                            <a14:foregroundMark x1="46313" y1="60132" x2="46313" y2="60132"/>
                            <a14:foregroundMark x1="46178" y1="65228" x2="46178" y2="65228"/>
                            <a14:foregroundMark x1="48696" y1="59952" x2="48696" y2="59952"/>
                            <a14:foregroundMark x1="54991" y1="58813" x2="54991" y2="58813"/>
                            <a14:foregroundMark x1="54182" y1="63969" x2="54856" y2="59173"/>
                            <a14:foregroundMark x1="37950" y1="61331" x2="38669" y2="61271"/>
                            <a14:foregroundMark x1="52473" y1="59412" x2="53192" y2="59353"/>
                            <a14:foregroundMark x1="51978" y1="64269" x2="53237" y2="64149"/>
                            <a14:foregroundMark x1="54856" y1="64029" x2="54811" y2="58813"/>
                            <a14:foregroundMark x1="54766" y1="58813" x2="54991" y2="59293"/>
                          </a14:backgroundRemoval>
                        </a14:imgEffect>
                      </a14:imgLayer>
                    </a14:imgProps>
                  </a:ext>
                </a:extLst>
              </a:blip>
              <a:srcRect l="35929" t="56938" r="42939" b="25006"/>
              <a:stretch/>
            </p:blipFill>
            <p:spPr>
              <a:xfrm rot="9910354">
                <a:off x="4081778" y="2328344"/>
                <a:ext cx="2014415" cy="1289347"/>
              </a:xfrm>
              <a:prstGeom prst="rect">
                <a:avLst/>
              </a:prstGeom>
            </p:spPr>
          </p:pic>
          <p:pic>
            <p:nvPicPr>
              <p:cNvPr id="68" name="Picture 67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046A34A6-58EB-B64F-B45A-3767A184B5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clrChange>
                  <a:clrFrom>
                    <a:srgbClr val="797A7B"/>
                  </a:clrFrom>
                  <a:clrTo>
                    <a:srgbClr val="797A7B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58573" b="73082" l="37950" r="54991">
                            <a14:foregroundMark x1="38129" y1="61571" x2="38040" y2="66367"/>
                            <a14:foregroundMark x1="39658" y1="66127" x2="40782" y2="65887"/>
                            <a14:foregroundMark x1="39838" y1="61511" x2="40827" y2="61451"/>
                            <a14:foregroundMark x1="46313" y1="60132" x2="46313" y2="60132"/>
                            <a14:foregroundMark x1="46178" y1="65228" x2="46178" y2="65228"/>
                            <a14:foregroundMark x1="48696" y1="59952" x2="48696" y2="59952"/>
                            <a14:foregroundMark x1="54991" y1="58813" x2="54991" y2="58813"/>
                            <a14:foregroundMark x1="54182" y1="63969" x2="54856" y2="59173"/>
                            <a14:foregroundMark x1="37950" y1="61331" x2="38669" y2="61271"/>
                            <a14:foregroundMark x1="52473" y1="59412" x2="53192" y2="59353"/>
                            <a14:foregroundMark x1="51978" y1="64269" x2="53237" y2="64149"/>
                            <a14:foregroundMark x1="54856" y1="64029" x2="54811" y2="58813"/>
                            <a14:foregroundMark x1="54766" y1="58813" x2="54991" y2="59293"/>
                          </a14:backgroundRemoval>
                        </a14:imgEffect>
                      </a14:imgLayer>
                    </a14:imgProps>
                  </a:ext>
                </a:extLst>
              </a:blip>
              <a:srcRect l="35929" t="56938" r="42939" b="25006"/>
              <a:stretch/>
            </p:blipFill>
            <p:spPr>
              <a:xfrm rot="20885016">
                <a:off x="4593524" y="3770834"/>
                <a:ext cx="2014415" cy="1289347"/>
              </a:xfrm>
              <a:prstGeom prst="rect">
                <a:avLst/>
              </a:prstGeom>
            </p:spPr>
          </p:pic>
          <p:pic>
            <p:nvPicPr>
              <p:cNvPr id="69" name="Picture 68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477192F-CE86-9141-B3F0-854179F3E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clrChange>
                  <a:clrFrom>
                    <a:srgbClr val="797A7B"/>
                  </a:clrFrom>
                  <a:clrTo>
                    <a:srgbClr val="797A7B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58573" b="73082" l="37950" r="54991">
                            <a14:foregroundMark x1="38129" y1="61571" x2="38040" y2="66367"/>
                            <a14:foregroundMark x1="39658" y1="66127" x2="40782" y2="65887"/>
                            <a14:foregroundMark x1="39838" y1="61511" x2="40827" y2="61451"/>
                            <a14:foregroundMark x1="46313" y1="60132" x2="46313" y2="60132"/>
                            <a14:foregroundMark x1="46178" y1="65228" x2="46178" y2="65228"/>
                            <a14:foregroundMark x1="48696" y1="59952" x2="48696" y2="59952"/>
                            <a14:foregroundMark x1="54991" y1="58813" x2="54991" y2="58813"/>
                            <a14:foregroundMark x1="54182" y1="63969" x2="54856" y2="59173"/>
                            <a14:foregroundMark x1="37950" y1="61331" x2="38669" y2="61271"/>
                            <a14:foregroundMark x1="52473" y1="59412" x2="53192" y2="59353"/>
                            <a14:foregroundMark x1="51978" y1="64269" x2="53237" y2="64149"/>
                            <a14:foregroundMark x1="54856" y1="64029" x2="54811" y2="58813"/>
                            <a14:foregroundMark x1="54766" y1="58813" x2="54991" y2="59293"/>
                          </a14:backgroundRemoval>
                        </a14:imgEffect>
                      </a14:imgLayer>
                    </a14:imgProps>
                  </a:ext>
                </a:extLst>
              </a:blip>
              <a:srcRect l="35929" t="56938" r="42939" b="25006"/>
              <a:stretch/>
            </p:blipFill>
            <p:spPr>
              <a:xfrm rot="20885016">
                <a:off x="4654293" y="4191850"/>
                <a:ext cx="2014415" cy="1289347"/>
              </a:xfrm>
              <a:prstGeom prst="rect">
                <a:avLst/>
              </a:prstGeom>
            </p:spPr>
          </p:pic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531000F-A68F-194E-8BFC-F791688CCB1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42603" y="2186197"/>
            <a:ext cx="2003392" cy="109560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B841E7-0BF4-AA42-8A9B-6248FF737BCA}"/>
              </a:ext>
            </a:extLst>
          </p:cNvPr>
          <p:cNvCxnSpPr>
            <a:cxnSpLocks/>
          </p:cNvCxnSpPr>
          <p:nvPr/>
        </p:nvCxnSpPr>
        <p:spPr>
          <a:xfrm>
            <a:off x="2787789" y="2606831"/>
            <a:ext cx="116287" cy="1487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69">
            <a:extLst>
              <a:ext uri="{FF2B5EF4-FFF2-40B4-BE49-F238E27FC236}">
                <a16:creationId xmlns:a16="http://schemas.microsoft.com/office/drawing/2014/main" id="{921FB4AF-AED0-DA46-A8E4-43C27BBB590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535455"/>
              </a:clrFrom>
              <a:clrTo>
                <a:srgbClr val="53545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4" t="4008" r="-1547" b="14862"/>
          <a:stretch/>
        </p:blipFill>
        <p:spPr>
          <a:xfrm rot="13630869">
            <a:off x="8636524" y="2109910"/>
            <a:ext cx="1401277" cy="132556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9260F3-E9CE-2C4D-9BC8-9AEB5F54E131}"/>
              </a:ext>
            </a:extLst>
          </p:cNvPr>
          <p:cNvCxnSpPr>
            <a:cxnSpLocks/>
          </p:cNvCxnSpPr>
          <p:nvPr/>
        </p:nvCxnSpPr>
        <p:spPr>
          <a:xfrm flipV="1">
            <a:off x="2139072" y="4710819"/>
            <a:ext cx="1188251" cy="402501"/>
          </a:xfrm>
          <a:prstGeom prst="line">
            <a:avLst/>
          </a:prstGeom>
          <a:ln w="476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9F24B3A-DF3B-BC48-B5B3-4C2CB850AA9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535455"/>
              </a:clrFrom>
              <a:clrTo>
                <a:srgbClr val="53545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4" t="4008" r="-1547" b="14862"/>
          <a:stretch/>
        </p:blipFill>
        <p:spPr>
          <a:xfrm rot="1073269">
            <a:off x="1266395" y="4450539"/>
            <a:ext cx="1401277" cy="1325563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884A57E3-D6DB-DC4F-B2FD-ED0E95FA6267}"/>
              </a:ext>
            </a:extLst>
          </p:cNvPr>
          <p:cNvSpPr/>
          <p:nvPr/>
        </p:nvSpPr>
        <p:spPr>
          <a:xfrm rot="20438650">
            <a:off x="3304178" y="4594477"/>
            <a:ext cx="174473" cy="1844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22B1486-2E4F-1948-B5F5-48D0D534A6F6}"/>
              </a:ext>
            </a:extLst>
          </p:cNvPr>
          <p:cNvCxnSpPr>
            <a:cxnSpLocks/>
          </p:cNvCxnSpPr>
          <p:nvPr/>
        </p:nvCxnSpPr>
        <p:spPr>
          <a:xfrm flipV="1">
            <a:off x="5711700" y="4443984"/>
            <a:ext cx="1188251" cy="402501"/>
          </a:xfrm>
          <a:prstGeom prst="line">
            <a:avLst/>
          </a:prstGeom>
          <a:ln w="476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AFBC79B4-18FA-F641-9493-3C313F0152F6}"/>
              </a:ext>
            </a:extLst>
          </p:cNvPr>
          <p:cNvSpPr/>
          <p:nvPr/>
        </p:nvSpPr>
        <p:spPr>
          <a:xfrm rot="20438650">
            <a:off x="6876806" y="4327642"/>
            <a:ext cx="174473" cy="1844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5113711-B64A-AF4F-8EF9-EC91FED3143E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clrChange>
              <a:clrFrom>
                <a:srgbClr val="535455"/>
              </a:clrFrom>
              <a:clrTo>
                <a:srgbClr val="53545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4" t="4008" r="2077" b="14862"/>
          <a:stretch/>
        </p:blipFill>
        <p:spPr>
          <a:xfrm rot="1020033">
            <a:off x="5012310" y="4237349"/>
            <a:ext cx="1127837" cy="1130609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97D3015-C101-BF40-B5D3-33668195AF6A}"/>
              </a:ext>
            </a:extLst>
          </p:cNvPr>
          <p:cNvCxnSpPr>
            <a:cxnSpLocks/>
          </p:cNvCxnSpPr>
          <p:nvPr/>
        </p:nvCxnSpPr>
        <p:spPr>
          <a:xfrm flipV="1">
            <a:off x="9646963" y="4450450"/>
            <a:ext cx="1188251" cy="402501"/>
          </a:xfrm>
          <a:prstGeom prst="line">
            <a:avLst/>
          </a:prstGeom>
          <a:ln w="476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688EBF80-F857-BF45-9FCE-A46923D35C55}"/>
              </a:ext>
            </a:extLst>
          </p:cNvPr>
          <p:cNvSpPr/>
          <p:nvPr/>
        </p:nvSpPr>
        <p:spPr>
          <a:xfrm rot="20438650">
            <a:off x="10812069" y="4334108"/>
            <a:ext cx="174473" cy="1844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8">
            <a:extLst>
              <a:ext uri="{FF2B5EF4-FFF2-40B4-BE49-F238E27FC236}">
                <a16:creationId xmlns:a16="http://schemas.microsoft.com/office/drawing/2014/main" id="{00723DA5-EE14-6348-8397-68AF47CB6315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4D4E4F"/>
              </a:clrFrom>
              <a:clrTo>
                <a:srgbClr val="4D4E4F">
                  <a:alpha val="0"/>
                </a:srgbClr>
              </a:clrTo>
            </a:clrChange>
          </a:blip>
          <a:srcRect l="26654" b="4020"/>
          <a:stretch/>
        </p:blipFill>
        <p:spPr>
          <a:xfrm rot="955557">
            <a:off x="8734507" y="4180695"/>
            <a:ext cx="1445962" cy="143065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F4DA22-AA51-C345-8399-A9AFAF363ED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75" y="4846485"/>
            <a:ext cx="562535" cy="3745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5F74D-5F7F-D84A-BD28-10AB2E7803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258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BA310-6517-D44A-B1AC-439DF0AEA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 Can Capture Debris at Collision Speeds of 11.9mph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2398C7-248E-7C4E-B66D-29B545FEC75D}"/>
              </a:ext>
            </a:extLst>
          </p:cNvPr>
          <p:cNvSpPr txBox="1"/>
          <p:nvPr/>
        </p:nvSpPr>
        <p:spPr>
          <a:xfrm>
            <a:off x="2446435" y="5716245"/>
            <a:ext cx="39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Impact at 5.3 m/s, Offset 20cm in Y-Dir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22B7E0-5886-6947-A2F9-3E2CCF2098D9}"/>
              </a:ext>
            </a:extLst>
          </p:cNvPr>
          <p:cNvGrpSpPr/>
          <p:nvPr/>
        </p:nvGrpSpPr>
        <p:grpSpPr>
          <a:xfrm rot="19943619">
            <a:off x="7238689" y="1535683"/>
            <a:ext cx="3558970" cy="3805489"/>
            <a:chOff x="1413848" y="1060450"/>
            <a:chExt cx="4565319" cy="488154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1EE939D-44E3-1A48-874C-B17FA9F33E94}"/>
                </a:ext>
              </a:extLst>
            </p:cNvPr>
            <p:cNvGrpSpPr/>
            <p:nvPr/>
          </p:nvGrpSpPr>
          <p:grpSpPr>
            <a:xfrm>
              <a:off x="1413848" y="1060450"/>
              <a:ext cx="1667498" cy="4737100"/>
              <a:chOff x="1413848" y="1060450"/>
              <a:chExt cx="1667498" cy="4737100"/>
            </a:xfrm>
          </p:grpSpPr>
          <p:pic>
            <p:nvPicPr>
              <p:cNvPr id="24" name="Picture 23" descr="Background pattern&#10;&#10;Description automatically generated with medium confidence">
                <a:extLst>
                  <a:ext uri="{FF2B5EF4-FFF2-40B4-BE49-F238E27FC236}">
                    <a16:creationId xmlns:a16="http://schemas.microsoft.com/office/drawing/2014/main" id="{EF5F9C54-7F71-8245-A83B-DAC193029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08793">
                <a:off x="1976446" y="1060450"/>
                <a:ext cx="1104900" cy="4737100"/>
              </a:xfrm>
              <a:prstGeom prst="rect">
                <a:avLst/>
              </a:prstGeom>
            </p:spPr>
          </p:pic>
          <p:pic>
            <p:nvPicPr>
              <p:cNvPr id="25" name="Picture 24" descr="Background pattern&#10;&#10;Description automatically generated with medium confidence">
                <a:extLst>
                  <a:ext uri="{FF2B5EF4-FFF2-40B4-BE49-F238E27FC236}">
                    <a16:creationId xmlns:a16="http://schemas.microsoft.com/office/drawing/2014/main" id="{C7FBD225-8342-9F43-B169-897ADD78ED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816" b="92175"/>
              <a:stretch/>
            </p:blipFill>
            <p:spPr>
              <a:xfrm rot="2308793">
                <a:off x="1413848" y="4866290"/>
                <a:ext cx="517996" cy="370662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90DE4E2-CA4C-2B4D-9A21-1FE1D1EA8E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8602" y="1752600"/>
              <a:ext cx="2667148" cy="335016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111CBB4-492B-4A42-A516-9C6DEE857A09}"/>
                </a:ext>
              </a:extLst>
            </p:cNvPr>
            <p:cNvCxnSpPr>
              <a:cxnSpLocks/>
            </p:cNvCxnSpPr>
            <p:nvPr/>
          </p:nvCxnSpPr>
          <p:spPr>
            <a:xfrm rot="1656381" flipH="1">
              <a:off x="1500621" y="5317236"/>
              <a:ext cx="323727" cy="1506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988583-0DF0-FE4D-BE2C-B1070DBE3896}"/>
                </a:ext>
              </a:extLst>
            </p:cNvPr>
            <p:cNvSpPr txBox="1"/>
            <p:nvPr/>
          </p:nvSpPr>
          <p:spPr>
            <a:xfrm rot="1656381">
              <a:off x="1706301" y="5468230"/>
              <a:ext cx="1410060" cy="473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CubeSat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EBEADCB-60A4-184F-BFED-B8433DB81D93}"/>
                </a:ext>
              </a:extLst>
            </p:cNvPr>
            <p:cNvCxnSpPr>
              <a:cxnSpLocks/>
              <a:stCxn id="21" idx="1"/>
            </p:cNvCxnSpPr>
            <p:nvPr/>
          </p:nvCxnSpPr>
          <p:spPr>
            <a:xfrm rot="1656381" flipH="1">
              <a:off x="2732291" y="3656790"/>
              <a:ext cx="303811" cy="4039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DC1A05-E446-064B-82CE-582472F25C8B}"/>
                </a:ext>
              </a:extLst>
            </p:cNvPr>
            <p:cNvSpPr txBox="1"/>
            <p:nvPr/>
          </p:nvSpPr>
          <p:spPr>
            <a:xfrm rot="1656381">
              <a:off x="2929186" y="3911339"/>
              <a:ext cx="159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10m Boom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B103BAE-3553-2141-8003-3902EE90496B}"/>
                </a:ext>
              </a:extLst>
            </p:cNvPr>
            <p:cNvCxnSpPr>
              <a:cxnSpLocks/>
            </p:cNvCxnSpPr>
            <p:nvPr/>
          </p:nvCxnSpPr>
          <p:spPr>
            <a:xfrm rot="1656381" flipH="1">
              <a:off x="4156504" y="1828980"/>
              <a:ext cx="352770" cy="0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7A6063-0C48-9444-989A-6130A10BD7B3}"/>
                </a:ext>
              </a:extLst>
            </p:cNvPr>
            <p:cNvSpPr txBox="1"/>
            <p:nvPr/>
          </p:nvSpPr>
          <p:spPr>
            <a:xfrm rot="1656381">
              <a:off x="4388328" y="2032648"/>
              <a:ext cx="15908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1kg Weight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4110F8F-6715-0A4E-A74D-65E7BA11AEF8}"/>
              </a:ext>
            </a:extLst>
          </p:cNvPr>
          <p:cNvSpPr txBox="1"/>
          <p:nvPr/>
        </p:nvSpPr>
        <p:spPr>
          <a:xfrm>
            <a:off x="7122494" y="5716245"/>
            <a:ext cx="3381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CubeSat with Boom Diagram</a:t>
            </a:r>
          </a:p>
        </p:txBody>
      </p:sp>
      <p:pic>
        <p:nvPicPr>
          <p:cNvPr id="3" name="with boom animation" descr="with boom animation">
            <a:hlinkClick r:id="" action="ppaction://media"/>
            <a:extLst>
              <a:ext uri="{FF2B5EF4-FFF2-40B4-BE49-F238E27FC236}">
                <a16:creationId xmlns:a16="http://schemas.microsoft.com/office/drawing/2014/main" id="{20379EFC-319E-884F-A018-3E656CF073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3029" r="13107" b="12059"/>
          <a:stretch/>
        </p:blipFill>
        <p:spPr>
          <a:xfrm>
            <a:off x="1514611" y="1765765"/>
            <a:ext cx="5545250" cy="3713714"/>
          </a:xfrm>
          <a:prstGeom prst="rect">
            <a:avLst/>
          </a:prstGeom>
        </p:spPr>
      </p:pic>
      <p:pic>
        <p:nvPicPr>
          <p:cNvPr id="7" name="Picture 6" descr="Whiteboard&#10;&#10;Description automatically generated with low confidence">
            <a:extLst>
              <a:ext uri="{FF2B5EF4-FFF2-40B4-BE49-F238E27FC236}">
                <a16:creationId xmlns:a16="http://schemas.microsoft.com/office/drawing/2014/main" id="{BD27913F-7B5C-6843-8A82-A10288A456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402" y="2904794"/>
            <a:ext cx="798175" cy="73861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B341F5D-5A92-7046-8C6C-A236E4E9BEDD}"/>
              </a:ext>
            </a:extLst>
          </p:cNvPr>
          <p:cNvSpPr txBox="1">
            <a:spLocks/>
          </p:cNvSpPr>
          <p:nvPr/>
        </p:nvSpPr>
        <p:spPr>
          <a:xfrm>
            <a:off x="3369671" y="1166018"/>
            <a:ext cx="554525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22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14377" indent="-457189" algn="l" defTabSz="4571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95368" indent="-380990" algn="l" defTabSz="457189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/>
              <a:t>Adding a weighted boom allows for collision speeds up to 5.3 m/s (11.9 mph):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1B8831B-8339-AB48-AA19-08AD7BD02A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41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A85AA-67F5-41BD-A530-ABEF403CC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Agenda</a:t>
            </a:r>
            <a:endParaRPr lang="en-US"/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9950F8C8-7287-4E94-9248-E81B0536A785}"/>
              </a:ext>
            </a:extLst>
          </p:cNvPr>
          <p:cNvSpPr/>
          <p:nvPr/>
        </p:nvSpPr>
        <p:spPr>
          <a:xfrm>
            <a:off x="1129196" y="1181000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Introduction/Background                                                 Emily</a:t>
            </a:r>
          </a:p>
        </p:txBody>
      </p:sp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62DCE28C-E916-4549-8DE3-264EA85DA793}"/>
              </a:ext>
            </a:extLst>
          </p:cNvPr>
          <p:cNvSpPr/>
          <p:nvPr/>
        </p:nvSpPr>
        <p:spPr>
          <a:xfrm>
            <a:off x="1129195" y="1833898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System Engineering/Overview                                         Maya</a:t>
            </a:r>
          </a:p>
        </p:txBody>
      </p:sp>
      <p:sp>
        <p:nvSpPr>
          <p:cNvPr id="13" name="Rectangle: Diagonal Corners Snipped 12">
            <a:extLst>
              <a:ext uri="{FF2B5EF4-FFF2-40B4-BE49-F238E27FC236}">
                <a16:creationId xmlns:a16="http://schemas.microsoft.com/office/drawing/2014/main" id="{AB1F789F-6BCE-42F7-8343-4F3D78064BA4}"/>
              </a:ext>
            </a:extLst>
          </p:cNvPr>
          <p:cNvSpPr/>
          <p:nvPr/>
        </p:nvSpPr>
        <p:spPr>
          <a:xfrm>
            <a:off x="1139530" y="3114107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Debris Capture System                                                     James</a:t>
            </a:r>
          </a:p>
        </p:txBody>
      </p:sp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58A9CE6F-20B4-4CE3-AAB7-F9910BB6F788}"/>
              </a:ext>
            </a:extLst>
          </p:cNvPr>
          <p:cNvSpPr/>
          <p:nvPr/>
        </p:nvSpPr>
        <p:spPr>
          <a:xfrm>
            <a:off x="1137858" y="2473288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Spacecraft                                                                           Victor</a:t>
            </a:r>
          </a:p>
        </p:txBody>
      </p:sp>
      <p:sp>
        <p:nvSpPr>
          <p:cNvPr id="15" name="Rectangle: Diagonal Corners Snipped 14">
            <a:extLst>
              <a:ext uri="{FF2B5EF4-FFF2-40B4-BE49-F238E27FC236}">
                <a16:creationId xmlns:a16="http://schemas.microsoft.com/office/drawing/2014/main" id="{109A69F7-0005-4900-AA7B-914FED1BC60A}"/>
              </a:ext>
            </a:extLst>
          </p:cNvPr>
          <p:cNvSpPr/>
          <p:nvPr/>
        </p:nvSpPr>
        <p:spPr>
          <a:xfrm>
            <a:off x="1129194" y="3774254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Deorbit System                                                              Gustavo</a:t>
            </a:r>
          </a:p>
        </p:txBody>
      </p:sp>
      <p:sp>
        <p:nvSpPr>
          <p:cNvPr id="16" name="Rectangle: Diagonal Corners Snipped 15">
            <a:extLst>
              <a:ext uri="{FF2B5EF4-FFF2-40B4-BE49-F238E27FC236}">
                <a16:creationId xmlns:a16="http://schemas.microsoft.com/office/drawing/2014/main" id="{6B74C0B9-E7A9-424E-8EC0-3FD7A2A27AA8}"/>
              </a:ext>
            </a:extLst>
          </p:cNvPr>
          <p:cNvSpPr/>
          <p:nvPr/>
        </p:nvSpPr>
        <p:spPr>
          <a:xfrm>
            <a:off x="1129194" y="4424544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Propulsion System                                                         Jasmine</a:t>
            </a: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:a16="http://schemas.microsoft.com/office/drawing/2014/main" id="{F9C5B2C8-5DCE-4FB4-8735-D7CDF020EC10}"/>
              </a:ext>
            </a:extLst>
          </p:cNvPr>
          <p:cNvSpPr/>
          <p:nvPr/>
        </p:nvSpPr>
        <p:spPr>
          <a:xfrm>
            <a:off x="1129194" y="5068303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Conclusion                                                                           Emily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35DF57-265F-9344-A550-DFDABB3D7A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49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icture containing satellite, device&#10;&#10;Description automatically generated">
            <a:extLst>
              <a:ext uri="{FF2B5EF4-FFF2-40B4-BE49-F238E27FC236}">
                <a16:creationId xmlns:a16="http://schemas.microsoft.com/office/drawing/2014/main" id="{0E0A5DA4-147A-4A17-B503-B41C6CF0B1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53" y="1241118"/>
            <a:ext cx="6401505" cy="4801129"/>
          </a:xfrm>
          <a:prstGeom prst="rect">
            <a:avLst/>
          </a:prstGeom>
        </p:spPr>
      </p:pic>
      <p:pic>
        <p:nvPicPr>
          <p:cNvPr id="38" name="Content Placeholder 37" descr="A picture containing satellite&#10;&#10;Description automatically generated">
            <a:extLst>
              <a:ext uri="{FF2B5EF4-FFF2-40B4-BE49-F238E27FC236}">
                <a16:creationId xmlns:a16="http://schemas.microsoft.com/office/drawing/2014/main" id="{7457735D-C85D-4F7F-AFAF-3B7004CE0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116" y="1241118"/>
            <a:ext cx="6530752" cy="489806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D48EC3-D18E-4B52-A1A5-A99676690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Spacecraft Deployed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1A12ED-DFF0-4315-9CEB-14C931656424}"/>
              </a:ext>
            </a:extLst>
          </p:cNvPr>
          <p:cNvSpPr txBox="1"/>
          <p:nvPr/>
        </p:nvSpPr>
        <p:spPr>
          <a:xfrm>
            <a:off x="6309475" y="848129"/>
            <a:ext cx="149763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12U Structure</a:t>
            </a:r>
            <a:endParaRPr lang="en-US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40A8016A-2A61-403E-95A9-3FD60BC3FFC5}"/>
              </a:ext>
            </a:extLst>
          </p:cNvPr>
          <p:cNvSpPr txBox="1"/>
          <p:nvPr/>
        </p:nvSpPr>
        <p:spPr>
          <a:xfrm>
            <a:off x="9977182" y="5648760"/>
            <a:ext cx="183545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/>
              <a:t>Delta V Thruster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71D6218-AC9D-4799-BD4F-F3873F016BB5}"/>
              </a:ext>
            </a:extLst>
          </p:cNvPr>
          <p:cNvCxnSpPr>
            <a:cxnSpLocks/>
          </p:cNvCxnSpPr>
          <p:nvPr/>
        </p:nvCxnSpPr>
        <p:spPr>
          <a:xfrm>
            <a:off x="7199790" y="1155906"/>
            <a:ext cx="850001" cy="1627845"/>
          </a:xfrm>
          <a:prstGeom prst="straightConnector1">
            <a:avLst/>
          </a:prstGeom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D51E3A-DA01-48A1-B79E-F40336905363}"/>
              </a:ext>
            </a:extLst>
          </p:cNvPr>
          <p:cNvCxnSpPr>
            <a:cxnSpLocks/>
          </p:cNvCxnSpPr>
          <p:nvPr/>
        </p:nvCxnSpPr>
        <p:spPr>
          <a:xfrm flipH="1" flipV="1">
            <a:off x="2530776" y="5015762"/>
            <a:ext cx="444117" cy="601120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DD0F8FA-9BFE-4AA6-B9E1-7F335D23B89E}"/>
              </a:ext>
            </a:extLst>
          </p:cNvPr>
          <p:cNvCxnSpPr>
            <a:cxnSpLocks/>
          </p:cNvCxnSpPr>
          <p:nvPr/>
        </p:nvCxnSpPr>
        <p:spPr>
          <a:xfrm flipH="1" flipV="1">
            <a:off x="9037468" y="4003829"/>
            <a:ext cx="1750818" cy="1535837"/>
          </a:xfrm>
          <a:prstGeom prst="straightConnector1">
            <a:avLst/>
          </a:prstGeom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">
            <a:extLst>
              <a:ext uri="{FF2B5EF4-FFF2-40B4-BE49-F238E27FC236}">
                <a16:creationId xmlns:a16="http://schemas.microsoft.com/office/drawing/2014/main" id="{D0D9C6C0-4DB1-43EF-B7A5-143467ACA346}"/>
              </a:ext>
            </a:extLst>
          </p:cNvPr>
          <p:cNvSpPr txBox="1"/>
          <p:nvPr/>
        </p:nvSpPr>
        <p:spPr>
          <a:xfrm>
            <a:off x="10060410" y="1310264"/>
            <a:ext cx="1669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Antenna System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7E9C889-67BE-451E-91C3-83CED750BD6E}"/>
              </a:ext>
            </a:extLst>
          </p:cNvPr>
          <p:cNvCxnSpPr>
            <a:cxnSpLocks/>
          </p:cNvCxnSpPr>
          <p:nvPr/>
        </p:nvCxnSpPr>
        <p:spPr>
          <a:xfrm flipH="1">
            <a:off x="9468283" y="1612812"/>
            <a:ext cx="1060634" cy="1791501"/>
          </a:xfrm>
          <a:prstGeom prst="straightConnector1">
            <a:avLst/>
          </a:prstGeom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C6AC668-FD13-45AC-BFA8-C90786F4EE0B}"/>
              </a:ext>
            </a:extLst>
          </p:cNvPr>
          <p:cNvCxnSpPr>
            <a:cxnSpLocks/>
          </p:cNvCxnSpPr>
          <p:nvPr/>
        </p:nvCxnSpPr>
        <p:spPr>
          <a:xfrm flipV="1">
            <a:off x="2166166" y="2523522"/>
            <a:ext cx="1173339" cy="4327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54433ED-FD11-4B18-87BC-FD9EF2A935A3}"/>
              </a:ext>
            </a:extLst>
          </p:cNvPr>
          <p:cNvSpPr txBox="1"/>
          <p:nvPr/>
        </p:nvSpPr>
        <p:spPr>
          <a:xfrm>
            <a:off x="2275631" y="2475974"/>
            <a:ext cx="737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340mm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382F1C9-81B5-4A92-8AD1-6CAFD9C50B44}"/>
              </a:ext>
            </a:extLst>
          </p:cNvPr>
          <p:cNvCxnSpPr>
            <a:cxnSpLocks/>
          </p:cNvCxnSpPr>
          <p:nvPr/>
        </p:nvCxnSpPr>
        <p:spPr>
          <a:xfrm>
            <a:off x="3448970" y="2698812"/>
            <a:ext cx="643833" cy="6303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549D449-5240-4D09-8A6B-E094FDD8FB98}"/>
              </a:ext>
            </a:extLst>
          </p:cNvPr>
          <p:cNvSpPr txBox="1"/>
          <p:nvPr/>
        </p:nvSpPr>
        <p:spPr>
          <a:xfrm>
            <a:off x="3339505" y="2896384"/>
            <a:ext cx="5400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214 mm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6BD799-311D-784D-9C77-590DF5EC15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24DEB19-20E5-4252-95EA-2B05F748143B}"/>
              </a:ext>
            </a:extLst>
          </p:cNvPr>
          <p:cNvCxnSpPr>
            <a:cxnSpLocks/>
          </p:cNvCxnSpPr>
          <p:nvPr/>
        </p:nvCxnSpPr>
        <p:spPr>
          <a:xfrm flipH="1">
            <a:off x="3950563" y="3484358"/>
            <a:ext cx="240415" cy="701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D42687CC-FAA6-455F-A9DA-7F487A650F56}"/>
              </a:ext>
            </a:extLst>
          </p:cNvPr>
          <p:cNvSpPr txBox="1"/>
          <p:nvPr/>
        </p:nvSpPr>
        <p:spPr>
          <a:xfrm>
            <a:off x="3717497" y="3584071"/>
            <a:ext cx="5400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214 mm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FCF04A7-BB3B-4170-9CFD-5472786801E6}"/>
              </a:ext>
            </a:extLst>
          </p:cNvPr>
          <p:cNvCxnSpPr>
            <a:cxnSpLocks/>
          </p:cNvCxnSpPr>
          <p:nvPr/>
        </p:nvCxnSpPr>
        <p:spPr>
          <a:xfrm flipH="1">
            <a:off x="8550877" y="1612812"/>
            <a:ext cx="1978040" cy="2119941"/>
          </a:xfrm>
          <a:prstGeom prst="straightConnector1">
            <a:avLst/>
          </a:prstGeom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C86A577E-F499-4748-8477-25ADE5FAA326}"/>
              </a:ext>
            </a:extLst>
          </p:cNvPr>
          <p:cNvSpPr txBox="1"/>
          <p:nvPr/>
        </p:nvSpPr>
        <p:spPr>
          <a:xfrm>
            <a:off x="2252534" y="5664148"/>
            <a:ext cx="2186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Debris Capture Mechanism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9A24B38-3DAD-4F2E-B89A-50AF805E4097}"/>
              </a:ext>
            </a:extLst>
          </p:cNvPr>
          <p:cNvCxnSpPr>
            <a:cxnSpLocks/>
          </p:cNvCxnSpPr>
          <p:nvPr/>
        </p:nvCxnSpPr>
        <p:spPr>
          <a:xfrm flipH="1">
            <a:off x="4861608" y="1545060"/>
            <a:ext cx="155215" cy="1640084"/>
          </a:xfrm>
          <a:prstGeom prst="straightConnector1">
            <a:avLst/>
          </a:prstGeom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0BCE8B9F-3D6A-4CDC-9BEF-FB3DCC99744F}"/>
              </a:ext>
            </a:extLst>
          </p:cNvPr>
          <p:cNvSpPr txBox="1"/>
          <p:nvPr/>
        </p:nvSpPr>
        <p:spPr>
          <a:xfrm>
            <a:off x="4215397" y="1237471"/>
            <a:ext cx="1610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Stabilizing Boom</a:t>
            </a:r>
          </a:p>
        </p:txBody>
      </p:sp>
    </p:spTree>
    <p:extLst>
      <p:ext uri="{BB962C8B-B14F-4D97-AF65-F5344CB8AC3E}">
        <p14:creationId xmlns:p14="http://schemas.microsoft.com/office/powerpoint/2010/main" val="4057106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6BFC4-6080-47BB-8CE6-861BA1EC5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Spacecraft Deployed From ISIS Dispenser</a:t>
            </a:r>
            <a:br>
              <a:rPr lang="en-US" sz="2900"/>
            </a:br>
            <a:endParaRPr lang="en-US"/>
          </a:p>
        </p:txBody>
      </p:sp>
      <p:pic>
        <p:nvPicPr>
          <p:cNvPr id="9" name="Picture 8" descr="A picture containing stereo&#10;&#10;Description automatically generated">
            <a:extLst>
              <a:ext uri="{FF2B5EF4-FFF2-40B4-BE49-F238E27FC236}">
                <a16:creationId xmlns:a16="http://schemas.microsoft.com/office/drawing/2014/main" id="{9D43920B-AC45-4608-884A-B4183775B8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6" t="5986" r="11935" b="11157"/>
          <a:stretch/>
        </p:blipFill>
        <p:spPr>
          <a:xfrm>
            <a:off x="6174432" y="2018417"/>
            <a:ext cx="5875160" cy="442271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E62CCB5-1C18-4EB3-B474-0F597BDB2B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" t="35510" r="29115" b="4082"/>
          <a:stretch/>
        </p:blipFill>
        <p:spPr>
          <a:xfrm>
            <a:off x="1408544" y="2846375"/>
            <a:ext cx="4340207" cy="308106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7DA7D74-392E-4159-B228-D520DC7D9FBC}"/>
              </a:ext>
            </a:extLst>
          </p:cNvPr>
          <p:cNvCxnSpPr>
            <a:cxnSpLocks/>
          </p:cNvCxnSpPr>
          <p:nvPr/>
        </p:nvCxnSpPr>
        <p:spPr>
          <a:xfrm flipH="1">
            <a:off x="5337175" y="4829446"/>
            <a:ext cx="4627121" cy="585155"/>
          </a:xfrm>
          <a:prstGeom prst="straightConnector1">
            <a:avLst/>
          </a:prstGeom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C3E83DD-31CE-4AD2-A95E-487778615116}"/>
              </a:ext>
            </a:extLst>
          </p:cNvPr>
          <p:cNvCxnSpPr>
            <a:cxnSpLocks/>
          </p:cNvCxnSpPr>
          <p:nvPr/>
        </p:nvCxnSpPr>
        <p:spPr>
          <a:xfrm flipH="1">
            <a:off x="4181376" y="2511553"/>
            <a:ext cx="3921840" cy="427558"/>
          </a:xfrm>
          <a:prstGeom prst="straightConnector1">
            <a:avLst/>
          </a:prstGeom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8684BB9-93FD-41EA-8D0A-B202A728942E}"/>
              </a:ext>
            </a:extLst>
          </p:cNvPr>
          <p:cNvCxnSpPr>
            <a:cxnSpLocks/>
          </p:cNvCxnSpPr>
          <p:nvPr/>
        </p:nvCxnSpPr>
        <p:spPr>
          <a:xfrm flipH="1">
            <a:off x="5568360" y="3401238"/>
            <a:ext cx="4484713" cy="706842"/>
          </a:xfrm>
          <a:prstGeom prst="straightConnector1">
            <a:avLst/>
          </a:prstGeom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0C4B7A-2F93-4A44-8521-A6F7F777BC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CE0320-2283-41F7-ADAF-A0D7FE65C843}"/>
              </a:ext>
            </a:extLst>
          </p:cNvPr>
          <p:cNvSpPr txBox="1"/>
          <p:nvPr/>
        </p:nvSpPr>
        <p:spPr>
          <a:xfrm>
            <a:off x="612558" y="1533969"/>
            <a:ext cx="540501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Spacecraft uses an ISIS 12U/16U Dispenser to deploy  into orbit from launch vehicle</a:t>
            </a:r>
          </a:p>
        </p:txBody>
      </p:sp>
    </p:spTree>
    <p:extLst>
      <p:ext uri="{BB962C8B-B14F-4D97-AF65-F5344CB8AC3E}">
        <p14:creationId xmlns:p14="http://schemas.microsoft.com/office/powerpoint/2010/main" val="102542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F425B552-993A-425D-9D6C-366F7B7239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9300" y="2189457"/>
            <a:ext cx="4939242" cy="3684588"/>
          </a:xfrm>
        </p:spPr>
      </p:pic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FDF3E299-8FC4-492D-8A0E-4F877B919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678" y="2193426"/>
            <a:ext cx="4910137" cy="3676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37C951-CADB-4AEB-B3C6-BE6E0AF0D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887" y="185399"/>
            <a:ext cx="10854171" cy="1143000"/>
          </a:xfrm>
        </p:spPr>
        <p:txBody>
          <a:bodyPr/>
          <a:lstStyle/>
          <a:p>
            <a:r>
              <a:rPr lang="en-US"/>
              <a:t>Spacecraft Interior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91B9D14-F373-4523-98F7-97B435F15858}"/>
              </a:ext>
            </a:extLst>
          </p:cNvPr>
          <p:cNvCxnSpPr>
            <a:cxnSpLocks/>
          </p:cNvCxnSpPr>
          <p:nvPr/>
        </p:nvCxnSpPr>
        <p:spPr>
          <a:xfrm flipV="1">
            <a:off x="2254928" y="5237455"/>
            <a:ext cx="1349005" cy="248945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79F1515-E6EC-406D-BC90-A960DB808608}"/>
              </a:ext>
            </a:extLst>
          </p:cNvPr>
          <p:cNvSpPr txBox="1"/>
          <p:nvPr/>
        </p:nvSpPr>
        <p:spPr>
          <a:xfrm>
            <a:off x="8804267" y="1602217"/>
            <a:ext cx="1908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Electrodynamic Tether (Undeployed)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B832C02-429F-4987-99B8-C987F32C1B5C}"/>
              </a:ext>
            </a:extLst>
          </p:cNvPr>
          <p:cNvCxnSpPr/>
          <p:nvPr/>
        </p:nvCxnSpPr>
        <p:spPr>
          <a:xfrm flipH="1">
            <a:off x="4405969" y="2086662"/>
            <a:ext cx="807253" cy="1558893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ADC954D-321C-4914-B22C-FDB34D74CBB0}"/>
              </a:ext>
            </a:extLst>
          </p:cNvPr>
          <p:cNvSpPr txBox="1"/>
          <p:nvPr/>
        </p:nvSpPr>
        <p:spPr>
          <a:xfrm>
            <a:off x="4505242" y="1562392"/>
            <a:ext cx="1669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Propulsion System / Fuel Tank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E5E0BB-9887-4FCA-BD59-D2CD1CE82765}"/>
              </a:ext>
            </a:extLst>
          </p:cNvPr>
          <p:cNvCxnSpPr>
            <a:cxnSpLocks/>
          </p:cNvCxnSpPr>
          <p:nvPr/>
        </p:nvCxnSpPr>
        <p:spPr>
          <a:xfrm flipH="1">
            <a:off x="3952833" y="2086662"/>
            <a:ext cx="1260389" cy="691979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E8B9087-AA3F-4068-8833-74D161C9E1B5}"/>
              </a:ext>
            </a:extLst>
          </p:cNvPr>
          <p:cNvCxnSpPr>
            <a:cxnSpLocks/>
          </p:cNvCxnSpPr>
          <p:nvPr/>
        </p:nvCxnSpPr>
        <p:spPr>
          <a:xfrm flipH="1">
            <a:off x="9507984" y="2166402"/>
            <a:ext cx="88778" cy="1479153"/>
          </a:xfrm>
          <a:prstGeom prst="line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Box 1">
            <a:extLst>
              <a:ext uri="{FF2B5EF4-FFF2-40B4-BE49-F238E27FC236}">
                <a16:creationId xmlns:a16="http://schemas.microsoft.com/office/drawing/2014/main" id="{A3E9197D-F316-4072-A2B1-52E900CE4FDE}"/>
              </a:ext>
            </a:extLst>
          </p:cNvPr>
          <p:cNvSpPr txBox="1"/>
          <p:nvPr/>
        </p:nvSpPr>
        <p:spPr>
          <a:xfrm>
            <a:off x="795730" y="5465056"/>
            <a:ext cx="183545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cs typeface="Calibri"/>
              </a:rPr>
              <a:t>Power/ Battery System</a:t>
            </a: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34A9A56A-2F36-4D26-836C-5D5656B7A5A7}"/>
              </a:ext>
            </a:extLst>
          </p:cNvPr>
          <p:cNvSpPr txBox="1"/>
          <p:nvPr/>
        </p:nvSpPr>
        <p:spPr>
          <a:xfrm>
            <a:off x="8233707" y="5319831"/>
            <a:ext cx="183545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/>
              <a:t>Communication/Data Handling System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0779A70-7B74-4F60-9420-AAAE45D77B1D}"/>
              </a:ext>
            </a:extLst>
          </p:cNvPr>
          <p:cNvCxnSpPr>
            <a:cxnSpLocks/>
          </p:cNvCxnSpPr>
          <p:nvPr/>
        </p:nvCxnSpPr>
        <p:spPr>
          <a:xfrm flipH="1" flipV="1">
            <a:off x="8705542" y="4820491"/>
            <a:ext cx="436743" cy="536164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3115A51-F5E0-4F7A-8F6D-E2AB68123878}"/>
              </a:ext>
            </a:extLst>
          </p:cNvPr>
          <p:cNvCxnSpPr>
            <a:cxnSpLocks/>
          </p:cNvCxnSpPr>
          <p:nvPr/>
        </p:nvCxnSpPr>
        <p:spPr>
          <a:xfrm flipV="1">
            <a:off x="2192784" y="4341181"/>
            <a:ext cx="363985" cy="1150645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264C32-3F5B-AC45-B289-2800C57253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127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0CA2-30EE-5E43-A6E7-18F2C5888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Mass and Power Meet Requirements 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B60F9516-B4DE-4776-90C2-1DACEF4AC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0955" y="1459206"/>
            <a:ext cx="6911748" cy="4729878"/>
          </a:xfr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BBE2C9B-1417-425B-86F3-30C8B6982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8" y="1459206"/>
            <a:ext cx="4671999" cy="32645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591D4D-6B1F-CA48-BE4E-EAAFC63805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080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A85AA-67F5-41BD-A530-ABEF403CC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Agenda</a:t>
            </a:r>
            <a:endParaRPr lang="en-US"/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9950F8C8-7287-4E94-9248-E81B0536A785}"/>
              </a:ext>
            </a:extLst>
          </p:cNvPr>
          <p:cNvSpPr/>
          <p:nvPr/>
        </p:nvSpPr>
        <p:spPr>
          <a:xfrm>
            <a:off x="1129196" y="1181000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Introduction/Background                                                 Emily</a:t>
            </a:r>
          </a:p>
        </p:txBody>
      </p:sp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62DCE28C-E916-4549-8DE3-264EA85DA793}"/>
              </a:ext>
            </a:extLst>
          </p:cNvPr>
          <p:cNvSpPr/>
          <p:nvPr/>
        </p:nvSpPr>
        <p:spPr>
          <a:xfrm>
            <a:off x="1129195" y="1833898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System Engineering/Overview                                         Maya</a:t>
            </a:r>
          </a:p>
        </p:txBody>
      </p:sp>
      <p:sp>
        <p:nvSpPr>
          <p:cNvPr id="13" name="Rectangle: Diagonal Corners Snipped 12">
            <a:extLst>
              <a:ext uri="{FF2B5EF4-FFF2-40B4-BE49-F238E27FC236}">
                <a16:creationId xmlns:a16="http://schemas.microsoft.com/office/drawing/2014/main" id="{AB1F789F-6BCE-42F7-8343-4F3D78064BA4}"/>
              </a:ext>
            </a:extLst>
          </p:cNvPr>
          <p:cNvSpPr/>
          <p:nvPr/>
        </p:nvSpPr>
        <p:spPr>
          <a:xfrm>
            <a:off x="1139530" y="3114107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Debris Capture System                                                     James</a:t>
            </a:r>
          </a:p>
        </p:txBody>
      </p:sp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58A9CE6F-20B4-4CE3-AAB7-F9910BB6F788}"/>
              </a:ext>
            </a:extLst>
          </p:cNvPr>
          <p:cNvSpPr/>
          <p:nvPr/>
        </p:nvSpPr>
        <p:spPr>
          <a:xfrm>
            <a:off x="1137858" y="2473288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Spacecraft                                                                           Victor</a:t>
            </a:r>
          </a:p>
        </p:txBody>
      </p:sp>
      <p:sp>
        <p:nvSpPr>
          <p:cNvPr id="15" name="Rectangle: Diagonal Corners Snipped 14">
            <a:extLst>
              <a:ext uri="{FF2B5EF4-FFF2-40B4-BE49-F238E27FC236}">
                <a16:creationId xmlns:a16="http://schemas.microsoft.com/office/drawing/2014/main" id="{109A69F7-0005-4900-AA7B-914FED1BC60A}"/>
              </a:ext>
            </a:extLst>
          </p:cNvPr>
          <p:cNvSpPr/>
          <p:nvPr/>
        </p:nvSpPr>
        <p:spPr>
          <a:xfrm>
            <a:off x="1129194" y="3774254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Deorbit System                                                              Gustavo</a:t>
            </a:r>
          </a:p>
        </p:txBody>
      </p:sp>
      <p:sp>
        <p:nvSpPr>
          <p:cNvPr id="16" name="Rectangle: Diagonal Corners Snipped 15">
            <a:extLst>
              <a:ext uri="{FF2B5EF4-FFF2-40B4-BE49-F238E27FC236}">
                <a16:creationId xmlns:a16="http://schemas.microsoft.com/office/drawing/2014/main" id="{6B74C0B9-E7A9-424E-8EC0-3FD7A2A27AA8}"/>
              </a:ext>
            </a:extLst>
          </p:cNvPr>
          <p:cNvSpPr/>
          <p:nvPr/>
        </p:nvSpPr>
        <p:spPr>
          <a:xfrm>
            <a:off x="1129194" y="4424544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Propulsion System                                                         Jasmine</a:t>
            </a: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:a16="http://schemas.microsoft.com/office/drawing/2014/main" id="{F9C5B2C8-5DCE-4FB4-8735-D7CDF020EC10}"/>
              </a:ext>
            </a:extLst>
          </p:cNvPr>
          <p:cNvSpPr/>
          <p:nvPr/>
        </p:nvSpPr>
        <p:spPr>
          <a:xfrm>
            <a:off x="1129194" y="5068303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Conclusion                                                                           Emily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F4DB23-9C03-2441-94CA-D13D3C4F6D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434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695C-5CEC-CB48-927E-6E98A4636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/>
              <a:t>Capture Mechanism – Rigid Net (Catcher's Mitt)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76A6C95-6B54-B44D-9C75-F093AC3F40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8506149"/>
              </p:ext>
            </p:extLst>
          </p:nvPr>
        </p:nvGraphicFramePr>
        <p:xfrm>
          <a:off x="500063" y="1228725"/>
          <a:ext cx="11415715" cy="4956936"/>
        </p:xfrm>
        <a:graphic>
          <a:graphicData uri="http://schemas.openxmlformats.org/drawingml/2006/table">
            <a:tbl>
              <a:tblPr/>
              <a:tblGrid>
                <a:gridCol w="1410749">
                  <a:extLst>
                    <a:ext uri="{9D8B030D-6E8A-4147-A177-3AD203B41FA5}">
                      <a16:colId xmlns:a16="http://schemas.microsoft.com/office/drawing/2014/main" val="2424269774"/>
                    </a:ext>
                  </a:extLst>
                </a:gridCol>
                <a:gridCol w="1410749">
                  <a:extLst>
                    <a:ext uri="{9D8B030D-6E8A-4147-A177-3AD203B41FA5}">
                      <a16:colId xmlns:a16="http://schemas.microsoft.com/office/drawing/2014/main" val="3294933816"/>
                    </a:ext>
                  </a:extLst>
                </a:gridCol>
                <a:gridCol w="1410749">
                  <a:extLst>
                    <a:ext uri="{9D8B030D-6E8A-4147-A177-3AD203B41FA5}">
                      <a16:colId xmlns:a16="http://schemas.microsoft.com/office/drawing/2014/main" val="2345391533"/>
                    </a:ext>
                  </a:extLst>
                </a:gridCol>
                <a:gridCol w="1410749">
                  <a:extLst>
                    <a:ext uri="{9D8B030D-6E8A-4147-A177-3AD203B41FA5}">
                      <a16:colId xmlns:a16="http://schemas.microsoft.com/office/drawing/2014/main" val="1102413490"/>
                    </a:ext>
                  </a:extLst>
                </a:gridCol>
                <a:gridCol w="1540472">
                  <a:extLst>
                    <a:ext uri="{9D8B030D-6E8A-4147-A177-3AD203B41FA5}">
                      <a16:colId xmlns:a16="http://schemas.microsoft.com/office/drawing/2014/main" val="1518282016"/>
                    </a:ext>
                  </a:extLst>
                </a:gridCol>
                <a:gridCol w="1410749">
                  <a:extLst>
                    <a:ext uri="{9D8B030D-6E8A-4147-A177-3AD203B41FA5}">
                      <a16:colId xmlns:a16="http://schemas.microsoft.com/office/drawing/2014/main" val="3645503348"/>
                    </a:ext>
                  </a:extLst>
                </a:gridCol>
                <a:gridCol w="1410749">
                  <a:extLst>
                    <a:ext uri="{9D8B030D-6E8A-4147-A177-3AD203B41FA5}">
                      <a16:colId xmlns:a16="http://schemas.microsoft.com/office/drawing/2014/main" val="542271018"/>
                    </a:ext>
                  </a:extLst>
                </a:gridCol>
                <a:gridCol w="1410749">
                  <a:extLst>
                    <a:ext uri="{9D8B030D-6E8A-4147-A177-3AD203B41FA5}">
                      <a16:colId xmlns:a16="http://schemas.microsoft.com/office/drawing/2014/main" val="2474813811"/>
                    </a:ext>
                  </a:extLst>
                </a:gridCol>
              </a:tblGrid>
              <a:tr h="7578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Design 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Stowed Volume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Weight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Capture Object Size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Maneuverability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Power​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Complexity (1-5)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Technology Readiness Lvl.​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011744"/>
                  </a:ext>
                </a:extLst>
              </a:tr>
              <a:tr h="830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Rigid Net </a:t>
                      </a:r>
                      <a:endParaRPr lang="en-US" sz="1400" b="0" i="0" u="none" strike="sng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2U​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&lt;1kg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 be rotated if still attached to cubesat</a:t>
                      </a:r>
                      <a:endParaRPr lang="en-US" sz="1400" b="0" i="0" u="none" strike="noStrike" err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.05-1 W​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621253"/>
                  </a:ext>
                </a:extLst>
              </a:tr>
              <a:tr h="6623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&lt;6kg​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 maneuverable once released from CubeSat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15W​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00761"/>
                  </a:ext>
                </a:extLst>
              </a:tr>
              <a:tr h="4932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Boom w/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&lt;2kg​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Moderate Maneuverability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20W​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230573"/>
                  </a:ext>
                </a:extLst>
              </a:tr>
              <a:tr h="12270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Harpoon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&lt;2kg​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 maneuverable once released from CubeSat if cable is used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817917"/>
                  </a:ext>
                </a:extLst>
              </a:tr>
              <a:tr h="4932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9U​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&lt;10kg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3U-6U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Highly maneuverable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60W​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469252"/>
                  </a:ext>
                </a:extLst>
              </a:tr>
              <a:tr h="4932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Boom w/ Grabber Claw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6U (est.)​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&lt;5kg​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3U-6U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Less maneuverable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40W+​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652388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EB808F97-0F2D-4C22-92D2-12A5484D0394}"/>
              </a:ext>
            </a:extLst>
          </p:cNvPr>
          <p:cNvSpPr/>
          <p:nvPr/>
        </p:nvSpPr>
        <p:spPr>
          <a:xfrm>
            <a:off x="500062" y="1971675"/>
            <a:ext cx="11415715" cy="83389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C50B9A-613E-304C-9D90-291A1072CC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66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A picture containing red&#10;&#10;Description automatically generated">
            <a:extLst>
              <a:ext uri="{FF2B5EF4-FFF2-40B4-BE49-F238E27FC236}">
                <a16:creationId xmlns:a16="http://schemas.microsoft.com/office/drawing/2014/main" id="{337F0B15-1AE2-46A5-871C-8A2560AB2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77" t="15284" r="19778" b="20025"/>
          <a:stretch/>
        </p:blipFill>
        <p:spPr>
          <a:xfrm>
            <a:off x="1421526" y="1262686"/>
            <a:ext cx="4783849" cy="4910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1A85AA-67F5-41BD-A530-ABEF403CC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>
                <a:cs typeface="Calibri Light"/>
              </a:rPr>
              <a:t>Capture Mechanism – Deployed State</a:t>
            </a:r>
            <a:endParaRPr lang="en-US"/>
          </a:p>
        </p:txBody>
      </p:sp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6542C4C3-A27C-41DC-AEA9-ECF841511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89" t="41959" r="39463" b="19224"/>
          <a:stretch/>
        </p:blipFill>
        <p:spPr>
          <a:xfrm>
            <a:off x="6875552" y="1240130"/>
            <a:ext cx="4703357" cy="487146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7AB7BB-6189-44CD-A767-4DA0EEB4C2E3}"/>
              </a:ext>
            </a:extLst>
          </p:cNvPr>
          <p:cNvCxnSpPr>
            <a:cxnSpLocks/>
          </p:cNvCxnSpPr>
          <p:nvPr/>
        </p:nvCxnSpPr>
        <p:spPr>
          <a:xfrm flipV="1">
            <a:off x="1867402" y="2513110"/>
            <a:ext cx="3114772" cy="14472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884C73-D4B0-4652-B22C-3182A079F9D4}"/>
              </a:ext>
            </a:extLst>
          </p:cNvPr>
          <p:cNvCxnSpPr>
            <a:cxnSpLocks/>
          </p:cNvCxnSpPr>
          <p:nvPr/>
        </p:nvCxnSpPr>
        <p:spPr>
          <a:xfrm flipH="1" flipV="1">
            <a:off x="1854264" y="3973480"/>
            <a:ext cx="147929" cy="3030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46F2DC-5765-4289-BC1E-ECB17D741826}"/>
              </a:ext>
            </a:extLst>
          </p:cNvPr>
          <p:cNvCxnSpPr>
            <a:cxnSpLocks/>
          </p:cNvCxnSpPr>
          <p:nvPr/>
        </p:nvCxnSpPr>
        <p:spPr>
          <a:xfrm flipH="1" flipV="1">
            <a:off x="5021586" y="2499975"/>
            <a:ext cx="260458" cy="6362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BF4A94A-0F01-42DB-B835-8E515761A4A1}"/>
              </a:ext>
            </a:extLst>
          </p:cNvPr>
          <p:cNvSpPr txBox="1"/>
          <p:nvPr/>
        </p:nvSpPr>
        <p:spPr>
          <a:xfrm rot="-1500000">
            <a:off x="3282027" y="2758252"/>
            <a:ext cx="707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50cm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79AA6AE-EF1D-4876-B7A1-48145C0C530B}"/>
              </a:ext>
            </a:extLst>
          </p:cNvPr>
          <p:cNvCxnSpPr>
            <a:cxnSpLocks/>
          </p:cNvCxnSpPr>
          <p:nvPr/>
        </p:nvCxnSpPr>
        <p:spPr>
          <a:xfrm>
            <a:off x="5455438" y="3062740"/>
            <a:ext cx="672174" cy="17067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E1A7595-9209-4570-B51D-DD21C3B709C4}"/>
              </a:ext>
            </a:extLst>
          </p:cNvPr>
          <p:cNvCxnSpPr>
            <a:cxnSpLocks/>
          </p:cNvCxnSpPr>
          <p:nvPr/>
        </p:nvCxnSpPr>
        <p:spPr>
          <a:xfrm flipV="1">
            <a:off x="5295182" y="3036464"/>
            <a:ext cx="212808" cy="997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515C8AC-193F-46FA-A65C-96613F803A41}"/>
              </a:ext>
            </a:extLst>
          </p:cNvPr>
          <p:cNvCxnSpPr>
            <a:cxnSpLocks/>
          </p:cNvCxnSpPr>
          <p:nvPr/>
        </p:nvCxnSpPr>
        <p:spPr>
          <a:xfrm flipH="1" flipV="1">
            <a:off x="3431357" y="4798243"/>
            <a:ext cx="659876" cy="2733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0C4DEB5-443D-48E8-83BD-B901AA727031}"/>
              </a:ext>
            </a:extLst>
          </p:cNvPr>
          <p:cNvSpPr txBox="1"/>
          <p:nvPr/>
        </p:nvSpPr>
        <p:spPr>
          <a:xfrm rot="4020000">
            <a:off x="5545722" y="3568201"/>
            <a:ext cx="707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40cm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0FA2AE-B5F3-46C7-9ABD-205A8BBAEA0A}"/>
              </a:ext>
            </a:extLst>
          </p:cNvPr>
          <p:cNvSpPr txBox="1"/>
          <p:nvPr/>
        </p:nvSpPr>
        <p:spPr>
          <a:xfrm>
            <a:off x="8022586" y="6112194"/>
            <a:ext cx="2643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Capture mechanism top view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7FD9133-30E8-4546-9094-7B401919FBEF}"/>
              </a:ext>
            </a:extLst>
          </p:cNvPr>
          <p:cNvCxnSpPr>
            <a:cxnSpLocks/>
          </p:cNvCxnSpPr>
          <p:nvPr/>
        </p:nvCxnSpPr>
        <p:spPr>
          <a:xfrm flipH="1">
            <a:off x="9634194" y="1121790"/>
            <a:ext cx="1" cy="17510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49D64E7-1FE8-439F-A580-9C4819C61717}"/>
              </a:ext>
            </a:extLst>
          </p:cNvPr>
          <p:cNvCxnSpPr>
            <a:cxnSpLocks/>
          </p:cNvCxnSpPr>
          <p:nvPr/>
        </p:nvCxnSpPr>
        <p:spPr>
          <a:xfrm flipH="1">
            <a:off x="8653806" y="1121790"/>
            <a:ext cx="980388" cy="16685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7247E78-62C8-4CFA-946D-37EE66E48ADE}"/>
              </a:ext>
            </a:extLst>
          </p:cNvPr>
          <p:cNvSpPr txBox="1"/>
          <p:nvPr/>
        </p:nvSpPr>
        <p:spPr>
          <a:xfrm>
            <a:off x="8177262" y="472849"/>
            <a:ext cx="2643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Carbon fiber stems released on deployment to keep debris in net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13D5DAD-D202-405D-A250-4EDDA60CE98E}"/>
              </a:ext>
            </a:extLst>
          </p:cNvPr>
          <p:cNvCxnSpPr>
            <a:cxnSpLocks/>
          </p:cNvCxnSpPr>
          <p:nvPr/>
        </p:nvCxnSpPr>
        <p:spPr>
          <a:xfrm flipV="1">
            <a:off x="7303470" y="3925261"/>
            <a:ext cx="648145" cy="15182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5DAD5C2-F0E7-4DCC-A782-7DD542FF5C85}"/>
              </a:ext>
            </a:extLst>
          </p:cNvPr>
          <p:cNvSpPr txBox="1"/>
          <p:nvPr/>
        </p:nvSpPr>
        <p:spPr>
          <a:xfrm>
            <a:off x="6833642" y="5331060"/>
            <a:ext cx="133693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/>
              <a:t>4 individual net sections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213248E-3C3B-4208-8A83-452CDE912745}"/>
              </a:ext>
            </a:extLst>
          </p:cNvPr>
          <p:cNvCxnSpPr>
            <a:cxnSpLocks/>
          </p:cNvCxnSpPr>
          <p:nvPr/>
        </p:nvCxnSpPr>
        <p:spPr>
          <a:xfrm flipV="1">
            <a:off x="1569834" y="4836481"/>
            <a:ext cx="1503409" cy="5081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A1BEB22-692F-430D-BF04-3C11C9D94C9A}"/>
              </a:ext>
            </a:extLst>
          </p:cNvPr>
          <p:cNvCxnSpPr>
            <a:cxnSpLocks/>
          </p:cNvCxnSpPr>
          <p:nvPr/>
        </p:nvCxnSpPr>
        <p:spPr>
          <a:xfrm flipV="1">
            <a:off x="1543558" y="4166325"/>
            <a:ext cx="607377" cy="12046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B875D39B-81E0-43CA-AE1A-1B876B01CA97}"/>
              </a:ext>
            </a:extLst>
          </p:cNvPr>
          <p:cNvSpPr txBox="1"/>
          <p:nvPr/>
        </p:nvSpPr>
        <p:spPr>
          <a:xfrm>
            <a:off x="401212" y="5278981"/>
            <a:ext cx="240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4 sets of 3-tiered Carbon Fiber arms curved to maximize capture volume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6B7A21E-5A0D-4269-9E1A-B2AE09428B08}"/>
              </a:ext>
            </a:extLst>
          </p:cNvPr>
          <p:cNvCxnSpPr/>
          <p:nvPr/>
        </p:nvCxnSpPr>
        <p:spPr>
          <a:xfrm flipV="1">
            <a:off x="5034455" y="4779578"/>
            <a:ext cx="1150882" cy="557048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EC8D196-69F1-4FBF-A209-48D00485DE87}"/>
              </a:ext>
            </a:extLst>
          </p:cNvPr>
          <p:cNvSpPr txBox="1"/>
          <p:nvPr/>
        </p:nvSpPr>
        <p:spPr>
          <a:xfrm>
            <a:off x="611419" y="1298188"/>
            <a:ext cx="240589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cs typeface="Calibri"/>
              </a:rPr>
              <a:t>Arms set to open position until debris is inside net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4A94EE1-0AA5-48EA-BAF9-0DBB3937E484}"/>
              </a:ext>
            </a:extLst>
          </p:cNvPr>
          <p:cNvCxnSpPr>
            <a:cxnSpLocks/>
          </p:cNvCxnSpPr>
          <p:nvPr/>
        </p:nvCxnSpPr>
        <p:spPr>
          <a:xfrm>
            <a:off x="2358109" y="1836842"/>
            <a:ext cx="1592723" cy="3456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EF70EE6-A133-4A30-93F4-16CF20D03253}"/>
              </a:ext>
            </a:extLst>
          </p:cNvPr>
          <p:cNvCxnSpPr>
            <a:cxnSpLocks/>
          </p:cNvCxnSpPr>
          <p:nvPr/>
        </p:nvCxnSpPr>
        <p:spPr>
          <a:xfrm flipH="1">
            <a:off x="1796211" y="1849980"/>
            <a:ext cx="588174" cy="8186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96998-C0BB-0440-960E-027D04067B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613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A85AA-67F5-41BD-A530-ABEF403CC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Agenda</a:t>
            </a:r>
            <a:endParaRPr lang="en-US"/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9950F8C8-7287-4E94-9248-E81B0536A785}"/>
              </a:ext>
            </a:extLst>
          </p:cNvPr>
          <p:cNvSpPr/>
          <p:nvPr/>
        </p:nvSpPr>
        <p:spPr>
          <a:xfrm>
            <a:off x="1129196" y="1181000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Introduction/Background                                                 Emily</a:t>
            </a:r>
          </a:p>
        </p:txBody>
      </p:sp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62DCE28C-E916-4549-8DE3-264EA85DA793}"/>
              </a:ext>
            </a:extLst>
          </p:cNvPr>
          <p:cNvSpPr/>
          <p:nvPr/>
        </p:nvSpPr>
        <p:spPr>
          <a:xfrm>
            <a:off x="1129195" y="1833898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System Engineering/Overview                                         Maya</a:t>
            </a:r>
          </a:p>
        </p:txBody>
      </p:sp>
      <p:sp>
        <p:nvSpPr>
          <p:cNvPr id="13" name="Rectangle: Diagonal Corners Snipped 12">
            <a:extLst>
              <a:ext uri="{FF2B5EF4-FFF2-40B4-BE49-F238E27FC236}">
                <a16:creationId xmlns:a16="http://schemas.microsoft.com/office/drawing/2014/main" id="{AB1F789F-6BCE-42F7-8343-4F3D78064BA4}"/>
              </a:ext>
            </a:extLst>
          </p:cNvPr>
          <p:cNvSpPr/>
          <p:nvPr/>
        </p:nvSpPr>
        <p:spPr>
          <a:xfrm>
            <a:off x="1139530" y="3114107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Debris Capture System                                                     James</a:t>
            </a:r>
          </a:p>
        </p:txBody>
      </p:sp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58A9CE6F-20B4-4CE3-AAB7-F9910BB6F788}"/>
              </a:ext>
            </a:extLst>
          </p:cNvPr>
          <p:cNvSpPr/>
          <p:nvPr/>
        </p:nvSpPr>
        <p:spPr>
          <a:xfrm>
            <a:off x="1137858" y="2473288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Spacecraft                                                                           Victor</a:t>
            </a:r>
          </a:p>
        </p:txBody>
      </p:sp>
      <p:sp>
        <p:nvSpPr>
          <p:cNvPr id="15" name="Rectangle: Diagonal Corners Snipped 14">
            <a:extLst>
              <a:ext uri="{FF2B5EF4-FFF2-40B4-BE49-F238E27FC236}">
                <a16:creationId xmlns:a16="http://schemas.microsoft.com/office/drawing/2014/main" id="{109A69F7-0005-4900-AA7B-914FED1BC60A}"/>
              </a:ext>
            </a:extLst>
          </p:cNvPr>
          <p:cNvSpPr/>
          <p:nvPr/>
        </p:nvSpPr>
        <p:spPr>
          <a:xfrm>
            <a:off x="1129194" y="3774254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Deorbit System                                                              Gustavo</a:t>
            </a:r>
          </a:p>
        </p:txBody>
      </p:sp>
      <p:sp>
        <p:nvSpPr>
          <p:cNvPr id="16" name="Rectangle: Diagonal Corners Snipped 15">
            <a:extLst>
              <a:ext uri="{FF2B5EF4-FFF2-40B4-BE49-F238E27FC236}">
                <a16:creationId xmlns:a16="http://schemas.microsoft.com/office/drawing/2014/main" id="{6B74C0B9-E7A9-424E-8EC0-3FD7A2A27AA8}"/>
              </a:ext>
            </a:extLst>
          </p:cNvPr>
          <p:cNvSpPr/>
          <p:nvPr/>
        </p:nvSpPr>
        <p:spPr>
          <a:xfrm>
            <a:off x="1129194" y="4424544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Propulsion System                                                         Jasmine</a:t>
            </a: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:a16="http://schemas.microsoft.com/office/drawing/2014/main" id="{F9C5B2C8-5DCE-4FB4-8735-D7CDF020EC10}"/>
              </a:ext>
            </a:extLst>
          </p:cNvPr>
          <p:cNvSpPr/>
          <p:nvPr/>
        </p:nvSpPr>
        <p:spPr>
          <a:xfrm>
            <a:off x="1129194" y="5068303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Conclusion                                                                           Emily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F10EC5-CF0D-DF4D-94C1-2CB20DEF25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509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A85AA-67F5-41BD-A530-ABEF403CC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>
                <a:cs typeface="Calibri Light"/>
              </a:rPr>
              <a:t>Capture Mechanism – Stowed State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0FA2AE-B5F3-46C7-9ABD-205A8BBAEA0A}"/>
              </a:ext>
            </a:extLst>
          </p:cNvPr>
          <p:cNvSpPr txBox="1"/>
          <p:nvPr/>
        </p:nvSpPr>
        <p:spPr>
          <a:xfrm>
            <a:off x="8789490" y="5936470"/>
            <a:ext cx="2643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Stowed capture mechanism Isometric view w/ top made transparent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9880DC7-11AA-4501-A1C9-BC3F879ACC0A}"/>
              </a:ext>
            </a:extLst>
          </p:cNvPr>
          <p:cNvCxnSpPr>
            <a:cxnSpLocks/>
          </p:cNvCxnSpPr>
          <p:nvPr/>
        </p:nvCxnSpPr>
        <p:spPr>
          <a:xfrm flipV="1">
            <a:off x="5560783" y="4458877"/>
            <a:ext cx="2367160" cy="3582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5C7867E-4A95-4FB4-890B-0D8128350936}"/>
              </a:ext>
            </a:extLst>
          </p:cNvPr>
          <p:cNvSpPr txBox="1"/>
          <p:nvPr/>
        </p:nvSpPr>
        <p:spPr>
          <a:xfrm>
            <a:off x="9614850" y="1459848"/>
            <a:ext cx="2643138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/>
              <a:t>When </a:t>
            </a:r>
            <a:r>
              <a:rPr lang="en-US" sz="1600" err="1"/>
              <a:t>SmallSat</a:t>
            </a:r>
            <a:r>
              <a:rPr lang="en-US" sz="1600"/>
              <a:t> is released from ISIS platform the arms undergo a passive spring deployment.</a:t>
            </a:r>
            <a:endParaRPr lang="en-US" sz="1600">
              <a:cs typeface="Calibri"/>
            </a:endParaRPr>
          </a:p>
        </p:txBody>
      </p:sp>
      <p:pic>
        <p:nvPicPr>
          <p:cNvPr id="5" name="Picture 5" descr="A picture containing red&#10;&#10;Description automatically generated">
            <a:extLst>
              <a:ext uri="{FF2B5EF4-FFF2-40B4-BE49-F238E27FC236}">
                <a16:creationId xmlns:a16="http://schemas.microsoft.com/office/drawing/2014/main" id="{16D7B5F4-64B5-441D-A52F-223D4FEAF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47" t="38400" r="12644" b="26800"/>
          <a:stretch/>
        </p:blipFill>
        <p:spPr>
          <a:xfrm>
            <a:off x="5031552" y="3088859"/>
            <a:ext cx="6825154" cy="2801947"/>
          </a:xfrm>
          <a:prstGeom prst="rect">
            <a:avLst/>
          </a:prstGeom>
        </p:spPr>
      </p:pic>
      <p:pic>
        <p:nvPicPr>
          <p:cNvPr id="3" name="Picture 4" descr="A picture containing outdoor, flying, aircraft, transport&#10;&#10;Description automatically generated">
            <a:extLst>
              <a:ext uri="{FF2B5EF4-FFF2-40B4-BE49-F238E27FC236}">
                <a16:creationId xmlns:a16="http://schemas.microsoft.com/office/drawing/2014/main" id="{B6B912EE-E99E-40AA-B1B2-A08F67046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85" t="42065" r="13159" b="32972"/>
          <a:stretch/>
        </p:blipFill>
        <p:spPr>
          <a:xfrm>
            <a:off x="388883" y="1328377"/>
            <a:ext cx="5361604" cy="150163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6F9F2BA-EA53-4299-8944-CFC33B486A2F}"/>
              </a:ext>
            </a:extLst>
          </p:cNvPr>
          <p:cNvSpPr txBox="1"/>
          <p:nvPr/>
        </p:nvSpPr>
        <p:spPr>
          <a:xfrm>
            <a:off x="5995351" y="1616146"/>
            <a:ext cx="2643138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/>
              <a:t>Arms and stems folded within each other. Arms are spring loaded and held down by platform door. 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8D18336-56FE-4047-A928-3425792F9393}"/>
              </a:ext>
            </a:extLst>
          </p:cNvPr>
          <p:cNvCxnSpPr>
            <a:cxnSpLocks/>
          </p:cNvCxnSpPr>
          <p:nvPr/>
        </p:nvCxnSpPr>
        <p:spPr>
          <a:xfrm>
            <a:off x="7591477" y="2615880"/>
            <a:ext cx="796673" cy="9785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7BBB501-D508-4AB4-B77D-50D7FDE8839E}"/>
              </a:ext>
            </a:extLst>
          </p:cNvPr>
          <p:cNvCxnSpPr>
            <a:cxnSpLocks/>
          </p:cNvCxnSpPr>
          <p:nvPr/>
        </p:nvCxnSpPr>
        <p:spPr>
          <a:xfrm flipH="1">
            <a:off x="9351390" y="2561405"/>
            <a:ext cx="886119" cy="14664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01BBC6B-EF27-44B7-A76C-5375FD1C2AB3}"/>
              </a:ext>
            </a:extLst>
          </p:cNvPr>
          <p:cNvCxnSpPr/>
          <p:nvPr/>
        </p:nvCxnSpPr>
        <p:spPr>
          <a:xfrm>
            <a:off x="620113" y="2420008"/>
            <a:ext cx="2241327" cy="6043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273AA73-AA0E-4685-8748-16C02BA976D6}"/>
              </a:ext>
            </a:extLst>
          </p:cNvPr>
          <p:cNvCxnSpPr>
            <a:cxnSpLocks/>
          </p:cNvCxnSpPr>
          <p:nvPr/>
        </p:nvCxnSpPr>
        <p:spPr>
          <a:xfrm>
            <a:off x="620111" y="1841937"/>
            <a:ext cx="231225" cy="7883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C2AE485-D98F-46BD-BF29-7249DC17FBC2}"/>
              </a:ext>
            </a:extLst>
          </p:cNvPr>
          <p:cNvCxnSpPr/>
          <p:nvPr/>
        </p:nvCxnSpPr>
        <p:spPr>
          <a:xfrm flipH="1">
            <a:off x="678903" y="1840298"/>
            <a:ext cx="18393" cy="59908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63918C3-8AB1-4CCE-B78B-47963F9028FE}"/>
              </a:ext>
            </a:extLst>
          </p:cNvPr>
          <p:cNvSpPr txBox="1"/>
          <p:nvPr/>
        </p:nvSpPr>
        <p:spPr>
          <a:xfrm rot="16200000">
            <a:off x="155199" y="2009389"/>
            <a:ext cx="7070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/>
              <a:t>0.2cm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11649E6-BB61-4376-BBE8-A670CE88A69A}"/>
              </a:ext>
            </a:extLst>
          </p:cNvPr>
          <p:cNvCxnSpPr>
            <a:cxnSpLocks/>
          </p:cNvCxnSpPr>
          <p:nvPr/>
        </p:nvCxnSpPr>
        <p:spPr>
          <a:xfrm flipH="1" flipV="1">
            <a:off x="3268715" y="2112579"/>
            <a:ext cx="5257" cy="386254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E766528-41CB-47B2-8FC6-AD04B358092C}"/>
              </a:ext>
            </a:extLst>
          </p:cNvPr>
          <p:cNvCxnSpPr>
            <a:cxnSpLocks/>
          </p:cNvCxnSpPr>
          <p:nvPr/>
        </p:nvCxnSpPr>
        <p:spPr>
          <a:xfrm flipH="1" flipV="1">
            <a:off x="5502163" y="2033751"/>
            <a:ext cx="5259" cy="189185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26E1A5-6DE3-49F9-AC7B-6EEC1A4B1127}"/>
              </a:ext>
            </a:extLst>
          </p:cNvPr>
          <p:cNvCxnSpPr/>
          <p:nvPr/>
        </p:nvCxnSpPr>
        <p:spPr>
          <a:xfrm flipV="1">
            <a:off x="3273974" y="2243958"/>
            <a:ext cx="2254467" cy="8408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8A6C340-BE9E-46F5-92A1-F716FC24BCFF}"/>
              </a:ext>
            </a:extLst>
          </p:cNvPr>
          <p:cNvSpPr txBox="1"/>
          <p:nvPr/>
        </p:nvSpPr>
        <p:spPr>
          <a:xfrm rot="21480000">
            <a:off x="4096579" y="2311561"/>
            <a:ext cx="7070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/>
              <a:t>20 cm</a:t>
            </a:r>
          </a:p>
        </p:txBody>
      </p:sp>
      <p:pic>
        <p:nvPicPr>
          <p:cNvPr id="11" name="Picture 12" descr="A picture containing kitchenware&#10;&#10;Description automatically generated">
            <a:extLst>
              <a:ext uri="{FF2B5EF4-FFF2-40B4-BE49-F238E27FC236}">
                <a16:creationId xmlns:a16="http://schemas.microsoft.com/office/drawing/2014/main" id="{498B050A-875E-442C-890A-229A632371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69" t="6896" r="16845" b="19655"/>
          <a:stretch/>
        </p:blipFill>
        <p:spPr>
          <a:xfrm>
            <a:off x="1768366" y="3585271"/>
            <a:ext cx="2644774" cy="2409769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B600E6C-28C0-8146-BB2B-3FF6C8CD80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ADAA0E-FEC4-4968-902F-2AAA2C547C49}"/>
              </a:ext>
            </a:extLst>
          </p:cNvPr>
          <p:cNvSpPr txBox="1"/>
          <p:nvPr/>
        </p:nvSpPr>
        <p:spPr>
          <a:xfrm>
            <a:off x="315035" y="3830898"/>
            <a:ext cx="1433421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cs typeface="Calibri"/>
              </a:rPr>
              <a:t>Section of net will fold into storage structure with arms</a:t>
            </a:r>
          </a:p>
        </p:txBody>
      </p:sp>
    </p:spTree>
    <p:extLst>
      <p:ext uri="{BB962C8B-B14F-4D97-AF65-F5344CB8AC3E}">
        <p14:creationId xmlns:p14="http://schemas.microsoft.com/office/powerpoint/2010/main" val="4282208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695C-5CEC-CB48-927E-6E98A4636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/>
              <a:t>Capture Mechanism –  Deployment using Springs &amp; Hinges</a:t>
            </a:r>
          </a:p>
        </p:txBody>
      </p:sp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id="{DF46467C-CDBE-4EC9-8B81-033A00E1F9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0" t="7872" r="38302" b="37464"/>
          <a:stretch/>
        </p:blipFill>
        <p:spPr>
          <a:xfrm>
            <a:off x="8829204" y="1095178"/>
            <a:ext cx="2902040" cy="49263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8C7EC0-EDE3-4719-9318-EA5AE50C0C2B}"/>
              </a:ext>
            </a:extLst>
          </p:cNvPr>
          <p:cNvSpPr txBox="1"/>
          <p:nvPr/>
        </p:nvSpPr>
        <p:spPr>
          <a:xfrm>
            <a:off x="2370851" y="2718789"/>
            <a:ext cx="387183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cs typeface="Calibri"/>
              </a:rPr>
              <a:t>Necessary torque was calculated to find spring constant. It was concluded to use same constant for all springs. 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C4D2F18-A2C1-4169-BBE7-15C2D4777388}"/>
              </a:ext>
            </a:extLst>
          </p:cNvPr>
          <p:cNvCxnSpPr>
            <a:cxnSpLocks/>
          </p:cNvCxnSpPr>
          <p:nvPr/>
        </p:nvCxnSpPr>
        <p:spPr>
          <a:xfrm flipV="1">
            <a:off x="8786802" y="2671943"/>
            <a:ext cx="2136993" cy="8876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2CB7698-46A5-4019-918F-DD1FA184E917}"/>
              </a:ext>
            </a:extLst>
          </p:cNvPr>
          <p:cNvSpPr txBox="1"/>
          <p:nvPr/>
        </p:nvSpPr>
        <p:spPr>
          <a:xfrm>
            <a:off x="6494422" y="3124595"/>
            <a:ext cx="22957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Spring deployment modeled in </a:t>
            </a:r>
            <a:r>
              <a:rPr lang="en-US" err="1"/>
              <a:t>Solidworks</a:t>
            </a:r>
            <a:r>
              <a:rPr lang="en-US"/>
              <a:t> at each joint. Mass of net was factored into calculations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44F919F-F1CE-457B-AB67-E14C7B1421D7}"/>
              </a:ext>
            </a:extLst>
          </p:cNvPr>
          <p:cNvCxnSpPr>
            <a:cxnSpLocks/>
          </p:cNvCxnSpPr>
          <p:nvPr/>
        </p:nvCxnSpPr>
        <p:spPr>
          <a:xfrm>
            <a:off x="8834206" y="3558147"/>
            <a:ext cx="1476760" cy="5171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31A515-46A3-4576-B32D-2241A75FDBDD}"/>
              </a:ext>
            </a:extLst>
          </p:cNvPr>
          <p:cNvCxnSpPr>
            <a:cxnSpLocks/>
          </p:cNvCxnSpPr>
          <p:nvPr/>
        </p:nvCxnSpPr>
        <p:spPr>
          <a:xfrm>
            <a:off x="8781655" y="3597560"/>
            <a:ext cx="530828" cy="20673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2219D1F-4BBB-4F43-84DA-3957C81FFC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04080"/>
              </p:ext>
            </p:extLst>
          </p:nvPr>
        </p:nvGraphicFramePr>
        <p:xfrm>
          <a:off x="1037896" y="1366344"/>
          <a:ext cx="6952373" cy="1340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7203">
                  <a:extLst>
                    <a:ext uri="{9D8B030D-6E8A-4147-A177-3AD203B41FA5}">
                      <a16:colId xmlns:a16="http://schemas.microsoft.com/office/drawing/2014/main" val="2904754681"/>
                    </a:ext>
                  </a:extLst>
                </a:gridCol>
                <a:gridCol w="1444834">
                  <a:extLst>
                    <a:ext uri="{9D8B030D-6E8A-4147-A177-3AD203B41FA5}">
                      <a16:colId xmlns:a16="http://schemas.microsoft.com/office/drawing/2014/main" val="4185056240"/>
                    </a:ext>
                  </a:extLst>
                </a:gridCol>
                <a:gridCol w="1401919">
                  <a:extLst>
                    <a:ext uri="{9D8B030D-6E8A-4147-A177-3AD203B41FA5}">
                      <a16:colId xmlns:a16="http://schemas.microsoft.com/office/drawing/2014/main" val="819330877"/>
                    </a:ext>
                  </a:extLst>
                </a:gridCol>
                <a:gridCol w="2017047">
                  <a:extLst>
                    <a:ext uri="{9D8B030D-6E8A-4147-A177-3AD203B41FA5}">
                      <a16:colId xmlns:a16="http://schemas.microsoft.com/office/drawing/2014/main" val="3913311564"/>
                    </a:ext>
                  </a:extLst>
                </a:gridCol>
                <a:gridCol w="1001370">
                  <a:extLst>
                    <a:ext uri="{9D8B030D-6E8A-4147-A177-3AD203B41FA5}">
                      <a16:colId xmlns:a16="http://schemas.microsoft.com/office/drawing/2014/main" val="3227900969"/>
                    </a:ext>
                  </a:extLst>
                </a:gridCol>
              </a:tblGrid>
              <a:tr h="670034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Est. Force(N)</a:t>
                      </a:r>
                      <a:endParaRPr lang="en-US" sz="1400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Min. Torque(N-m)</a:t>
                      </a:r>
                      <a:endParaRPr lang="en-US" sz="1400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Est. Torque (N-m)</a:t>
                      </a:r>
                      <a:endParaRPr lang="en-US" sz="1400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Spring Constant (N-m/deg)</a:t>
                      </a:r>
                      <a:endParaRPr lang="en-US" sz="1400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Preload (N)</a:t>
                      </a:r>
                      <a:endParaRPr lang="en-US" sz="1400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58571030"/>
                  </a:ext>
                </a:extLst>
              </a:tr>
              <a:tr h="670034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1.8</a:t>
                      </a:r>
                      <a:endParaRPr lang="en-US" sz="180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0.36</a:t>
                      </a:r>
                      <a:endParaRPr lang="en-US" sz="180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0.72</a:t>
                      </a:r>
                      <a:endParaRPr lang="en-US" sz="180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0.00514</a:t>
                      </a:r>
                      <a:endParaRPr lang="en-US" sz="180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0.9</a:t>
                      </a:r>
                      <a:endParaRPr lang="en-US" sz="180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8103162"/>
                  </a:ext>
                </a:extLst>
              </a:tr>
            </a:tbl>
          </a:graphicData>
        </a:graphic>
      </p:graphicFrame>
      <p:pic>
        <p:nvPicPr>
          <p:cNvPr id="3" name="Picture 4" descr="A picture containing red&#10;&#10;Description automatically generated">
            <a:extLst>
              <a:ext uri="{FF2B5EF4-FFF2-40B4-BE49-F238E27FC236}">
                <a16:creationId xmlns:a16="http://schemas.microsoft.com/office/drawing/2014/main" id="{B428130F-3315-4BB7-B2EB-FA6576451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57" t="31663" r="11702" b="15204"/>
          <a:stretch/>
        </p:blipFill>
        <p:spPr>
          <a:xfrm>
            <a:off x="2701158" y="3811538"/>
            <a:ext cx="3664112" cy="25460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DD31FC-23EA-4901-9579-84975B36AB54}"/>
              </a:ext>
            </a:extLst>
          </p:cNvPr>
          <p:cNvSpPr txBox="1"/>
          <p:nvPr/>
        </p:nvSpPr>
        <p:spPr>
          <a:xfrm>
            <a:off x="503526" y="4385836"/>
            <a:ext cx="249279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cs typeface="Calibri"/>
              </a:rPr>
              <a:t>Example of "door" hinge set in closed position.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AF2A798-FD93-4FDC-A468-13057BA4B3E4}"/>
              </a:ext>
            </a:extLst>
          </p:cNvPr>
          <p:cNvCxnSpPr/>
          <p:nvPr/>
        </p:nvCxnSpPr>
        <p:spPr>
          <a:xfrm>
            <a:off x="2459423" y="5073868"/>
            <a:ext cx="441432" cy="4020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D92A3-875F-A74D-9F56-14E3DC09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275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A85AA-67F5-41BD-A530-ABEF403CC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Agenda</a:t>
            </a:r>
            <a:endParaRPr lang="en-US"/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9950F8C8-7287-4E94-9248-E81B0536A785}"/>
              </a:ext>
            </a:extLst>
          </p:cNvPr>
          <p:cNvSpPr/>
          <p:nvPr/>
        </p:nvSpPr>
        <p:spPr>
          <a:xfrm>
            <a:off x="1129196" y="1181000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Introduction/Background                                                 Emily</a:t>
            </a:r>
          </a:p>
        </p:txBody>
      </p:sp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62DCE28C-E916-4549-8DE3-264EA85DA793}"/>
              </a:ext>
            </a:extLst>
          </p:cNvPr>
          <p:cNvSpPr/>
          <p:nvPr/>
        </p:nvSpPr>
        <p:spPr>
          <a:xfrm>
            <a:off x="1129195" y="1833898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System Engineering/Overview                                         Maya</a:t>
            </a:r>
          </a:p>
        </p:txBody>
      </p:sp>
      <p:sp>
        <p:nvSpPr>
          <p:cNvPr id="13" name="Rectangle: Diagonal Corners Snipped 12">
            <a:extLst>
              <a:ext uri="{FF2B5EF4-FFF2-40B4-BE49-F238E27FC236}">
                <a16:creationId xmlns:a16="http://schemas.microsoft.com/office/drawing/2014/main" id="{AB1F789F-6BCE-42F7-8343-4F3D78064BA4}"/>
              </a:ext>
            </a:extLst>
          </p:cNvPr>
          <p:cNvSpPr/>
          <p:nvPr/>
        </p:nvSpPr>
        <p:spPr>
          <a:xfrm>
            <a:off x="1139530" y="3114107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Debris Capture System                                                     James</a:t>
            </a:r>
          </a:p>
        </p:txBody>
      </p:sp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58A9CE6F-20B4-4CE3-AAB7-F9910BB6F788}"/>
              </a:ext>
            </a:extLst>
          </p:cNvPr>
          <p:cNvSpPr/>
          <p:nvPr/>
        </p:nvSpPr>
        <p:spPr>
          <a:xfrm>
            <a:off x="1137858" y="2473288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Spacecraft                                                                           Victor</a:t>
            </a:r>
          </a:p>
        </p:txBody>
      </p:sp>
      <p:sp>
        <p:nvSpPr>
          <p:cNvPr id="15" name="Rectangle: Diagonal Corners Snipped 14">
            <a:extLst>
              <a:ext uri="{FF2B5EF4-FFF2-40B4-BE49-F238E27FC236}">
                <a16:creationId xmlns:a16="http://schemas.microsoft.com/office/drawing/2014/main" id="{109A69F7-0005-4900-AA7B-914FED1BC60A}"/>
              </a:ext>
            </a:extLst>
          </p:cNvPr>
          <p:cNvSpPr/>
          <p:nvPr/>
        </p:nvSpPr>
        <p:spPr>
          <a:xfrm>
            <a:off x="1129194" y="3774254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Deorbit System                                                              Gustavo</a:t>
            </a:r>
          </a:p>
        </p:txBody>
      </p:sp>
      <p:sp>
        <p:nvSpPr>
          <p:cNvPr id="16" name="Rectangle: Diagonal Corners Snipped 15">
            <a:extLst>
              <a:ext uri="{FF2B5EF4-FFF2-40B4-BE49-F238E27FC236}">
                <a16:creationId xmlns:a16="http://schemas.microsoft.com/office/drawing/2014/main" id="{6B74C0B9-E7A9-424E-8EC0-3FD7A2A27AA8}"/>
              </a:ext>
            </a:extLst>
          </p:cNvPr>
          <p:cNvSpPr/>
          <p:nvPr/>
        </p:nvSpPr>
        <p:spPr>
          <a:xfrm>
            <a:off x="1129194" y="4424544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Propulsion System                                                         Jasmine</a:t>
            </a: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:a16="http://schemas.microsoft.com/office/drawing/2014/main" id="{F9C5B2C8-5DCE-4FB4-8735-D7CDF020EC10}"/>
              </a:ext>
            </a:extLst>
          </p:cNvPr>
          <p:cNvSpPr/>
          <p:nvPr/>
        </p:nvSpPr>
        <p:spPr>
          <a:xfrm>
            <a:off x="1129194" y="5068303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Conclusion                                                                           Emily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1EF272-07F8-EE44-9BB1-4963CB7A8F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533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4B05A61-9D24-4FB8-939A-285EB12E918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08959" y="1294544"/>
          <a:ext cx="10760423" cy="4980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8090">
                  <a:extLst>
                    <a:ext uri="{9D8B030D-6E8A-4147-A177-3AD203B41FA5}">
                      <a16:colId xmlns:a16="http://schemas.microsoft.com/office/drawing/2014/main" val="1311602187"/>
                    </a:ext>
                  </a:extLst>
                </a:gridCol>
                <a:gridCol w="1003117">
                  <a:extLst>
                    <a:ext uri="{9D8B030D-6E8A-4147-A177-3AD203B41FA5}">
                      <a16:colId xmlns:a16="http://schemas.microsoft.com/office/drawing/2014/main" val="1845707122"/>
                    </a:ext>
                  </a:extLst>
                </a:gridCol>
                <a:gridCol w="1084779">
                  <a:extLst>
                    <a:ext uri="{9D8B030D-6E8A-4147-A177-3AD203B41FA5}">
                      <a16:colId xmlns:a16="http://schemas.microsoft.com/office/drawing/2014/main" val="243913498"/>
                    </a:ext>
                  </a:extLst>
                </a:gridCol>
                <a:gridCol w="1306424">
                  <a:extLst>
                    <a:ext uri="{9D8B030D-6E8A-4147-A177-3AD203B41FA5}">
                      <a16:colId xmlns:a16="http://schemas.microsoft.com/office/drawing/2014/main" val="609762416"/>
                    </a:ext>
                  </a:extLst>
                </a:gridCol>
                <a:gridCol w="1125410">
                  <a:extLst>
                    <a:ext uri="{9D8B030D-6E8A-4147-A177-3AD203B41FA5}">
                      <a16:colId xmlns:a16="http://schemas.microsoft.com/office/drawing/2014/main" val="537357472"/>
                    </a:ext>
                  </a:extLst>
                </a:gridCol>
                <a:gridCol w="1352537">
                  <a:extLst>
                    <a:ext uri="{9D8B030D-6E8A-4147-A177-3AD203B41FA5}">
                      <a16:colId xmlns:a16="http://schemas.microsoft.com/office/drawing/2014/main" val="3607193977"/>
                    </a:ext>
                  </a:extLst>
                </a:gridCol>
                <a:gridCol w="1108862">
                  <a:extLst>
                    <a:ext uri="{9D8B030D-6E8A-4147-A177-3AD203B41FA5}">
                      <a16:colId xmlns:a16="http://schemas.microsoft.com/office/drawing/2014/main" val="105605391"/>
                    </a:ext>
                  </a:extLst>
                </a:gridCol>
                <a:gridCol w="1195602">
                  <a:extLst>
                    <a:ext uri="{9D8B030D-6E8A-4147-A177-3AD203B41FA5}">
                      <a16:colId xmlns:a16="http://schemas.microsoft.com/office/drawing/2014/main" val="922812733"/>
                    </a:ext>
                  </a:extLst>
                </a:gridCol>
                <a:gridCol w="1195602">
                  <a:extLst>
                    <a:ext uri="{9D8B030D-6E8A-4147-A177-3AD203B41FA5}">
                      <a16:colId xmlns:a16="http://schemas.microsoft.com/office/drawing/2014/main" val="2938944434"/>
                    </a:ext>
                  </a:extLst>
                </a:gridCol>
              </a:tblGrid>
              <a:tr h="754996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Deorbit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Size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Active/Passive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Spacecraft Complexity (1-5)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Risk of Failure (1-5)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TRL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0698853"/>
                  </a:ext>
                </a:extLst>
              </a:tr>
              <a:tr h="589773">
                <a:tc>
                  <a:txBody>
                    <a:bodyPr/>
                    <a:lstStyle/>
                    <a:p>
                      <a:r>
                        <a:rPr lang="en-US" sz="1400" b="1"/>
                        <a:t>Electrodynamic Tether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25 years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0.6U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0.8 kg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0.9W – 25.2 W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Passive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7 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501392"/>
                  </a:ext>
                </a:extLst>
              </a:tr>
              <a:tr h="817606">
                <a:tc>
                  <a:txBody>
                    <a:bodyPr/>
                    <a:lstStyle/>
                    <a:p>
                      <a:r>
                        <a:rPr lang="en-US" sz="1400" b="1"/>
                        <a:t>Drag Sails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25 years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2U (25m^2)</a:t>
                      </a:r>
                    </a:p>
                    <a:p>
                      <a:pPr algn="ctr"/>
                      <a:endParaRPr lang="en-US" sz="1400" i="1">
                        <a:latin typeface="Cambria Math" panose="02040503050406030204" pitchFamily="18" charset="0"/>
                      </a:endParaRPr>
                    </a:p>
                    <a:p>
                      <a:pPr algn="ctr"/>
                      <a:endParaRPr lang="en-US" sz="140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10 kg (est.)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N/A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Passive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2 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9 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611094"/>
                  </a:ext>
                </a:extLst>
              </a:tr>
              <a:tr h="558600">
                <a:tc>
                  <a:txBody>
                    <a:bodyPr/>
                    <a:lstStyle/>
                    <a:p>
                      <a:r>
                        <a:rPr lang="en-US" sz="1400" b="1"/>
                        <a:t>Solar Sails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8 months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~1U </a:t>
                      </a:r>
                    </a:p>
                    <a:p>
                      <a:pPr algn="ctr"/>
                      <a:r>
                        <a:rPr lang="en-US" sz="1400"/>
                        <a:t>(10m^2)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4.2 kg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N/A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Active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7 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025467"/>
                  </a:ext>
                </a:extLst>
              </a:tr>
              <a:tr h="817606">
                <a:tc>
                  <a:txBody>
                    <a:bodyPr/>
                    <a:lstStyle/>
                    <a:p>
                      <a:r>
                        <a:rPr lang="en-US" sz="1400" b="1"/>
                        <a:t>Propulsion Systems (Green Alt. Propellant)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 months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effectLst/>
                        </a:rPr>
                        <a:t>4U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effectLst/>
                        </a:rPr>
                        <a:t>0.7 kg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effectLst/>
                        </a:rPr>
                        <a:t>10 W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effectLst/>
                        </a:rPr>
                        <a:t>Active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effectLst/>
                        </a:rPr>
                        <a:t>4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217449"/>
                  </a:ext>
                </a:extLst>
              </a:tr>
              <a:tr h="589773">
                <a:tc>
                  <a:txBody>
                    <a:bodyPr/>
                    <a:lstStyle/>
                    <a:p>
                      <a:r>
                        <a:rPr lang="en-US" sz="1400" b="1"/>
                        <a:t>Laser Beam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18 years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12U (est.)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900 kg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100 KW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Active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 (est.)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02838"/>
                  </a:ext>
                </a:extLst>
              </a:tr>
              <a:tr h="85189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>
                          <a:effectLst/>
                        </a:rPr>
                        <a:t>Ion-Beam​</a:t>
                      </a:r>
                      <a:endParaRPr lang="en-US" sz="14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</a:rPr>
                        <a:t>700km to 500 km in 150 days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</a:rPr>
                        <a:t>12U (est.)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</a:rPr>
                        <a:t>5 kg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</a:rPr>
                        <a:t>3.3kW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</a:rPr>
                        <a:t>Active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</a:rPr>
                        <a:t>5 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 (est.)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95737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8DB36D5-2260-4501-B858-C4800D3BAD57}"/>
              </a:ext>
            </a:extLst>
          </p:cNvPr>
          <p:cNvSpPr/>
          <p:nvPr/>
        </p:nvSpPr>
        <p:spPr>
          <a:xfrm>
            <a:off x="798685" y="2054831"/>
            <a:ext cx="10760423" cy="56824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EF0138-D89A-4E42-9A2B-603CFFDCA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Electrodynamic Tether was Chosen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E78C4A-DEA4-BB43-B351-CCA24C8F02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973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8BFAFB-4AA9-A24E-B3E0-315AE3EA7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an Electrodynamic Tether works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380D46-4874-43C7-83FA-7492C708FA41}"/>
              </a:ext>
            </a:extLst>
          </p:cNvPr>
          <p:cNvSpPr txBox="1"/>
          <p:nvPr/>
        </p:nvSpPr>
        <p:spPr>
          <a:xfrm>
            <a:off x="4363452" y="5767453"/>
            <a:ext cx="1379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End Mass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E836B27-FD4F-418B-82AF-CDD7568F01C9}"/>
                  </a:ext>
                </a:extLst>
              </p:cNvPr>
              <p:cNvSpPr txBox="1"/>
              <p:nvPr/>
            </p:nvSpPr>
            <p:spPr>
              <a:xfrm>
                <a:off x="715210" y="1883560"/>
                <a:ext cx="3183749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sz="2400" b="1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𝑰𝑳𝑩</m:t>
                      </m:r>
                      <m:func>
                        <m:funcPr>
                          <m:ctrlPr>
                            <a:rPr lang="en-US" sz="24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1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d>
                            <m:dPr>
                              <m:ctrlPr>
                                <a:rPr lang="en-US" sz="2400" b="1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b="1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endParaRPr lang="en-US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endParaRPr lang="en-US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4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40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= Lorentz Force</a:t>
                </a:r>
              </a:p>
              <a:p>
                <a:pPr algn="ctr"/>
                <a:endParaRPr lang="en-US" sz="140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𝐶𝑢𝑟𝑟𝑒𝑛𝑡</m:t>
                      </m:r>
                    </m:oMath>
                  </m:oMathPara>
                </a14:m>
                <a:endParaRPr lang="en-US" sz="140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en-US" sz="140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𝑇𝑒𝑡h𝑒𝑟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𝐿𝑒𝑛𝑔𝑡h</m:t>
                      </m:r>
                    </m:oMath>
                  </m:oMathPara>
                </a14:m>
                <a:endParaRPr lang="en-US" sz="140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en-US" sz="140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140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= Magnetic Field</a:t>
                </a:r>
              </a:p>
              <a:p>
                <a:pPr algn="ctr"/>
                <a:endParaRPr lang="en-US" sz="140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𝐴𝑛𝑔𝑙𝑒</m:t>
                      </m:r>
                      <m:r>
                        <a:rPr lang="en-US" sz="1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𝑏𝑒𝑡𝑤𝑒𝑒𝑛</m:t>
                      </m:r>
                      <m:r>
                        <a:rPr lang="en-US" sz="1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&amp; </m:t>
                      </m:r>
                      <m:r>
                        <a:rPr lang="en-US" sz="1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40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endParaRPr lang="en-US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endParaRPr lang="en-US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E836B27-FD4F-418B-82AF-CDD7568F0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10" y="1883560"/>
                <a:ext cx="3183749" cy="37856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9605F24C-560D-492B-88D9-64EC3D2E2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660" y="1212850"/>
            <a:ext cx="7677150" cy="5143500"/>
          </a:xfrm>
          <a:prstGeom prst="rect">
            <a:avLst/>
          </a:prstGeom>
        </p:spPr>
      </p:pic>
      <p:sp>
        <p:nvSpPr>
          <p:cNvPr id="12" name="Arrow: Left 11">
            <a:extLst>
              <a:ext uri="{FF2B5EF4-FFF2-40B4-BE49-F238E27FC236}">
                <a16:creationId xmlns:a16="http://schemas.microsoft.com/office/drawing/2014/main" id="{3ECBD3F9-1DC0-475C-AE81-6C558BCE5F01}"/>
              </a:ext>
            </a:extLst>
          </p:cNvPr>
          <p:cNvSpPr/>
          <p:nvPr/>
        </p:nvSpPr>
        <p:spPr>
          <a:xfrm>
            <a:off x="4014698" y="2584950"/>
            <a:ext cx="1920240" cy="68580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7222E-7710-4B03-A61F-FCB1778B5568}"/>
              </a:ext>
            </a:extLst>
          </p:cNvPr>
          <p:cNvSpPr txBox="1"/>
          <p:nvPr/>
        </p:nvSpPr>
        <p:spPr>
          <a:xfrm>
            <a:off x="4191150" y="2727794"/>
            <a:ext cx="1815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Flight Direction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F47AA2-D415-4032-AA38-FE2ACDA97485}"/>
              </a:ext>
            </a:extLst>
          </p:cNvPr>
          <p:cNvSpPr txBox="1"/>
          <p:nvPr/>
        </p:nvSpPr>
        <p:spPr>
          <a:xfrm>
            <a:off x="7682967" y="3784600"/>
            <a:ext cx="1765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Lorentz + Drag Force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3988D-0E53-7C4E-9C07-D3353B0DCF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1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72BD29-8C5E-6948-AF20-22A72D65A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Stowed and Deployed Tether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F7E3BD4-1084-461C-989C-3ACE88293B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13" y="2335676"/>
            <a:ext cx="5996781" cy="273209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CD71DBC-D1A4-4FC1-9CA5-D86D702294B4}"/>
              </a:ext>
            </a:extLst>
          </p:cNvPr>
          <p:cNvCxnSpPr>
            <a:cxnSpLocks/>
          </p:cNvCxnSpPr>
          <p:nvPr/>
        </p:nvCxnSpPr>
        <p:spPr>
          <a:xfrm>
            <a:off x="7745064" y="5528062"/>
            <a:ext cx="1442981" cy="3416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5339503-430F-47C9-8C62-350E2A114904}"/>
              </a:ext>
            </a:extLst>
          </p:cNvPr>
          <p:cNvSpPr txBox="1"/>
          <p:nvPr/>
        </p:nvSpPr>
        <p:spPr>
          <a:xfrm>
            <a:off x="7053213" y="5209959"/>
            <a:ext cx="112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End Mass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312B00-A547-4690-AE82-EA2CACA96990}"/>
              </a:ext>
            </a:extLst>
          </p:cNvPr>
          <p:cNvCxnSpPr>
            <a:cxnSpLocks/>
          </p:cNvCxnSpPr>
          <p:nvPr/>
        </p:nvCxnSpPr>
        <p:spPr>
          <a:xfrm flipV="1">
            <a:off x="2069432" y="3990874"/>
            <a:ext cx="1353727" cy="9413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8544868-7FC9-42FE-A177-29616A5908EE}"/>
              </a:ext>
            </a:extLst>
          </p:cNvPr>
          <p:cNvSpPr txBox="1"/>
          <p:nvPr/>
        </p:nvSpPr>
        <p:spPr>
          <a:xfrm>
            <a:off x="715211" y="4881731"/>
            <a:ext cx="2326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Electrodynamic Tether in Accordion Fold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9C300AD-82CD-416D-8E8E-A11CE51FD2A0}"/>
              </a:ext>
            </a:extLst>
          </p:cNvPr>
          <p:cNvCxnSpPr>
            <a:cxnSpLocks/>
          </p:cNvCxnSpPr>
          <p:nvPr/>
        </p:nvCxnSpPr>
        <p:spPr>
          <a:xfrm>
            <a:off x="9448800" y="1688507"/>
            <a:ext cx="0" cy="383955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6FE28688-C792-4375-ADF0-E1BCBE4C7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747">
            <a:off x="8521294" y="617763"/>
            <a:ext cx="3803248" cy="59810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F509107-3A46-4D55-928F-1CA3D4CD8EA6}"/>
              </a:ext>
            </a:extLst>
          </p:cNvPr>
          <p:cNvSpPr txBox="1"/>
          <p:nvPr/>
        </p:nvSpPr>
        <p:spPr>
          <a:xfrm rot="16200000">
            <a:off x="8743908" y="3174274"/>
            <a:ext cx="888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100 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839C7FC-9D22-4F92-99BB-87B7F0039C71}"/>
              </a:ext>
            </a:extLst>
          </p:cNvPr>
          <p:cNvCxnSpPr>
            <a:cxnSpLocks/>
          </p:cNvCxnSpPr>
          <p:nvPr/>
        </p:nvCxnSpPr>
        <p:spPr>
          <a:xfrm flipV="1">
            <a:off x="1545046" y="2335676"/>
            <a:ext cx="4134001" cy="14626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A2059FF-B4EA-405B-BDA6-E1ABDB3D015C}"/>
              </a:ext>
            </a:extLst>
          </p:cNvPr>
          <p:cNvCxnSpPr>
            <a:cxnSpLocks/>
          </p:cNvCxnSpPr>
          <p:nvPr/>
        </p:nvCxnSpPr>
        <p:spPr>
          <a:xfrm>
            <a:off x="5679047" y="2335676"/>
            <a:ext cx="1483785" cy="65627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01BB1AE-DB04-43E9-8FBB-427F66F7193C}"/>
              </a:ext>
            </a:extLst>
          </p:cNvPr>
          <p:cNvCxnSpPr>
            <a:cxnSpLocks/>
          </p:cNvCxnSpPr>
          <p:nvPr/>
        </p:nvCxnSpPr>
        <p:spPr>
          <a:xfrm>
            <a:off x="1468957" y="2481944"/>
            <a:ext cx="0" cy="74996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849B225-B297-4ED5-AF00-E68EE6D166DF}"/>
              </a:ext>
            </a:extLst>
          </p:cNvPr>
          <p:cNvSpPr txBox="1"/>
          <p:nvPr/>
        </p:nvSpPr>
        <p:spPr>
          <a:xfrm rot="16200000">
            <a:off x="829014" y="2662248"/>
            <a:ext cx="888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26 mm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BDB064-12ED-43CE-9B72-E4852EFCC60B}"/>
              </a:ext>
            </a:extLst>
          </p:cNvPr>
          <p:cNvSpPr txBox="1"/>
          <p:nvPr/>
        </p:nvSpPr>
        <p:spPr>
          <a:xfrm rot="21382230">
            <a:off x="3257830" y="2079289"/>
            <a:ext cx="1064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180 mm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8FDEDFC-2ADB-4B52-B6A1-8BCE477B3B5D}"/>
              </a:ext>
            </a:extLst>
          </p:cNvPr>
          <p:cNvSpPr txBox="1"/>
          <p:nvPr/>
        </p:nvSpPr>
        <p:spPr>
          <a:xfrm rot="1443266">
            <a:off x="6094420" y="2390931"/>
            <a:ext cx="959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200 mm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47E9E68-6E09-413F-B714-57D46CFE3C0F}"/>
              </a:ext>
            </a:extLst>
          </p:cNvPr>
          <p:cNvCxnSpPr>
            <a:cxnSpLocks/>
          </p:cNvCxnSpPr>
          <p:nvPr/>
        </p:nvCxnSpPr>
        <p:spPr>
          <a:xfrm flipH="1" flipV="1">
            <a:off x="6549204" y="4932181"/>
            <a:ext cx="820791" cy="3359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458164-61E4-794B-B299-D3AC817A37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641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F552-E4A7-45AB-B548-7C0B8FC11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Tether easily meets 25-year deorbit requirement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77CC39D-E5FA-4675-900D-4886983664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13600"/>
              </p:ext>
            </p:extLst>
          </p:nvPr>
        </p:nvGraphicFramePr>
        <p:xfrm>
          <a:off x="458121" y="1270535"/>
          <a:ext cx="10626974" cy="4969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9EE17A8-732E-4E2B-B283-2AB282D6B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023" y="2196239"/>
            <a:ext cx="2665140" cy="1143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29A506-4C8B-4750-8523-E96CA843D59D}"/>
              </a:ext>
            </a:extLst>
          </p:cNvPr>
          <p:cNvSpPr txBox="1"/>
          <p:nvPr/>
        </p:nvSpPr>
        <p:spPr>
          <a:xfrm>
            <a:off x="6269371" y="4769136"/>
            <a:ext cx="1190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16.2 years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81FF31-A0BA-4C87-9C12-4807B754DC9E}"/>
              </a:ext>
            </a:extLst>
          </p:cNvPr>
          <p:cNvSpPr txBox="1"/>
          <p:nvPr/>
        </p:nvSpPr>
        <p:spPr>
          <a:xfrm>
            <a:off x="4148439" y="4765927"/>
            <a:ext cx="1190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8.2 years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080AFC-2917-47C8-A07B-66435B31A3A4}"/>
              </a:ext>
            </a:extLst>
          </p:cNvPr>
          <p:cNvSpPr txBox="1"/>
          <p:nvPr/>
        </p:nvSpPr>
        <p:spPr>
          <a:xfrm>
            <a:off x="2740990" y="4765927"/>
            <a:ext cx="1190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</a:rPr>
              <a:t>3 years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F660F9-905F-4203-98D9-B69BE84FF187}"/>
              </a:ext>
            </a:extLst>
          </p:cNvPr>
          <p:cNvSpPr txBox="1"/>
          <p:nvPr/>
        </p:nvSpPr>
        <p:spPr>
          <a:xfrm rot="5400000">
            <a:off x="6627558" y="3308569"/>
            <a:ext cx="433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- - - - - - - - - - - - - - - - - - - - - 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111609-B531-4500-B9CB-9AEB30228416}"/>
              </a:ext>
            </a:extLst>
          </p:cNvPr>
          <p:cNvSpPr txBox="1"/>
          <p:nvPr/>
        </p:nvSpPr>
        <p:spPr>
          <a:xfrm>
            <a:off x="10289183" y="1678171"/>
            <a:ext cx="1461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25-year requirement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E74251A-E123-4D56-AD25-3AB0C9749CCE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8923383" y="2001337"/>
            <a:ext cx="1365800" cy="32316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29B820-B188-F441-89F6-2F86014509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901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A85AA-67F5-41BD-A530-ABEF403CC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Agenda</a:t>
            </a:r>
            <a:endParaRPr lang="en-US"/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9950F8C8-7287-4E94-9248-E81B0536A785}"/>
              </a:ext>
            </a:extLst>
          </p:cNvPr>
          <p:cNvSpPr/>
          <p:nvPr/>
        </p:nvSpPr>
        <p:spPr>
          <a:xfrm>
            <a:off x="1129196" y="1181000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Introduction/Background                                                 Emily</a:t>
            </a:r>
          </a:p>
        </p:txBody>
      </p:sp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62DCE28C-E916-4549-8DE3-264EA85DA793}"/>
              </a:ext>
            </a:extLst>
          </p:cNvPr>
          <p:cNvSpPr/>
          <p:nvPr/>
        </p:nvSpPr>
        <p:spPr>
          <a:xfrm>
            <a:off x="1129195" y="1833898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System Engineering/Overview                                         Maya</a:t>
            </a:r>
          </a:p>
        </p:txBody>
      </p:sp>
      <p:sp>
        <p:nvSpPr>
          <p:cNvPr id="13" name="Rectangle: Diagonal Corners Snipped 12">
            <a:extLst>
              <a:ext uri="{FF2B5EF4-FFF2-40B4-BE49-F238E27FC236}">
                <a16:creationId xmlns:a16="http://schemas.microsoft.com/office/drawing/2014/main" id="{AB1F789F-6BCE-42F7-8343-4F3D78064BA4}"/>
              </a:ext>
            </a:extLst>
          </p:cNvPr>
          <p:cNvSpPr/>
          <p:nvPr/>
        </p:nvSpPr>
        <p:spPr>
          <a:xfrm>
            <a:off x="1139530" y="3114107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Debris Capture System                                                     James</a:t>
            </a:r>
          </a:p>
        </p:txBody>
      </p:sp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58A9CE6F-20B4-4CE3-AAB7-F9910BB6F788}"/>
              </a:ext>
            </a:extLst>
          </p:cNvPr>
          <p:cNvSpPr/>
          <p:nvPr/>
        </p:nvSpPr>
        <p:spPr>
          <a:xfrm>
            <a:off x="1137858" y="2473288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Spacecraft                                                                           Victor</a:t>
            </a:r>
          </a:p>
        </p:txBody>
      </p:sp>
      <p:sp>
        <p:nvSpPr>
          <p:cNvPr id="15" name="Rectangle: Diagonal Corners Snipped 14">
            <a:extLst>
              <a:ext uri="{FF2B5EF4-FFF2-40B4-BE49-F238E27FC236}">
                <a16:creationId xmlns:a16="http://schemas.microsoft.com/office/drawing/2014/main" id="{109A69F7-0005-4900-AA7B-914FED1BC60A}"/>
              </a:ext>
            </a:extLst>
          </p:cNvPr>
          <p:cNvSpPr/>
          <p:nvPr/>
        </p:nvSpPr>
        <p:spPr>
          <a:xfrm>
            <a:off x="1129194" y="3774254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Deorbit System                                                              Gustavo</a:t>
            </a:r>
          </a:p>
        </p:txBody>
      </p:sp>
      <p:sp>
        <p:nvSpPr>
          <p:cNvPr id="16" name="Rectangle: Diagonal Corners Snipped 15">
            <a:extLst>
              <a:ext uri="{FF2B5EF4-FFF2-40B4-BE49-F238E27FC236}">
                <a16:creationId xmlns:a16="http://schemas.microsoft.com/office/drawing/2014/main" id="{6B74C0B9-E7A9-424E-8EC0-3FD7A2A27AA8}"/>
              </a:ext>
            </a:extLst>
          </p:cNvPr>
          <p:cNvSpPr/>
          <p:nvPr/>
        </p:nvSpPr>
        <p:spPr>
          <a:xfrm>
            <a:off x="1129194" y="4424544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Propulsion System                                                         Jasmine</a:t>
            </a: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:a16="http://schemas.microsoft.com/office/drawing/2014/main" id="{F9C5B2C8-5DCE-4FB4-8735-D7CDF020EC10}"/>
              </a:ext>
            </a:extLst>
          </p:cNvPr>
          <p:cNvSpPr/>
          <p:nvPr/>
        </p:nvSpPr>
        <p:spPr>
          <a:xfrm>
            <a:off x="1129194" y="5068303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Conclusion                                                                           Emily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AF9F9B-9471-994D-9E17-7B232D4213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393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E1593-90D0-43BC-A0CE-E5DCBF95E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211" y="265530"/>
            <a:ext cx="10854171" cy="1143000"/>
          </a:xfrm>
        </p:spPr>
        <p:txBody>
          <a:bodyPr/>
          <a:lstStyle/>
          <a:p>
            <a:r>
              <a:rPr lang="en-US" sz="2900"/>
              <a:t>Propulsion System </a:t>
            </a:r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97143A8-37D7-964D-82E2-2F2427CEBBC7}"/>
              </a:ext>
            </a:extLst>
          </p:cNvPr>
          <p:cNvSpPr txBox="1">
            <a:spLocks/>
          </p:cNvSpPr>
          <p:nvPr/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605D32-88FB-4A04-B0A0-77A8654F94E2}"/>
              </a:ext>
            </a:extLst>
          </p:cNvPr>
          <p:cNvSpPr txBox="1"/>
          <p:nvPr/>
        </p:nvSpPr>
        <p:spPr>
          <a:xfrm>
            <a:off x="4432569" y="393402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RPO movement</a:t>
            </a:r>
          </a:p>
        </p:txBody>
      </p:sp>
      <p:pic>
        <p:nvPicPr>
          <p:cNvPr id="7" name="Graphic 10" descr="Arrow Right outline">
            <a:extLst>
              <a:ext uri="{FF2B5EF4-FFF2-40B4-BE49-F238E27FC236}">
                <a16:creationId xmlns:a16="http://schemas.microsoft.com/office/drawing/2014/main" id="{A2D30562-F5C4-48D8-B24A-C0295A0E71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200000">
            <a:off x="4353157" y="4024846"/>
            <a:ext cx="460444" cy="6063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3B7B51-E2B6-4067-8F88-FF72F2BE431A}"/>
              </a:ext>
            </a:extLst>
          </p:cNvPr>
          <p:cNvSpPr txBox="1"/>
          <p:nvPr/>
        </p:nvSpPr>
        <p:spPr>
          <a:xfrm>
            <a:off x="4432570" y="4858155"/>
            <a:ext cx="2743199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cs typeface="Calibri"/>
              </a:rPr>
              <a:t>RPO movement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71EB99-B57B-4F77-99FA-336E75F41A54}"/>
              </a:ext>
            </a:extLst>
          </p:cNvPr>
          <p:cNvSpPr txBox="1"/>
          <p:nvPr/>
        </p:nvSpPr>
        <p:spPr>
          <a:xfrm>
            <a:off x="895120" y="1089782"/>
            <a:ext cx="758618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Propulsion System Functions: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  <a:cs typeface="Calibri"/>
              </a:rPr>
              <a:t>Major Delta-V (Used for Large Altitude Changes)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accent4">
                    <a:lumMod val="60000"/>
                    <a:lumOff val="40000"/>
                  </a:schemeClr>
                </a:solidFill>
                <a:cs typeface="Calibri"/>
              </a:rPr>
              <a:t>Rendezvous Proximity Operations and Docking (RPOD) (Used for Capture)</a:t>
            </a:r>
          </a:p>
          <a:p>
            <a:endParaRPr lang="en-US">
              <a:cs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B7EF5E-C8E5-4713-8D2A-9FBCD4B65236}"/>
              </a:ext>
            </a:extLst>
          </p:cNvPr>
          <p:cNvSpPr/>
          <p:nvPr/>
        </p:nvSpPr>
        <p:spPr>
          <a:xfrm>
            <a:off x="609375" y="2695022"/>
            <a:ext cx="3580070" cy="32252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9843285-C8A0-418B-902C-508E76B3829D}"/>
              </a:ext>
            </a:extLst>
          </p:cNvPr>
          <p:cNvSpPr/>
          <p:nvPr/>
        </p:nvSpPr>
        <p:spPr>
          <a:xfrm>
            <a:off x="4432569" y="2695022"/>
            <a:ext cx="3580070" cy="32252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48128A0-8C73-4E96-AC15-60E9568843E6}"/>
              </a:ext>
            </a:extLst>
          </p:cNvPr>
          <p:cNvSpPr/>
          <p:nvPr/>
        </p:nvSpPr>
        <p:spPr>
          <a:xfrm>
            <a:off x="8213885" y="2695022"/>
            <a:ext cx="3580070" cy="32252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hruster_pitch_final">
            <a:hlinkClick r:id="" action="ppaction://media"/>
            <a:extLst>
              <a:ext uri="{FF2B5EF4-FFF2-40B4-BE49-F238E27FC236}">
                <a16:creationId xmlns:a16="http://schemas.microsoft.com/office/drawing/2014/main" id="{2C1E81F0-6D37-4599-A095-37EA713577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68481" y="3270064"/>
            <a:ext cx="3470878" cy="206659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A05D9B6-3EC5-4CE3-8736-2227020D36F8}"/>
              </a:ext>
            </a:extLst>
          </p:cNvPr>
          <p:cNvSpPr txBox="1"/>
          <p:nvPr/>
        </p:nvSpPr>
        <p:spPr>
          <a:xfrm>
            <a:off x="8874393" y="2784417"/>
            <a:ext cx="2639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Pitch Motion along y-axis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35C5F2-AF10-410C-AE46-5B89809131EE}"/>
              </a:ext>
            </a:extLst>
          </p:cNvPr>
          <p:cNvSpPr txBox="1"/>
          <p:nvPr/>
        </p:nvSpPr>
        <p:spPr>
          <a:xfrm>
            <a:off x="4619577" y="2784417"/>
            <a:ext cx="337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Translational Motion along z-axis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A378DD-4D7C-47F0-A7DD-F8724AC72492}"/>
              </a:ext>
            </a:extLst>
          </p:cNvPr>
          <p:cNvSpPr txBox="1"/>
          <p:nvPr/>
        </p:nvSpPr>
        <p:spPr>
          <a:xfrm>
            <a:off x="1808516" y="2787691"/>
            <a:ext cx="161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Major Delta-V</a:t>
            </a:r>
          </a:p>
        </p:txBody>
      </p:sp>
      <p:pic>
        <p:nvPicPr>
          <p:cNvPr id="4" name="Thruster_Performance_Simulation_updown">
            <a:hlinkClick r:id="" action="ppaction://media"/>
            <a:extLst>
              <a:ext uri="{FF2B5EF4-FFF2-40B4-BE49-F238E27FC236}">
                <a16:creationId xmlns:a16="http://schemas.microsoft.com/office/drawing/2014/main" id="{C7180D8F-0682-4A78-AA6E-CB24879E1DE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4651" y="3485779"/>
            <a:ext cx="3435905" cy="16844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ABCA54-35DC-4CFE-B172-F8EC4E772F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04650" y="4526125"/>
            <a:ext cx="628650" cy="6286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5571C1E-1F3D-41A8-BAFA-6CDA94C3FD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5072" y="4708006"/>
            <a:ext cx="628650" cy="628650"/>
          </a:xfrm>
          <a:prstGeom prst="rect">
            <a:avLst/>
          </a:prstGeom>
        </p:spPr>
      </p:pic>
      <p:pic>
        <p:nvPicPr>
          <p:cNvPr id="8" name="thruster_ecaps_frontface">
            <a:hlinkClick r:id="" action="ppaction://media"/>
            <a:extLst>
              <a:ext uri="{FF2B5EF4-FFF2-40B4-BE49-F238E27FC236}">
                <a16:creationId xmlns:a16="http://schemas.microsoft.com/office/drawing/2014/main" id="{8D4AA791-3284-49F2-82C2-A7CF99D7EF7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2094" y="3305107"/>
            <a:ext cx="3436012" cy="2045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6699C-A700-4A4E-A9F0-818CF585DF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3919" y="4616091"/>
            <a:ext cx="847725" cy="676275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BF3DE45-CD21-6749-B986-E502154BA2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85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F4E77BC6-0CD8-48C1-909B-2667AC439FDD}"/>
              </a:ext>
            </a:extLst>
          </p:cNvPr>
          <p:cNvSpPr txBox="1"/>
          <p:nvPr/>
        </p:nvSpPr>
        <p:spPr>
          <a:xfrm>
            <a:off x="714950" y="3659740"/>
            <a:ext cx="33042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Modified </a:t>
            </a:r>
            <a:r>
              <a:rPr lang="en-US" err="1"/>
              <a:t>MarCo</a:t>
            </a:r>
            <a:r>
              <a:rPr lang="en-US"/>
              <a:t> </a:t>
            </a:r>
            <a:r>
              <a:rPr lang="en-US" err="1"/>
              <a:t>MiPS</a:t>
            </a:r>
            <a:r>
              <a:rPr lang="en-US"/>
              <a:t> </a:t>
            </a:r>
          </a:p>
          <a:p>
            <a:r>
              <a:rPr lang="en-US"/>
              <a:t>Control Unit w/ Propellant Tank</a:t>
            </a:r>
            <a:endParaRPr lang="en-US"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384172-0B22-4040-BBA5-686435616D31}"/>
              </a:ext>
            </a:extLst>
          </p:cNvPr>
          <p:cNvSpPr txBox="1"/>
          <p:nvPr/>
        </p:nvSpPr>
        <p:spPr>
          <a:xfrm>
            <a:off x="2612969" y="4805867"/>
            <a:ext cx="25523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ECAPS </a:t>
            </a:r>
          </a:p>
          <a:p>
            <a:r>
              <a:rPr lang="en-US"/>
              <a:t>1N HPGP Thruster</a:t>
            </a:r>
            <a:endParaRPr lang="en-US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1445CE-B1BB-4D2E-BE1C-0C56CCC74671}"/>
              </a:ext>
            </a:extLst>
          </p:cNvPr>
          <p:cNvSpPr txBox="1"/>
          <p:nvPr/>
        </p:nvSpPr>
        <p:spPr>
          <a:xfrm>
            <a:off x="621349" y="1818631"/>
            <a:ext cx="452445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Green Propellant: ECAPS (Major Delta V)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26D449F-B0FD-FE4B-9566-4E32C898B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Hybrid Design: Cold Gas and Green Propellant</a:t>
            </a:r>
            <a:endParaRPr lang="en-US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BFB0AD7E-4B7A-2243-BF2F-98F7D746516C}"/>
              </a:ext>
            </a:extLst>
          </p:cNvPr>
          <p:cNvSpPr txBox="1">
            <a:spLocks/>
          </p:cNvSpPr>
          <p:nvPr/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B2F0601-CECE-4ADC-B6AC-C2B6983F0F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37" t="19829" r="10053" b="7507"/>
          <a:stretch/>
        </p:blipFill>
        <p:spPr>
          <a:xfrm>
            <a:off x="5409299" y="1317810"/>
            <a:ext cx="6114007" cy="49531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D40C5A-EAC2-40DD-9394-806893B69665}"/>
              </a:ext>
            </a:extLst>
          </p:cNvPr>
          <p:cNvSpPr txBox="1"/>
          <p:nvPr/>
        </p:nvSpPr>
        <p:spPr>
          <a:xfrm>
            <a:off x="3075665" y="5727733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Segoe UI"/>
              </a:rPr>
              <a:t>ECAPS</a:t>
            </a:r>
            <a:endParaRPr lang="en-US">
              <a:cs typeface="Calibri"/>
            </a:endParaRPr>
          </a:p>
          <a:p>
            <a:r>
              <a:rPr lang="en-US">
                <a:cs typeface="Segoe UI"/>
              </a:rPr>
              <a:t>Propellant Tank</a:t>
            </a:r>
            <a:endParaRPr lang="en-US">
              <a:cs typeface="Calibr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9AD3E34-A7C3-461F-B0B9-A9AEDAA94D5B}"/>
              </a:ext>
            </a:extLst>
          </p:cNvPr>
          <p:cNvCxnSpPr>
            <a:cxnSpLocks/>
          </p:cNvCxnSpPr>
          <p:nvPr/>
        </p:nvCxnSpPr>
        <p:spPr>
          <a:xfrm flipV="1">
            <a:off x="4497355" y="4342176"/>
            <a:ext cx="2170300" cy="873477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D9D8640-6C05-497B-9649-204CF8A5634C}"/>
              </a:ext>
            </a:extLst>
          </p:cNvPr>
          <p:cNvCxnSpPr>
            <a:cxnSpLocks/>
          </p:cNvCxnSpPr>
          <p:nvPr/>
        </p:nvCxnSpPr>
        <p:spPr>
          <a:xfrm flipV="1">
            <a:off x="4702629" y="4602288"/>
            <a:ext cx="3363685" cy="1496241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630EB36-4E72-4327-9039-79AC97898230}"/>
              </a:ext>
            </a:extLst>
          </p:cNvPr>
          <p:cNvCxnSpPr>
            <a:cxnSpLocks/>
          </p:cNvCxnSpPr>
          <p:nvPr/>
        </p:nvCxnSpPr>
        <p:spPr>
          <a:xfrm>
            <a:off x="3410362" y="2646226"/>
            <a:ext cx="2295307" cy="131575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A1FE71C-7D59-41DE-B959-706152BCEB24}"/>
              </a:ext>
            </a:extLst>
          </p:cNvPr>
          <p:cNvSpPr txBox="1"/>
          <p:nvPr/>
        </p:nvSpPr>
        <p:spPr>
          <a:xfrm>
            <a:off x="914074" y="236185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Segoe UI"/>
              </a:rPr>
              <a:t>Modified </a:t>
            </a:r>
            <a:r>
              <a:rPr lang="en-US" err="1">
                <a:cs typeface="Segoe UI"/>
              </a:rPr>
              <a:t>MarCo</a:t>
            </a:r>
            <a:r>
              <a:rPr lang="en-US">
                <a:cs typeface="Segoe UI"/>
              </a:rPr>
              <a:t> </a:t>
            </a:r>
            <a:r>
              <a:rPr lang="en-US" err="1">
                <a:cs typeface="Segoe UI"/>
              </a:rPr>
              <a:t>MiPS</a:t>
            </a:r>
            <a:endParaRPr lang="en-US" err="1"/>
          </a:p>
          <a:p>
            <a:r>
              <a:rPr lang="en-US">
                <a:cs typeface="Segoe UI"/>
              </a:rPr>
              <a:t>12 RCS 25mN thrusters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865453A-C8E0-4E1B-B1F6-1A24004A80EB}"/>
              </a:ext>
            </a:extLst>
          </p:cNvPr>
          <p:cNvCxnSpPr>
            <a:cxnSpLocks/>
          </p:cNvCxnSpPr>
          <p:nvPr/>
        </p:nvCxnSpPr>
        <p:spPr>
          <a:xfrm flipV="1">
            <a:off x="3761139" y="3555545"/>
            <a:ext cx="2351533" cy="567059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1E00305-B653-424F-A4E8-E4CF021E3A79}"/>
              </a:ext>
            </a:extLst>
          </p:cNvPr>
          <p:cNvSpPr txBox="1"/>
          <p:nvPr/>
        </p:nvSpPr>
        <p:spPr>
          <a:xfrm>
            <a:off x="621349" y="1330907"/>
            <a:ext cx="4524450" cy="3693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Cold Gas: Modified </a:t>
            </a:r>
            <a:r>
              <a:rPr lang="en-US" err="1">
                <a:cs typeface="Calibri"/>
              </a:rPr>
              <a:t>MarCo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MiPS</a:t>
            </a:r>
            <a:r>
              <a:rPr lang="en-US">
                <a:cs typeface="Calibri"/>
              </a:rPr>
              <a:t> (RPOD)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FECD4E6-CB56-6B41-AD2A-9C9997430D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835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A85AA-67F5-41BD-A530-ABEF403CC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>
                <a:cs typeface="Calibri Light"/>
              </a:rPr>
              <a:t>Environment in 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C00B8-F474-4B3B-AE3A-CF4E7EAC952D}"/>
              </a:ext>
            </a:extLst>
          </p:cNvPr>
          <p:cNvSpPr txBox="1"/>
          <p:nvPr/>
        </p:nvSpPr>
        <p:spPr>
          <a:xfrm>
            <a:off x="6675528" y="5449066"/>
            <a:ext cx="565167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Calibri"/>
              </a:rPr>
              <a:t>Illustration of Small Satellite Configurations</a:t>
            </a:r>
            <a:endParaRPr lang="en-US" sz="240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07A8BF7-0B22-4C81-8EDC-38409A074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88" y="1697339"/>
            <a:ext cx="6334771" cy="3549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DFFE8E-478A-4384-85EE-44C3B613CAE3}"/>
              </a:ext>
            </a:extLst>
          </p:cNvPr>
          <p:cNvSpPr txBox="1"/>
          <p:nvPr/>
        </p:nvSpPr>
        <p:spPr>
          <a:xfrm>
            <a:off x="9286240" y="338836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F9CFB40D-FB45-4182-B4A8-11459D6E0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690" y="2069217"/>
            <a:ext cx="5518310" cy="31088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1D8CC8-FAA1-43AC-BD1D-E3D1B8AF6416}"/>
              </a:ext>
            </a:extLst>
          </p:cNvPr>
          <p:cNvSpPr txBox="1"/>
          <p:nvPr/>
        </p:nvSpPr>
        <p:spPr>
          <a:xfrm>
            <a:off x="2130356" y="5449065"/>
            <a:ext cx="271636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Calibri"/>
              </a:rPr>
              <a:t>Illustration of Debris</a:t>
            </a:r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6EC3E4-18F2-4924-B7E8-713A349D31F3}"/>
              </a:ext>
            </a:extLst>
          </p:cNvPr>
          <p:cNvSpPr txBox="1"/>
          <p:nvPr/>
        </p:nvSpPr>
        <p:spPr>
          <a:xfrm>
            <a:off x="7110188" y="6414981"/>
            <a:ext cx="217974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cs typeface="Calibri"/>
              </a:rPr>
              <a:t>Sources: Live Science and talk Satellite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F16985-3631-954C-8F71-84E7D37A9C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12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E1593-90D0-43BC-A0CE-E5DCBF95E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Propulsion System Schematics</a:t>
            </a:r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97143A8-37D7-964D-82E2-2F2427CEBBC7}"/>
              </a:ext>
            </a:extLst>
          </p:cNvPr>
          <p:cNvSpPr txBox="1">
            <a:spLocks/>
          </p:cNvSpPr>
          <p:nvPr/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605D32-88FB-4A04-B0A0-77A8654F94E2}"/>
              </a:ext>
            </a:extLst>
          </p:cNvPr>
          <p:cNvSpPr txBox="1"/>
          <p:nvPr/>
        </p:nvSpPr>
        <p:spPr>
          <a:xfrm>
            <a:off x="4432569" y="393402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RPO movement</a:t>
            </a:r>
          </a:p>
        </p:txBody>
      </p:sp>
      <p:pic>
        <p:nvPicPr>
          <p:cNvPr id="7" name="Graphic 10" descr="Arrow Right outline">
            <a:extLst>
              <a:ext uri="{FF2B5EF4-FFF2-40B4-BE49-F238E27FC236}">
                <a16:creationId xmlns:a16="http://schemas.microsoft.com/office/drawing/2014/main" id="{A2D30562-F5C4-48D8-B24A-C0295A0E7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00000">
            <a:off x="4353157" y="4024846"/>
            <a:ext cx="460444" cy="6063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3B7B51-E2B6-4067-8F88-FF72F2BE431A}"/>
              </a:ext>
            </a:extLst>
          </p:cNvPr>
          <p:cNvSpPr txBox="1"/>
          <p:nvPr/>
        </p:nvSpPr>
        <p:spPr>
          <a:xfrm>
            <a:off x="4432570" y="4858155"/>
            <a:ext cx="2743199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cs typeface="Calibri"/>
              </a:rPr>
              <a:t>RPO movement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4D9CE2-4690-4F69-8FB2-261D4614E78D}"/>
              </a:ext>
            </a:extLst>
          </p:cNvPr>
          <p:cNvSpPr txBox="1"/>
          <p:nvPr/>
        </p:nvSpPr>
        <p:spPr>
          <a:xfrm>
            <a:off x="2365360" y="5734340"/>
            <a:ext cx="33773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ECAPS Propulsion Schematic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EC46BC4B-0FEB-4C4F-92DF-91877A9317E1}"/>
              </a:ext>
            </a:extLst>
          </p:cNvPr>
          <p:cNvSpPr/>
          <p:nvPr/>
        </p:nvSpPr>
        <p:spPr>
          <a:xfrm>
            <a:off x="644321" y="1169746"/>
            <a:ext cx="5191457" cy="4211175"/>
          </a:xfrm>
          <a:prstGeom prst="wedgeRect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A12FAF1F-F18C-44D6-AF6A-EA3969076C95}"/>
              </a:ext>
            </a:extLst>
          </p:cNvPr>
          <p:cNvSpPr/>
          <p:nvPr/>
        </p:nvSpPr>
        <p:spPr>
          <a:xfrm>
            <a:off x="6032397" y="1171280"/>
            <a:ext cx="5535559" cy="4216168"/>
          </a:xfrm>
          <a:prstGeom prst="wedgeRect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00580E-9492-4D14-8ADB-9861E2B23AFC}"/>
              </a:ext>
            </a:extLst>
          </p:cNvPr>
          <p:cNvSpPr txBox="1"/>
          <p:nvPr/>
        </p:nvSpPr>
        <p:spPr>
          <a:xfrm>
            <a:off x="7821561" y="5771536"/>
            <a:ext cx="43409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Modified MarCo MiPS Propulsion Schematic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61612CC-A39E-504C-890C-57C5012D2C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15" descr="Diagram&#10;&#10;Description automatically generated">
            <a:extLst>
              <a:ext uri="{FF2B5EF4-FFF2-40B4-BE49-F238E27FC236}">
                <a16:creationId xmlns:a16="http://schemas.microsoft.com/office/drawing/2014/main" id="{6ED3E4D4-FA6A-49E3-848B-726553982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385" y="2176875"/>
            <a:ext cx="5363835" cy="2044630"/>
          </a:xfrm>
          <a:prstGeom prst="rect">
            <a:avLst/>
          </a:prstGeom>
        </p:spPr>
      </p:pic>
      <p:pic>
        <p:nvPicPr>
          <p:cNvPr id="3" name="Picture 15" descr="Diagram&#10;&#10;Description automatically generated">
            <a:extLst>
              <a:ext uri="{FF2B5EF4-FFF2-40B4-BE49-F238E27FC236}">
                <a16:creationId xmlns:a16="http://schemas.microsoft.com/office/drawing/2014/main" id="{9980E1AF-5493-47A8-BB9D-2308DA646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495" y="2178223"/>
            <a:ext cx="3984978" cy="203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09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A85AA-67F5-41BD-A530-ABEF403CC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Agenda</a:t>
            </a:r>
            <a:endParaRPr lang="en-US"/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9950F8C8-7287-4E94-9248-E81B0536A785}"/>
              </a:ext>
            </a:extLst>
          </p:cNvPr>
          <p:cNvSpPr/>
          <p:nvPr/>
        </p:nvSpPr>
        <p:spPr>
          <a:xfrm>
            <a:off x="1129196" y="1181000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Introduction/Background                                                 Emily</a:t>
            </a:r>
          </a:p>
        </p:txBody>
      </p:sp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62DCE28C-E916-4549-8DE3-264EA85DA793}"/>
              </a:ext>
            </a:extLst>
          </p:cNvPr>
          <p:cNvSpPr/>
          <p:nvPr/>
        </p:nvSpPr>
        <p:spPr>
          <a:xfrm>
            <a:off x="1129195" y="1833898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System Engineering/Overview                                         Maya</a:t>
            </a:r>
          </a:p>
        </p:txBody>
      </p:sp>
      <p:sp>
        <p:nvSpPr>
          <p:cNvPr id="13" name="Rectangle: Diagonal Corners Snipped 12">
            <a:extLst>
              <a:ext uri="{FF2B5EF4-FFF2-40B4-BE49-F238E27FC236}">
                <a16:creationId xmlns:a16="http://schemas.microsoft.com/office/drawing/2014/main" id="{AB1F789F-6BCE-42F7-8343-4F3D78064BA4}"/>
              </a:ext>
            </a:extLst>
          </p:cNvPr>
          <p:cNvSpPr/>
          <p:nvPr/>
        </p:nvSpPr>
        <p:spPr>
          <a:xfrm>
            <a:off x="1139530" y="3114107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Debris Capture System                                                     James</a:t>
            </a:r>
          </a:p>
        </p:txBody>
      </p:sp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58A9CE6F-20B4-4CE3-AAB7-F9910BB6F788}"/>
              </a:ext>
            </a:extLst>
          </p:cNvPr>
          <p:cNvSpPr/>
          <p:nvPr/>
        </p:nvSpPr>
        <p:spPr>
          <a:xfrm>
            <a:off x="1137858" y="2473288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Spacecraft                                                                           Victor</a:t>
            </a:r>
          </a:p>
        </p:txBody>
      </p:sp>
      <p:sp>
        <p:nvSpPr>
          <p:cNvPr id="15" name="Rectangle: Diagonal Corners Snipped 14">
            <a:extLst>
              <a:ext uri="{FF2B5EF4-FFF2-40B4-BE49-F238E27FC236}">
                <a16:creationId xmlns:a16="http://schemas.microsoft.com/office/drawing/2014/main" id="{109A69F7-0005-4900-AA7B-914FED1BC60A}"/>
              </a:ext>
            </a:extLst>
          </p:cNvPr>
          <p:cNvSpPr/>
          <p:nvPr/>
        </p:nvSpPr>
        <p:spPr>
          <a:xfrm>
            <a:off x="1129194" y="3774254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Deorbit System                                                              Gustavo</a:t>
            </a:r>
          </a:p>
        </p:txBody>
      </p:sp>
      <p:sp>
        <p:nvSpPr>
          <p:cNvPr id="16" name="Rectangle: Diagonal Corners Snipped 15">
            <a:extLst>
              <a:ext uri="{FF2B5EF4-FFF2-40B4-BE49-F238E27FC236}">
                <a16:creationId xmlns:a16="http://schemas.microsoft.com/office/drawing/2014/main" id="{6B74C0B9-E7A9-424E-8EC0-3FD7A2A27AA8}"/>
              </a:ext>
            </a:extLst>
          </p:cNvPr>
          <p:cNvSpPr/>
          <p:nvPr/>
        </p:nvSpPr>
        <p:spPr>
          <a:xfrm>
            <a:off x="1129194" y="4424544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Propulsion System                                                         Jasmine</a:t>
            </a: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:a16="http://schemas.microsoft.com/office/drawing/2014/main" id="{F9C5B2C8-5DCE-4FB4-8735-D7CDF020EC10}"/>
              </a:ext>
            </a:extLst>
          </p:cNvPr>
          <p:cNvSpPr/>
          <p:nvPr/>
        </p:nvSpPr>
        <p:spPr>
          <a:xfrm>
            <a:off x="1129194" y="5068303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Conclusion                                                                           Emily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D41445-FA77-4D42-AA01-E99BA3232D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467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A85AA-67F5-41BD-A530-ABEF403CC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>
                <a:cs typeface="Calibri Light"/>
              </a:rPr>
              <a:t>Conclusion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2A23F2-2FEA-4D4B-975A-7FCEA5A17F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518916-3974-4AA3-B084-FDD9F198A91B}"/>
              </a:ext>
            </a:extLst>
          </p:cNvPr>
          <p:cNvSpPr txBox="1"/>
          <p:nvPr/>
        </p:nvSpPr>
        <p:spPr>
          <a:xfrm>
            <a:off x="903668" y="1896415"/>
            <a:ext cx="10588579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Calibri"/>
              </a:rPr>
              <a:t>Designed a 12U </a:t>
            </a:r>
            <a:r>
              <a:rPr lang="en-US" sz="2800" err="1">
                <a:cs typeface="Calibri"/>
              </a:rPr>
              <a:t>SmallSat</a:t>
            </a:r>
            <a:r>
              <a:rPr lang="en-US" sz="2800">
                <a:cs typeface="Calibri"/>
              </a:rPr>
              <a:t> that meets almost all project requirements.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Calibri"/>
              </a:rPr>
              <a:t>Gained exposure to design and simulation tools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cs typeface="Calibri"/>
              </a:rPr>
              <a:t>MSC Adams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cs typeface="Calibri"/>
              </a:rPr>
              <a:t>SolidWorks</a:t>
            </a:r>
            <a:endParaRPr lang="en-US">
              <a:cs typeface="Calibri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cs typeface="Calibri"/>
              </a:rPr>
              <a:t>Simscape</a:t>
            </a: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Calibri"/>
              </a:rPr>
              <a:t>Coordinated as a remote team to deliver a project.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2769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0A85D1-281E-7A46-A99A-5AA52AA4E6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0752" y="6323975"/>
            <a:ext cx="28448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447CFD-51C8-9042-9D69-6E8981CC5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97" y="-352001"/>
            <a:ext cx="13458169" cy="7570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3A652-5F6B-F74C-8D71-300CA7D3E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5551" y="-70167"/>
            <a:ext cx="12366677" cy="7052858"/>
          </a:xfrm>
          <a:prstGeom prst="rect">
            <a:avLst/>
          </a:prstGeom>
        </p:spPr>
      </p:pic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0EF4C7A-210D-43F7-92DC-2F41C0BB9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4679" y="457714"/>
            <a:ext cx="5646681" cy="5977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994B88-D841-C847-9563-9D0C399487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535455"/>
              </a:clrFrom>
              <a:clrTo>
                <a:srgbClr val="53545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4" t="4008" r="-1547" b="14862"/>
          <a:stretch/>
        </p:blipFill>
        <p:spPr>
          <a:xfrm rot="14585024">
            <a:off x="2281880" y="1394446"/>
            <a:ext cx="4673406" cy="4420892"/>
          </a:xfrm>
          <a:prstGeom prst="rect">
            <a:avLst/>
          </a:prstGeom>
        </p:spPr>
      </p:pic>
      <p:pic>
        <p:nvPicPr>
          <p:cNvPr id="10" name="Picture 9" descr="A picture containing light&#10;&#10;Description automatically generated">
            <a:extLst>
              <a:ext uri="{FF2B5EF4-FFF2-40B4-BE49-F238E27FC236}">
                <a16:creationId xmlns:a16="http://schemas.microsoft.com/office/drawing/2014/main" id="{63AF9EC0-2B87-3A46-B377-45C18DB487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60" y="4241941"/>
            <a:ext cx="2890314" cy="99778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BE39EA5-3F4E-4B48-8BCA-97316A6CD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71" y="551801"/>
            <a:ext cx="9615055" cy="49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F66BA4B-B5B2-FD46-9FD8-729FCE528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7" y="5967414"/>
            <a:ext cx="8731225" cy="4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1952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5BEC3-7248-2648-AEDC-80C0858325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/>
              <a:t>Appendix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793FF3-B430-BF4A-8C7E-729A97A196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C342F-2985-0543-A401-27E79C590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09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Chart, diagram&#10;&#10;Description automatically generated">
            <a:extLst>
              <a:ext uri="{FF2B5EF4-FFF2-40B4-BE49-F238E27FC236}">
                <a16:creationId xmlns:a16="http://schemas.microsoft.com/office/drawing/2014/main" id="{9BD9145E-A882-C940-9F12-32E8DCA76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285" y="1448152"/>
            <a:ext cx="5295900" cy="392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C07D31-8772-9F4D-9B6E-74EEF1999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Original Design Spun on Impact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EDEC75-DD5C-0846-90B5-663E9107134A}"/>
              </a:ext>
            </a:extLst>
          </p:cNvPr>
          <p:cNvSpPr txBox="1"/>
          <p:nvPr/>
        </p:nvSpPr>
        <p:spPr>
          <a:xfrm>
            <a:off x="10378808" y="3950712"/>
            <a:ext cx="1149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Maximum Slew Rate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C09C68-B448-4641-A35A-C91F52338518}"/>
              </a:ext>
            </a:extLst>
          </p:cNvPr>
          <p:cNvSpPr txBox="1"/>
          <p:nvPr/>
        </p:nvSpPr>
        <p:spPr>
          <a:xfrm>
            <a:off x="1990916" y="5540691"/>
            <a:ext cx="8387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For these cases, </a:t>
            </a:r>
            <a:r>
              <a:rPr lang="en-US" sz="2400" b="1"/>
              <a:t>0.04 m/s (0.89 mph) </a:t>
            </a:r>
            <a:r>
              <a:rPr lang="en-US" sz="2400"/>
              <a:t>is</a:t>
            </a:r>
            <a:r>
              <a:rPr lang="en-US" sz="2400" b="1"/>
              <a:t> </a:t>
            </a:r>
            <a:r>
              <a:rPr lang="en-US" sz="2400"/>
              <a:t>maximum relative velocity between debris and CubeSat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C75E71-EC25-9D4C-BBC5-7D671ECCB7B3}"/>
              </a:ext>
            </a:extLst>
          </p:cNvPr>
          <p:cNvGrpSpPr/>
          <p:nvPr/>
        </p:nvGrpSpPr>
        <p:grpSpPr>
          <a:xfrm>
            <a:off x="905703" y="1299981"/>
            <a:ext cx="4103825" cy="4220642"/>
            <a:chOff x="1682052" y="1760058"/>
            <a:chExt cx="3441700" cy="3619500"/>
          </a:xfrm>
        </p:grpSpPr>
        <p:pic>
          <p:nvPicPr>
            <p:cNvPr id="13" name="Picture 12" descr="A picture containing text, table, box, worktable&#10;&#10;Description automatically generated">
              <a:extLst>
                <a:ext uri="{FF2B5EF4-FFF2-40B4-BE49-F238E27FC236}">
                  <a16:creationId xmlns:a16="http://schemas.microsoft.com/office/drawing/2014/main" id="{A8EB51B1-AA76-5E4C-90FF-38E7983CF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052" y="1760058"/>
              <a:ext cx="3441700" cy="3619500"/>
            </a:xfrm>
            <a:prstGeom prst="rect">
              <a:avLst/>
            </a:prstGeom>
          </p:spPr>
        </p:pic>
        <p:sp>
          <p:nvSpPr>
            <p:cNvPr id="14" name="Cross 13">
              <a:extLst>
                <a:ext uri="{FF2B5EF4-FFF2-40B4-BE49-F238E27FC236}">
                  <a16:creationId xmlns:a16="http://schemas.microsoft.com/office/drawing/2014/main" id="{7831DB9C-36DE-8E41-8B70-09021FB468AB}"/>
                </a:ext>
              </a:extLst>
            </p:cNvPr>
            <p:cNvSpPr/>
            <p:nvPr/>
          </p:nvSpPr>
          <p:spPr>
            <a:xfrm rot="472138">
              <a:off x="4186321" y="3647751"/>
              <a:ext cx="148046" cy="156754"/>
            </a:xfrm>
            <a:prstGeom prst="plus">
              <a:avLst>
                <a:gd name="adj" fmla="val 42364"/>
              </a:avLst>
            </a:prstGeom>
            <a:solidFill>
              <a:srgbClr val="65AE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ross 14">
              <a:extLst>
                <a:ext uri="{FF2B5EF4-FFF2-40B4-BE49-F238E27FC236}">
                  <a16:creationId xmlns:a16="http://schemas.microsoft.com/office/drawing/2014/main" id="{CC834FA2-0F63-D74B-9549-C7E6BA8795FD}"/>
                </a:ext>
              </a:extLst>
            </p:cNvPr>
            <p:cNvSpPr/>
            <p:nvPr/>
          </p:nvSpPr>
          <p:spPr>
            <a:xfrm rot="472138">
              <a:off x="3981363" y="3599035"/>
              <a:ext cx="148046" cy="156754"/>
            </a:xfrm>
            <a:prstGeom prst="plus">
              <a:avLst>
                <a:gd name="adj" fmla="val 42364"/>
              </a:avLst>
            </a:prstGeom>
            <a:solidFill>
              <a:srgbClr val="89259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ross 15">
              <a:extLst>
                <a:ext uri="{FF2B5EF4-FFF2-40B4-BE49-F238E27FC236}">
                  <a16:creationId xmlns:a16="http://schemas.microsoft.com/office/drawing/2014/main" id="{8F80349A-6F64-904A-8F59-0A96A974B411}"/>
                </a:ext>
              </a:extLst>
            </p:cNvPr>
            <p:cNvSpPr/>
            <p:nvPr/>
          </p:nvSpPr>
          <p:spPr>
            <a:xfrm rot="472138">
              <a:off x="3798817" y="3552143"/>
              <a:ext cx="148046" cy="156754"/>
            </a:xfrm>
            <a:prstGeom prst="plus">
              <a:avLst>
                <a:gd name="adj" fmla="val 42364"/>
              </a:avLst>
            </a:prstGeom>
            <a:solidFill>
              <a:srgbClr val="F7AD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ross 16">
              <a:extLst>
                <a:ext uri="{FF2B5EF4-FFF2-40B4-BE49-F238E27FC236}">
                  <a16:creationId xmlns:a16="http://schemas.microsoft.com/office/drawing/2014/main" id="{398E8C70-4BBE-7C41-A608-3204D01F9A96}"/>
                </a:ext>
              </a:extLst>
            </p:cNvPr>
            <p:cNvSpPr/>
            <p:nvPr/>
          </p:nvSpPr>
          <p:spPr>
            <a:xfrm rot="472138">
              <a:off x="3592337" y="3512401"/>
              <a:ext cx="148046" cy="156754"/>
            </a:xfrm>
            <a:prstGeom prst="plus">
              <a:avLst>
                <a:gd name="adj" fmla="val 42364"/>
              </a:avLst>
            </a:prstGeom>
            <a:solidFill>
              <a:srgbClr val="EA47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ross 17">
              <a:extLst>
                <a:ext uri="{FF2B5EF4-FFF2-40B4-BE49-F238E27FC236}">
                  <a16:creationId xmlns:a16="http://schemas.microsoft.com/office/drawing/2014/main" id="{0DC8466E-F61F-114E-96E4-ED3815A5D222}"/>
                </a:ext>
              </a:extLst>
            </p:cNvPr>
            <p:cNvSpPr/>
            <p:nvPr/>
          </p:nvSpPr>
          <p:spPr>
            <a:xfrm rot="472138">
              <a:off x="3383035" y="3473875"/>
              <a:ext cx="148046" cy="156754"/>
            </a:xfrm>
            <a:prstGeom prst="plus">
              <a:avLst>
                <a:gd name="adj" fmla="val 42364"/>
              </a:avLst>
            </a:prstGeom>
            <a:solidFill>
              <a:srgbClr val="0073C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B43893-74FB-B548-86FE-2AA2A1794FBB}"/>
                </a:ext>
              </a:extLst>
            </p:cNvPr>
            <p:cNvSpPr txBox="1"/>
            <p:nvPr/>
          </p:nvSpPr>
          <p:spPr>
            <a:xfrm rot="19839228">
              <a:off x="3004036" y="3442712"/>
              <a:ext cx="909262" cy="263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0cm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4492A4-B938-E84B-AB36-A671235CC836}"/>
                </a:ext>
              </a:extLst>
            </p:cNvPr>
            <p:cNvSpPr txBox="1"/>
            <p:nvPr/>
          </p:nvSpPr>
          <p:spPr>
            <a:xfrm rot="19839228">
              <a:off x="3203077" y="3555761"/>
              <a:ext cx="749732" cy="263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5cm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10E4718-CFE8-714D-9A6B-2C925B14BE11}"/>
                </a:ext>
              </a:extLst>
            </p:cNvPr>
            <p:cNvSpPr txBox="1"/>
            <p:nvPr/>
          </p:nvSpPr>
          <p:spPr>
            <a:xfrm rot="19839228">
              <a:off x="3362301" y="3632670"/>
              <a:ext cx="749732" cy="263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10cm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44B406-7FDC-D64C-8A24-077BAD4BA0B7}"/>
                </a:ext>
              </a:extLst>
            </p:cNvPr>
            <p:cNvSpPr txBox="1"/>
            <p:nvPr/>
          </p:nvSpPr>
          <p:spPr>
            <a:xfrm rot="19839228">
              <a:off x="3554311" y="3694346"/>
              <a:ext cx="749732" cy="263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15cm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973BE1-E646-BC46-BC7D-65237BF8014C}"/>
                </a:ext>
              </a:extLst>
            </p:cNvPr>
            <p:cNvSpPr txBox="1"/>
            <p:nvPr/>
          </p:nvSpPr>
          <p:spPr>
            <a:xfrm rot="19839228">
              <a:off x="3784299" y="3730918"/>
              <a:ext cx="749732" cy="263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20cm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9B210D2-B28F-7747-8D45-09A6FD231358}"/>
              </a:ext>
            </a:extLst>
          </p:cNvPr>
          <p:cNvCxnSpPr>
            <a:cxnSpLocks/>
          </p:cNvCxnSpPr>
          <p:nvPr/>
        </p:nvCxnSpPr>
        <p:spPr>
          <a:xfrm flipH="1">
            <a:off x="10005014" y="4297290"/>
            <a:ext cx="351171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E122B6-00A8-6D49-89A4-95A51C8DDA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392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58620-BB18-CC4D-BD4F-72892783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Spin Reduction Options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8D1DBB8-C65D-5A46-88EE-2CEF6129788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194" y="2173725"/>
          <a:ext cx="11236554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759">
                  <a:extLst>
                    <a:ext uri="{9D8B030D-6E8A-4147-A177-3AD203B41FA5}">
                      <a16:colId xmlns:a16="http://schemas.microsoft.com/office/drawing/2014/main" val="334618250"/>
                    </a:ext>
                  </a:extLst>
                </a:gridCol>
                <a:gridCol w="1872759">
                  <a:extLst>
                    <a:ext uri="{9D8B030D-6E8A-4147-A177-3AD203B41FA5}">
                      <a16:colId xmlns:a16="http://schemas.microsoft.com/office/drawing/2014/main" val="1591120843"/>
                    </a:ext>
                  </a:extLst>
                </a:gridCol>
                <a:gridCol w="1872759">
                  <a:extLst>
                    <a:ext uri="{9D8B030D-6E8A-4147-A177-3AD203B41FA5}">
                      <a16:colId xmlns:a16="http://schemas.microsoft.com/office/drawing/2014/main" val="717907646"/>
                    </a:ext>
                  </a:extLst>
                </a:gridCol>
                <a:gridCol w="1597447">
                  <a:extLst>
                    <a:ext uri="{9D8B030D-6E8A-4147-A177-3AD203B41FA5}">
                      <a16:colId xmlns:a16="http://schemas.microsoft.com/office/drawing/2014/main" val="2057807659"/>
                    </a:ext>
                  </a:extLst>
                </a:gridCol>
                <a:gridCol w="2148071">
                  <a:extLst>
                    <a:ext uri="{9D8B030D-6E8A-4147-A177-3AD203B41FA5}">
                      <a16:colId xmlns:a16="http://schemas.microsoft.com/office/drawing/2014/main" val="2356958440"/>
                    </a:ext>
                  </a:extLst>
                </a:gridCol>
                <a:gridCol w="1872759">
                  <a:extLst>
                    <a:ext uri="{9D8B030D-6E8A-4147-A177-3AD203B41FA5}">
                      <a16:colId xmlns:a16="http://schemas.microsoft.com/office/drawing/2014/main" val="16256983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Active or Passive?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Initial Relative Velocities Enabled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213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Weighted Boom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Passive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1.15 kg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0.2 U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5.3m/s (11.9mph)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Could fail through snapping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336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Reaction Wheels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Active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1.7 kg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1.2U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5.1m/s (11.4 mph)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Requires added sensors, use of propulsion system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430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Propulsion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Active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0.2kg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0.2U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5m/s (11.2 mph)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Requires added sensors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185628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88CEF8-F286-5B40-BB69-1404BF8DD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1421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Chart&#10;&#10;Description automatically generated">
            <a:extLst>
              <a:ext uri="{FF2B5EF4-FFF2-40B4-BE49-F238E27FC236}">
                <a16:creationId xmlns:a16="http://schemas.microsoft.com/office/drawing/2014/main" id="{30042B46-7356-944B-AA22-898F7FC44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254" y="1531065"/>
            <a:ext cx="5421050" cy="3943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57CA6E-B199-674C-925C-AE8B4B2CF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weighted boom reduces spinning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3F71C2-352D-804C-83B1-1293E3F325F7}"/>
              </a:ext>
            </a:extLst>
          </p:cNvPr>
          <p:cNvSpPr txBox="1"/>
          <p:nvPr/>
        </p:nvSpPr>
        <p:spPr>
          <a:xfrm>
            <a:off x="1990917" y="5540691"/>
            <a:ext cx="8210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Now </a:t>
            </a:r>
            <a:r>
              <a:rPr lang="en-US" sz="2400" b="1"/>
              <a:t>5.3 m/s (11.9 mph) </a:t>
            </a:r>
            <a:r>
              <a:rPr lang="en-US" sz="2400"/>
              <a:t>is</a:t>
            </a:r>
            <a:r>
              <a:rPr lang="en-US" sz="2400" b="1"/>
              <a:t> </a:t>
            </a:r>
            <a:r>
              <a:rPr lang="en-US" sz="2400"/>
              <a:t>maximum relative velocity between debris and CubeSat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342440-EC6F-CF4B-B2C9-8F3227363604}"/>
              </a:ext>
            </a:extLst>
          </p:cNvPr>
          <p:cNvSpPr txBox="1"/>
          <p:nvPr/>
        </p:nvSpPr>
        <p:spPr>
          <a:xfrm>
            <a:off x="10907450" y="4422215"/>
            <a:ext cx="1149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Maximum Slew Rate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CE9AC36-4FE7-DC4F-8F99-2E87F924F32E}"/>
              </a:ext>
            </a:extLst>
          </p:cNvPr>
          <p:cNvCxnSpPr>
            <a:cxnSpLocks/>
          </p:cNvCxnSpPr>
          <p:nvPr/>
        </p:nvCxnSpPr>
        <p:spPr>
          <a:xfrm flipH="1">
            <a:off x="10533656" y="4768793"/>
            <a:ext cx="351171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80B98A7-6C20-DE4D-8F90-E12AAD250E34}"/>
              </a:ext>
            </a:extLst>
          </p:cNvPr>
          <p:cNvGrpSpPr/>
          <p:nvPr/>
        </p:nvGrpSpPr>
        <p:grpSpPr>
          <a:xfrm>
            <a:off x="1085430" y="967850"/>
            <a:ext cx="4705308" cy="4737100"/>
            <a:chOff x="1413848" y="1060450"/>
            <a:chExt cx="4705308" cy="47371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56B8F02-FA1F-E14C-A32B-406265D7C059}"/>
                </a:ext>
              </a:extLst>
            </p:cNvPr>
            <p:cNvGrpSpPr/>
            <p:nvPr/>
          </p:nvGrpSpPr>
          <p:grpSpPr>
            <a:xfrm>
              <a:off x="1413848" y="1060450"/>
              <a:ext cx="1667498" cy="4737100"/>
              <a:chOff x="1413848" y="1060450"/>
              <a:chExt cx="1667498" cy="4737100"/>
            </a:xfrm>
          </p:grpSpPr>
          <p:pic>
            <p:nvPicPr>
              <p:cNvPr id="19" name="Picture 18" descr="Background pattern&#10;&#10;Description automatically generated with medium confidence">
                <a:extLst>
                  <a:ext uri="{FF2B5EF4-FFF2-40B4-BE49-F238E27FC236}">
                    <a16:creationId xmlns:a16="http://schemas.microsoft.com/office/drawing/2014/main" id="{04299795-018F-9448-AF74-DC00A87312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08793">
                <a:off x="1976446" y="1060450"/>
                <a:ext cx="1104900" cy="4737100"/>
              </a:xfrm>
              <a:prstGeom prst="rect">
                <a:avLst/>
              </a:prstGeom>
            </p:spPr>
          </p:pic>
          <p:pic>
            <p:nvPicPr>
              <p:cNvPr id="20" name="Picture 19" descr="Background pattern&#10;&#10;Description automatically generated with medium confidence">
                <a:extLst>
                  <a:ext uri="{FF2B5EF4-FFF2-40B4-BE49-F238E27FC236}">
                    <a16:creationId xmlns:a16="http://schemas.microsoft.com/office/drawing/2014/main" id="{DD8B477A-DE7C-744A-A813-14BB7C2930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816" b="92175"/>
              <a:stretch/>
            </p:blipFill>
            <p:spPr>
              <a:xfrm rot="2308793">
                <a:off x="1413848" y="4866290"/>
                <a:ext cx="517996" cy="370662"/>
              </a:xfrm>
              <a:prstGeom prst="rect">
                <a:avLst/>
              </a:prstGeom>
            </p:spPr>
          </p:pic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4458C49-F58F-7547-A7ED-C27EF3C5FC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8603" y="1752600"/>
              <a:ext cx="2667147" cy="335016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1FEB139-13AF-724F-B3F1-29575660FD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2056" y="5198985"/>
              <a:ext cx="351171" cy="0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F0D990-C798-3444-A3FE-8B0192086CD1}"/>
                </a:ext>
              </a:extLst>
            </p:cNvPr>
            <p:cNvSpPr txBox="1"/>
            <p:nvPr/>
          </p:nvSpPr>
          <p:spPr>
            <a:xfrm>
              <a:off x="1893789" y="5009809"/>
              <a:ext cx="1149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CubeSat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D9FE686-4F22-384C-A80D-BBE4599B97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19234" y="3618176"/>
              <a:ext cx="351171" cy="0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3199013-6794-9E4C-BFEB-F822EBC83A5B}"/>
                </a:ext>
              </a:extLst>
            </p:cNvPr>
            <p:cNvSpPr txBox="1"/>
            <p:nvPr/>
          </p:nvSpPr>
          <p:spPr>
            <a:xfrm>
              <a:off x="3070967" y="3429000"/>
              <a:ext cx="1590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10m Boom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49D74A3-CBA7-1446-AF9B-C41A4D7049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6585" y="1747244"/>
              <a:ext cx="351171" cy="0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260B007-9D21-F543-B451-A3D029961AD9}"/>
                </a:ext>
              </a:extLst>
            </p:cNvPr>
            <p:cNvSpPr txBox="1"/>
            <p:nvPr/>
          </p:nvSpPr>
          <p:spPr>
            <a:xfrm>
              <a:off x="4528318" y="1558068"/>
              <a:ext cx="1590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1kg Weight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1668AE-2A4F-3F40-B51F-4618243BC4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886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0CA2-30EE-5E43-A6E7-18F2C5888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Boom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830BC-8478-0645-B281-8E3674790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645" y="2427861"/>
            <a:ext cx="6785352" cy="304875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Carbon fiber collapsible tube mast design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Undeployed: 7.5cm*4cm*5cm = 0.15U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Deployed: 10m long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Weight: 150g</a:t>
            </a:r>
          </a:p>
        </p:txBody>
      </p:sp>
      <p:pic>
        <p:nvPicPr>
          <p:cNvPr id="4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BAFCE876-A67F-3843-9A0C-FAFB82756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7" r="52052" b="25378"/>
          <a:stretch/>
        </p:blipFill>
        <p:spPr>
          <a:xfrm>
            <a:off x="622618" y="1575451"/>
            <a:ext cx="3856789" cy="370709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2D26B05-1659-3944-9231-85F90C1A9641}"/>
              </a:ext>
            </a:extLst>
          </p:cNvPr>
          <p:cNvCxnSpPr>
            <a:cxnSpLocks/>
          </p:cNvCxnSpPr>
          <p:nvPr/>
        </p:nvCxnSpPr>
        <p:spPr>
          <a:xfrm flipV="1">
            <a:off x="3743290" y="3411930"/>
            <a:ext cx="554138" cy="1887687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E38E9F-CB2A-7448-BDAC-F6ADB9E4FA5F}"/>
              </a:ext>
            </a:extLst>
          </p:cNvPr>
          <p:cNvCxnSpPr>
            <a:cxnSpLocks/>
          </p:cNvCxnSpPr>
          <p:nvPr/>
        </p:nvCxnSpPr>
        <p:spPr>
          <a:xfrm>
            <a:off x="3147428" y="3104213"/>
            <a:ext cx="1192278" cy="32478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460C16A-4121-C04D-933F-A43EFD5DDF8E}"/>
              </a:ext>
            </a:extLst>
          </p:cNvPr>
          <p:cNvCxnSpPr>
            <a:cxnSpLocks/>
          </p:cNvCxnSpPr>
          <p:nvPr/>
        </p:nvCxnSpPr>
        <p:spPr>
          <a:xfrm>
            <a:off x="2551012" y="4974831"/>
            <a:ext cx="1192278" cy="32478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756C6D-4EB8-294B-9906-6473F08ED0CB}"/>
                  </a:ext>
                </a:extLst>
              </p:cNvPr>
              <p:cNvSpPr txBox="1"/>
              <p:nvPr/>
            </p:nvSpPr>
            <p:spPr>
              <a:xfrm>
                <a:off x="4074599" y="4355773"/>
                <a:ext cx="6804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756C6D-4EB8-294B-9906-6473F08ED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599" y="4355773"/>
                <a:ext cx="680443" cy="276999"/>
              </a:xfrm>
              <a:prstGeom prst="rect">
                <a:avLst/>
              </a:prstGeom>
              <a:blipFill>
                <a:blip r:embed="rId3"/>
                <a:stretch>
                  <a:fillRect l="-8929" r="-8036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128465-733C-C74C-B76B-97320017E0AB}"/>
              </a:ext>
            </a:extLst>
          </p:cNvPr>
          <p:cNvCxnSpPr>
            <a:cxnSpLocks/>
          </p:cNvCxnSpPr>
          <p:nvPr/>
        </p:nvCxnSpPr>
        <p:spPr>
          <a:xfrm flipV="1">
            <a:off x="1181378" y="2705480"/>
            <a:ext cx="665545" cy="480495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28934E2-4BC9-E145-9128-3DA08FF5F977}"/>
                  </a:ext>
                </a:extLst>
              </p:cNvPr>
              <p:cNvSpPr txBox="1"/>
              <p:nvPr/>
            </p:nvSpPr>
            <p:spPr>
              <a:xfrm rot="19455678">
                <a:off x="905969" y="2606918"/>
                <a:ext cx="8567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6.5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28934E2-4BC9-E145-9128-3DA08FF5F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455678">
                <a:off x="905969" y="2606918"/>
                <a:ext cx="856773" cy="276999"/>
              </a:xfrm>
              <a:prstGeom prst="rect">
                <a:avLst/>
              </a:prstGeom>
              <a:blipFill>
                <a:blip r:embed="rId4"/>
                <a:stretch>
                  <a:fillRect l="-5634" t="-3333" r="-633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DF02581A-D087-D140-BBBC-2715FA287CD7}"/>
              </a:ext>
            </a:extLst>
          </p:cNvPr>
          <p:cNvSpPr txBox="1"/>
          <p:nvPr/>
        </p:nvSpPr>
        <p:spPr>
          <a:xfrm>
            <a:off x="905742" y="5476614"/>
            <a:ext cx="3573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Collapsible Tube Mast Boom Design (Firth, MUSE Mechanism)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F056A-9045-AA4B-9B00-8DD2CAF18C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047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BED19-6BF5-AD4E-B398-E01748F5C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Over 20,000 pieces of debris in low Earth orbit (LEO)</a:t>
            </a:r>
            <a:endParaRPr lang="en-US"/>
          </a:p>
        </p:txBody>
      </p:sp>
      <p:pic>
        <p:nvPicPr>
          <p:cNvPr id="3074" name="Picture 2" descr="Chart showing number of objects &gt;10 cm in LEO. Credit: NASA ODPO.">
            <a:extLst>
              <a:ext uri="{FF2B5EF4-FFF2-40B4-BE49-F238E27FC236}">
                <a16:creationId xmlns:a16="http://schemas.microsoft.com/office/drawing/2014/main" id="{0AEE3753-7B40-6541-AB9A-154F7F64F3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079" y="1496079"/>
            <a:ext cx="5623041" cy="386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dark, light, building, sitting&#10;&#10;Description automatically generated">
            <a:extLst>
              <a:ext uri="{FF2B5EF4-FFF2-40B4-BE49-F238E27FC236}">
                <a16:creationId xmlns:a16="http://schemas.microsoft.com/office/drawing/2014/main" id="{C1EB4AE6-8598-DC41-BA6B-86E4828E82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74" y="1555295"/>
            <a:ext cx="4996464" cy="41380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69FE42-B1A5-DD4A-A86D-825A6E1F632D}"/>
              </a:ext>
            </a:extLst>
          </p:cNvPr>
          <p:cNvSpPr txBox="1"/>
          <p:nvPr/>
        </p:nvSpPr>
        <p:spPr>
          <a:xfrm>
            <a:off x="463466" y="5691678"/>
            <a:ext cx="477218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/>
              <a:t>Illustration of Debris Orbits</a:t>
            </a:r>
          </a:p>
        </p:txBody>
      </p:sp>
      <p:pic>
        <p:nvPicPr>
          <p:cNvPr id="26" name="Picture 2" descr="Chart showing number of objects &gt;10 cm in LEO. Credit: NASA ODPO.">
            <a:extLst>
              <a:ext uri="{FF2B5EF4-FFF2-40B4-BE49-F238E27FC236}">
                <a16:creationId xmlns:a16="http://schemas.microsoft.com/office/drawing/2014/main" id="{5A2F5BD1-DBF8-A94B-873E-EF6BD67B9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9" t="2869" r="5337" b="94482"/>
          <a:stretch/>
        </p:blipFill>
        <p:spPr bwMode="auto">
          <a:xfrm>
            <a:off x="5742997" y="1720238"/>
            <a:ext cx="571725" cy="327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9EF79F-16A1-D84A-9444-9E804798C002}"/>
              </a:ext>
            </a:extLst>
          </p:cNvPr>
          <p:cNvSpPr txBox="1"/>
          <p:nvPr/>
        </p:nvSpPr>
        <p:spPr>
          <a:xfrm>
            <a:off x="5705036" y="5691678"/>
            <a:ext cx="61536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/>
              <a:t>Number of Objects in LEO Larger Than 10cm</a:t>
            </a:r>
          </a:p>
        </p:txBody>
      </p:sp>
      <p:pic>
        <p:nvPicPr>
          <p:cNvPr id="11" name="Picture 2" descr="Chart showing number of objects &gt;10 cm in LEO. Credit: NASA ODPO.">
            <a:extLst>
              <a:ext uri="{FF2B5EF4-FFF2-40B4-BE49-F238E27FC236}">
                <a16:creationId xmlns:a16="http://schemas.microsoft.com/office/drawing/2014/main" id="{94F447AE-A38F-1946-B738-5D0B9A3CE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9" t="2869" r="5337" b="94482"/>
          <a:stretch/>
        </p:blipFill>
        <p:spPr bwMode="auto">
          <a:xfrm>
            <a:off x="6225898" y="4910716"/>
            <a:ext cx="5111948" cy="31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7A4FF0-5AF3-BE4B-B28C-94BC3CE1C2B8}"/>
              </a:ext>
            </a:extLst>
          </p:cNvPr>
          <p:cNvSpPr txBox="1"/>
          <p:nvPr/>
        </p:nvSpPr>
        <p:spPr>
          <a:xfrm rot="18997570">
            <a:off x="6231698" y="4844516"/>
            <a:ext cx="808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1960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2FDBC9-790E-BE4D-BD69-0A2AE5DC7337}"/>
              </a:ext>
            </a:extLst>
          </p:cNvPr>
          <p:cNvSpPr txBox="1"/>
          <p:nvPr/>
        </p:nvSpPr>
        <p:spPr>
          <a:xfrm rot="18997570">
            <a:off x="7005837" y="4838822"/>
            <a:ext cx="808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1970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81497C-A487-D243-8A2C-CE6E9B6E6622}"/>
              </a:ext>
            </a:extLst>
          </p:cNvPr>
          <p:cNvSpPr txBox="1"/>
          <p:nvPr/>
        </p:nvSpPr>
        <p:spPr>
          <a:xfrm rot="18997570">
            <a:off x="7777238" y="4830908"/>
            <a:ext cx="808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1980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D138FB-7ED4-2F47-A3C4-04AE881973CF}"/>
              </a:ext>
            </a:extLst>
          </p:cNvPr>
          <p:cNvSpPr txBox="1"/>
          <p:nvPr/>
        </p:nvSpPr>
        <p:spPr>
          <a:xfrm rot="18997570">
            <a:off x="8530347" y="4840468"/>
            <a:ext cx="808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1990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304BE8-5723-3647-BCEA-5D6823498022}"/>
              </a:ext>
            </a:extLst>
          </p:cNvPr>
          <p:cNvSpPr txBox="1"/>
          <p:nvPr/>
        </p:nvSpPr>
        <p:spPr>
          <a:xfrm rot="18997570">
            <a:off x="9299831" y="4851514"/>
            <a:ext cx="808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2000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754A17-3F0C-8F4F-9C13-30AA3F73162A}"/>
              </a:ext>
            </a:extLst>
          </p:cNvPr>
          <p:cNvSpPr txBox="1"/>
          <p:nvPr/>
        </p:nvSpPr>
        <p:spPr>
          <a:xfrm rot="18997570">
            <a:off x="10069316" y="4851513"/>
            <a:ext cx="808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2010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25B330-EE83-7848-9079-8B54384E5489}"/>
              </a:ext>
            </a:extLst>
          </p:cNvPr>
          <p:cNvSpPr txBox="1"/>
          <p:nvPr/>
        </p:nvSpPr>
        <p:spPr>
          <a:xfrm rot="18997570">
            <a:off x="10838801" y="4843593"/>
            <a:ext cx="808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2020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681918-B460-7840-944B-0BD555AE7D13}"/>
              </a:ext>
            </a:extLst>
          </p:cNvPr>
          <p:cNvSpPr txBox="1"/>
          <p:nvPr/>
        </p:nvSpPr>
        <p:spPr>
          <a:xfrm>
            <a:off x="8689141" y="5263344"/>
            <a:ext cx="809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Year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AA873D-4F84-1F48-9EF9-DE002EC459F8}"/>
              </a:ext>
            </a:extLst>
          </p:cNvPr>
          <p:cNvSpPr txBox="1"/>
          <p:nvPr/>
        </p:nvSpPr>
        <p:spPr>
          <a:xfrm>
            <a:off x="5799079" y="3949521"/>
            <a:ext cx="700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5000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571E60-83CE-2F43-93A5-97F29C7B5873}"/>
              </a:ext>
            </a:extLst>
          </p:cNvPr>
          <p:cNvSpPr txBox="1"/>
          <p:nvPr/>
        </p:nvSpPr>
        <p:spPr>
          <a:xfrm>
            <a:off x="5711344" y="3186770"/>
            <a:ext cx="700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10000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7BE655-924E-7244-83E9-9A0183A18CC3}"/>
              </a:ext>
            </a:extLst>
          </p:cNvPr>
          <p:cNvSpPr txBox="1"/>
          <p:nvPr/>
        </p:nvSpPr>
        <p:spPr>
          <a:xfrm>
            <a:off x="5721449" y="2412869"/>
            <a:ext cx="700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15000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69D896-2D5E-6544-84E8-3ED32D222DA2}"/>
              </a:ext>
            </a:extLst>
          </p:cNvPr>
          <p:cNvSpPr txBox="1"/>
          <p:nvPr/>
        </p:nvSpPr>
        <p:spPr>
          <a:xfrm>
            <a:off x="5721449" y="1689665"/>
            <a:ext cx="700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20000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DA0480-6B0D-8D49-B861-22A21ADD00BA}"/>
              </a:ext>
            </a:extLst>
          </p:cNvPr>
          <p:cNvSpPr txBox="1"/>
          <p:nvPr/>
        </p:nvSpPr>
        <p:spPr>
          <a:xfrm rot="16200000">
            <a:off x="4650891" y="2963892"/>
            <a:ext cx="1947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Number of Objects</a:t>
            </a:r>
          </a:p>
        </p:txBody>
      </p:sp>
      <p:pic>
        <p:nvPicPr>
          <p:cNvPr id="28" name="Picture 2" descr="Chart showing number of objects &gt;10 cm in LEO. Credit: NASA ODPO.">
            <a:extLst>
              <a:ext uri="{FF2B5EF4-FFF2-40B4-BE49-F238E27FC236}">
                <a16:creationId xmlns:a16="http://schemas.microsoft.com/office/drawing/2014/main" id="{E1320A80-E770-E44B-B346-21B6A86E0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8" t="11345" r="62807" b="60208"/>
          <a:stretch/>
        </p:blipFill>
        <p:spPr bwMode="auto">
          <a:xfrm>
            <a:off x="6387071" y="1902660"/>
            <a:ext cx="1960398" cy="163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hart showing number of objects &gt;10 cm in LEO. Credit: NASA ODPO.">
            <a:extLst>
              <a:ext uri="{FF2B5EF4-FFF2-40B4-BE49-F238E27FC236}">
                <a16:creationId xmlns:a16="http://schemas.microsoft.com/office/drawing/2014/main" id="{8E2B3562-6DFF-5F43-8EEB-6428A59A4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9" t="2869" r="5337" b="94482"/>
          <a:stretch/>
        </p:blipFill>
        <p:spPr bwMode="auto">
          <a:xfrm>
            <a:off x="7124395" y="1364731"/>
            <a:ext cx="2990078" cy="42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E6786AD-8811-F346-AE41-4B77E4037953}"/>
              </a:ext>
            </a:extLst>
          </p:cNvPr>
          <p:cNvSpPr txBox="1"/>
          <p:nvPr/>
        </p:nvSpPr>
        <p:spPr>
          <a:xfrm>
            <a:off x="6108194" y="4691429"/>
            <a:ext cx="700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14D385-04B9-1C4C-A66D-CAB5C62A651E}"/>
              </a:ext>
            </a:extLst>
          </p:cNvPr>
          <p:cNvSpPr txBox="1"/>
          <p:nvPr/>
        </p:nvSpPr>
        <p:spPr>
          <a:xfrm>
            <a:off x="8409609" y="1853776"/>
            <a:ext cx="236607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/>
              <a:t>Iridium-Cosmos Collision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395AA9-1B9A-6745-80A9-0929326A9550}"/>
              </a:ext>
            </a:extLst>
          </p:cNvPr>
          <p:cNvSpPr txBox="1"/>
          <p:nvPr/>
        </p:nvSpPr>
        <p:spPr>
          <a:xfrm>
            <a:off x="8522758" y="2409089"/>
            <a:ext cx="168157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/>
              <a:t>Anti-Satellite Test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F87B68-9343-5545-A0BA-86A6D16187FA}"/>
              </a:ext>
            </a:extLst>
          </p:cNvPr>
          <p:cNvCxnSpPr>
            <a:cxnSpLocks/>
          </p:cNvCxnSpPr>
          <p:nvPr/>
        </p:nvCxnSpPr>
        <p:spPr>
          <a:xfrm>
            <a:off x="9859857" y="2104571"/>
            <a:ext cx="506896" cy="1805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8253999-5FA0-4924-AAB0-5E95F92658E2}"/>
              </a:ext>
            </a:extLst>
          </p:cNvPr>
          <p:cNvCxnSpPr>
            <a:cxnSpLocks/>
          </p:cNvCxnSpPr>
          <p:nvPr/>
        </p:nvCxnSpPr>
        <p:spPr>
          <a:xfrm>
            <a:off x="9720336" y="2657289"/>
            <a:ext cx="506896" cy="1805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EAB9ECC-E0F4-4F86-ACF8-99EA3E62CCE1}"/>
              </a:ext>
            </a:extLst>
          </p:cNvPr>
          <p:cNvSpPr txBox="1"/>
          <p:nvPr/>
        </p:nvSpPr>
        <p:spPr>
          <a:xfrm>
            <a:off x="7122916" y="6416115"/>
            <a:ext cx="1895905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/>
              <a:t>Sources: Stuff in Space and NASA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87B31DE-AFDA-7B4F-BA6A-EF7A2DABB0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030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A85AA-67F5-41BD-A530-ABEF403CC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>
                <a:cs typeface="Calibri Light"/>
              </a:rPr>
              <a:t>Objective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D5DD4-F5A5-40EF-AE68-CA2EDCBB6B33}"/>
              </a:ext>
            </a:extLst>
          </p:cNvPr>
          <p:cNvSpPr txBox="1"/>
          <p:nvPr/>
        </p:nvSpPr>
        <p:spPr>
          <a:xfrm>
            <a:off x="985520" y="2890520"/>
            <a:ext cx="999236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/>
              <a:t>To develop a small satellite (</a:t>
            </a:r>
            <a:r>
              <a:rPr lang="en-US" sz="3200" b="1" err="1"/>
              <a:t>SmallSat</a:t>
            </a:r>
            <a:r>
              <a:rPr lang="en-US" sz="3200" b="1"/>
              <a:t>) that is capable of capturing and deorbiting debris from low Earth orbit</a:t>
            </a:r>
            <a:endParaRPr lang="en-US" sz="3200" b="1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009D4-16D7-DD4B-BD1A-B58AC83C07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56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FF34-D681-9544-95F2-B6E0C3D39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Requirements were met except for one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EB03188B-F4B3-6B49-AD0D-01BD6BBD79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4945163"/>
              </p:ext>
            </p:extLst>
          </p:nvPr>
        </p:nvGraphicFramePr>
        <p:xfrm>
          <a:off x="875373" y="1437131"/>
          <a:ext cx="10418888" cy="459549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97676">
                  <a:extLst>
                    <a:ext uri="{9D8B030D-6E8A-4147-A177-3AD203B41FA5}">
                      <a16:colId xmlns:a16="http://schemas.microsoft.com/office/drawing/2014/main" val="604009546"/>
                    </a:ext>
                  </a:extLst>
                </a:gridCol>
                <a:gridCol w="3314073">
                  <a:extLst>
                    <a:ext uri="{9D8B030D-6E8A-4147-A177-3AD203B41FA5}">
                      <a16:colId xmlns:a16="http://schemas.microsoft.com/office/drawing/2014/main" val="2439587489"/>
                    </a:ext>
                  </a:extLst>
                </a:gridCol>
                <a:gridCol w="2727440">
                  <a:extLst>
                    <a:ext uri="{9D8B030D-6E8A-4147-A177-3AD203B41FA5}">
                      <a16:colId xmlns:a16="http://schemas.microsoft.com/office/drawing/2014/main" val="1018728246"/>
                    </a:ext>
                  </a:extLst>
                </a:gridCol>
                <a:gridCol w="2579699">
                  <a:extLst>
                    <a:ext uri="{9D8B030D-6E8A-4147-A177-3AD203B41FA5}">
                      <a16:colId xmlns:a16="http://schemas.microsoft.com/office/drawing/2014/main" val="3039633690"/>
                    </a:ext>
                  </a:extLst>
                </a:gridCol>
              </a:tblGrid>
              <a:tr h="3682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Requirement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Value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Capability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Method of Verification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94372141"/>
                  </a:ext>
                </a:extLst>
              </a:tr>
              <a:tr h="3682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Size of SmallSat</a:t>
                      </a:r>
                      <a:endParaRPr lang="en-US" sz="1400" b="1" u="none" strike="noStrike" kern="1200" err="1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 60.1 cm diameter, 594.4 cm height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20cm*20cm*30cm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Design and Analysis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08369699"/>
                  </a:ext>
                </a:extLst>
              </a:tr>
              <a:tr h="3682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Mass of SmallSat</a:t>
                      </a:r>
                      <a:endParaRPr lang="en-US" sz="1400" b="1" u="none" strike="noStrike" kern="1200" err="1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 257 kg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22.8 kg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Analysis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80254273"/>
                  </a:ext>
                </a:extLst>
              </a:tr>
              <a:tr h="3682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+mn-lt"/>
                        </a:rPr>
                        <a:t>Time to Deorbit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+mn-lt"/>
                        </a:rPr>
                        <a:t>≤ 25 years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>
                          <a:effectLst/>
                          <a:latin typeface="Calibri"/>
                        </a:rPr>
                        <a:t>≤ </a:t>
                      </a:r>
                      <a:r>
                        <a:rPr lang="en-US" sz="1400" b="1" u="none" strike="noStrike">
                          <a:effectLst/>
                          <a:latin typeface="+mn-lt"/>
                        </a:rPr>
                        <a:t>16.2 years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 u="none" strike="noStrike">
                          <a:effectLst/>
                          <a:latin typeface="+mn-lt"/>
                        </a:rPr>
                        <a:t>(0° to 80° inclination)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Analysis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0164501"/>
                  </a:ext>
                </a:extLst>
              </a:tr>
              <a:tr h="3682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+mn-lt"/>
                        </a:rPr>
                        <a:t>Power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+mn-lt"/>
                        </a:rPr>
                        <a:t>48 Watts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97.3 Watts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Design and Analysis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69337896"/>
                  </a:ext>
                </a:extLst>
              </a:tr>
              <a:tr h="3682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+mn-lt"/>
                        </a:rPr>
                        <a:t>Weight of Debris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+mn-lt"/>
                        </a:rPr>
                        <a:t>1 kg ≤ M ≤ 12kg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kg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Analysis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80654246"/>
                  </a:ext>
                </a:extLst>
              </a:tr>
              <a:tr h="5272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+mn-lt"/>
                        </a:rPr>
                        <a:t>Size of Debris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+mn-lt"/>
                        </a:rPr>
                        <a:t>10 cm ≤ Size ≤ 60cm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cm * 10 cm * 10 cm</a:t>
                      </a:r>
                      <a:endParaRPr lang="en-US" b="1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Analysis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3991315"/>
                  </a:ext>
                </a:extLst>
              </a:tr>
              <a:tr h="5272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+mn-lt"/>
                        </a:rPr>
                        <a:t>Vacuum to Sustain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+mn-lt"/>
                        </a:rPr>
                        <a:t>10^-6 Torr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Complies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Analysis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13322233"/>
                  </a:ext>
                </a:extLst>
              </a:tr>
              <a:tr h="3682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+mn-lt"/>
                        </a:rPr>
                        <a:t>Temperature Range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+mn-lt"/>
                        </a:rPr>
                        <a:t> -30°C ≤ T ≤ 30 °C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Complies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Analysis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03522223"/>
                  </a:ext>
                </a:extLst>
              </a:tr>
              <a:tr h="5272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+mn-lt"/>
                        </a:rPr>
                        <a:t>Launch Load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+mn-lt"/>
                        </a:rPr>
                        <a:t>15 g in each orthagonal axis, non-simultaneously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n-US" sz="1400" b="1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Complies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Analysis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29595002"/>
                  </a:ext>
                </a:extLst>
              </a:tr>
              <a:tr h="3682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+mn-lt"/>
                        </a:rPr>
                        <a:t>Number of Debris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+mn-lt"/>
                        </a:rPr>
                        <a:t>≥ 2 pieces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piece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Design and Analysis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54316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2BA2E-8BED-914A-AB8F-820BB4501A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064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A85AA-67F5-41BD-A530-ABEF403CC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Agenda</a:t>
            </a:r>
            <a:endParaRPr lang="en-US"/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9950F8C8-7287-4E94-9248-E81B0536A785}"/>
              </a:ext>
            </a:extLst>
          </p:cNvPr>
          <p:cNvSpPr/>
          <p:nvPr/>
        </p:nvSpPr>
        <p:spPr>
          <a:xfrm>
            <a:off x="1129196" y="1181000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Introduction/Background                                                 Emily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62DCE28C-E916-4549-8DE3-264EA85DA793}"/>
              </a:ext>
            </a:extLst>
          </p:cNvPr>
          <p:cNvSpPr/>
          <p:nvPr/>
        </p:nvSpPr>
        <p:spPr>
          <a:xfrm>
            <a:off x="1129195" y="1833898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System Engineering/Overview                                         Maya</a:t>
            </a:r>
          </a:p>
        </p:txBody>
      </p:sp>
      <p:sp>
        <p:nvSpPr>
          <p:cNvPr id="13" name="Rectangle: Diagonal Corners Snipped 12">
            <a:extLst>
              <a:ext uri="{FF2B5EF4-FFF2-40B4-BE49-F238E27FC236}">
                <a16:creationId xmlns:a16="http://schemas.microsoft.com/office/drawing/2014/main" id="{AB1F789F-6BCE-42F7-8343-4F3D78064BA4}"/>
              </a:ext>
            </a:extLst>
          </p:cNvPr>
          <p:cNvSpPr/>
          <p:nvPr/>
        </p:nvSpPr>
        <p:spPr>
          <a:xfrm>
            <a:off x="1139530" y="3114107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Debris Capture System                                                     James</a:t>
            </a:r>
          </a:p>
        </p:txBody>
      </p:sp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58A9CE6F-20B4-4CE3-AAB7-F9910BB6F788}"/>
              </a:ext>
            </a:extLst>
          </p:cNvPr>
          <p:cNvSpPr/>
          <p:nvPr/>
        </p:nvSpPr>
        <p:spPr>
          <a:xfrm>
            <a:off x="1137858" y="2473288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Spacecraft                                                                           Victor</a:t>
            </a:r>
          </a:p>
        </p:txBody>
      </p:sp>
      <p:sp>
        <p:nvSpPr>
          <p:cNvPr id="15" name="Rectangle: Diagonal Corners Snipped 14">
            <a:extLst>
              <a:ext uri="{FF2B5EF4-FFF2-40B4-BE49-F238E27FC236}">
                <a16:creationId xmlns:a16="http://schemas.microsoft.com/office/drawing/2014/main" id="{109A69F7-0005-4900-AA7B-914FED1BC60A}"/>
              </a:ext>
            </a:extLst>
          </p:cNvPr>
          <p:cNvSpPr/>
          <p:nvPr/>
        </p:nvSpPr>
        <p:spPr>
          <a:xfrm>
            <a:off x="1129194" y="3774254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Deorbit System                                                              Gustavo</a:t>
            </a:r>
          </a:p>
        </p:txBody>
      </p:sp>
      <p:sp>
        <p:nvSpPr>
          <p:cNvPr id="16" name="Rectangle: Diagonal Corners Snipped 15">
            <a:extLst>
              <a:ext uri="{FF2B5EF4-FFF2-40B4-BE49-F238E27FC236}">
                <a16:creationId xmlns:a16="http://schemas.microsoft.com/office/drawing/2014/main" id="{6B74C0B9-E7A9-424E-8EC0-3FD7A2A27AA8}"/>
              </a:ext>
            </a:extLst>
          </p:cNvPr>
          <p:cNvSpPr/>
          <p:nvPr/>
        </p:nvSpPr>
        <p:spPr>
          <a:xfrm>
            <a:off x="1129194" y="4424544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Propulsion System                                                         Jasmine</a:t>
            </a:r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:a16="http://schemas.microsoft.com/office/drawing/2014/main" id="{F9C5B2C8-5DCE-4FB4-8735-D7CDF020EC10}"/>
              </a:ext>
            </a:extLst>
          </p:cNvPr>
          <p:cNvSpPr/>
          <p:nvPr/>
        </p:nvSpPr>
        <p:spPr>
          <a:xfrm>
            <a:off x="1129194" y="5068303"/>
            <a:ext cx="9933608" cy="557695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>
                <a:solidFill>
                  <a:schemeClr val="tx1"/>
                </a:solidFill>
                <a:cs typeface="Calibri"/>
              </a:rPr>
              <a:t>Conclusion                                                                           Emily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7A04BF-B23D-7149-A6EA-4C8448E607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238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15D4A-8ACB-4247-BBA7-FBF2148EA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Most Debris in 700-1000km Altitude, 30-90° Inclinations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DA96E3-45F8-F44F-BBC1-D8E3B11B6257}"/>
              </a:ext>
            </a:extLst>
          </p:cNvPr>
          <p:cNvSpPr txBox="1"/>
          <p:nvPr/>
        </p:nvSpPr>
        <p:spPr>
          <a:xfrm>
            <a:off x="911609" y="5557687"/>
            <a:ext cx="4491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Debris Distribution by Altitude</a:t>
            </a:r>
          </a:p>
          <a:p>
            <a:pPr algn="ctr"/>
            <a:r>
              <a:rPr lang="en-US" sz="1200"/>
              <a:t>(T. </a:t>
            </a:r>
            <a:r>
              <a:rPr lang="en-US" sz="1200" err="1"/>
              <a:t>Schildknecht</a:t>
            </a:r>
            <a:r>
              <a:rPr lang="en-US" sz="1200"/>
              <a:t>, January 2007)</a:t>
            </a:r>
          </a:p>
          <a:p>
            <a:pPr algn="ctr"/>
            <a:endParaRPr lang="en-US" sz="24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610DCA-EF20-4D46-8BBE-00D63053F28B}"/>
              </a:ext>
            </a:extLst>
          </p:cNvPr>
          <p:cNvGrpSpPr/>
          <p:nvPr/>
        </p:nvGrpSpPr>
        <p:grpSpPr>
          <a:xfrm>
            <a:off x="328010" y="1612386"/>
            <a:ext cx="5300782" cy="3987226"/>
            <a:chOff x="616299" y="1246682"/>
            <a:chExt cx="6179246" cy="4648003"/>
          </a:xfrm>
        </p:grpSpPr>
        <p:pic>
          <p:nvPicPr>
            <p:cNvPr id="5" name="Content Placeholder 6" descr="Chart, line chart&#10;&#10;Description automatically generated">
              <a:extLst>
                <a:ext uri="{FF2B5EF4-FFF2-40B4-BE49-F238E27FC236}">
                  <a16:creationId xmlns:a16="http://schemas.microsoft.com/office/drawing/2014/main" id="{5DB1CA95-E173-8842-8321-6A227227B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4" r="8084" b="16629"/>
            <a:stretch/>
          </p:blipFill>
          <p:spPr bwMode="auto">
            <a:xfrm>
              <a:off x="616299" y="1326074"/>
              <a:ext cx="6179246" cy="4568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F12947-15BC-4949-B774-7763EE36CA0E}"/>
                </a:ext>
              </a:extLst>
            </p:cNvPr>
            <p:cNvSpPr txBox="1"/>
            <p:nvPr/>
          </p:nvSpPr>
          <p:spPr>
            <a:xfrm>
              <a:off x="1275452" y="5365026"/>
              <a:ext cx="44911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2000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A1A966-D6DF-AA4C-B0AC-F6C5C7BB9F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84856" y="1586178"/>
              <a:ext cx="4" cy="37788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C4F0B2-719D-1E40-AF47-7E544FF35418}"/>
                </a:ext>
              </a:extLst>
            </p:cNvPr>
            <p:cNvSpPr txBox="1"/>
            <p:nvPr/>
          </p:nvSpPr>
          <p:spPr>
            <a:xfrm>
              <a:off x="2946318" y="1246682"/>
              <a:ext cx="12770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End of LEO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07F35A-2820-7845-8DA2-6B80EE7C95EB}"/>
              </a:ext>
            </a:extLst>
          </p:cNvPr>
          <p:cNvGrpSpPr/>
          <p:nvPr/>
        </p:nvGrpSpPr>
        <p:grpSpPr>
          <a:xfrm>
            <a:off x="5628792" y="3151561"/>
            <a:ext cx="3325374" cy="2606818"/>
            <a:chOff x="7499350" y="1253846"/>
            <a:chExt cx="3103100" cy="2432574"/>
          </a:xfrm>
        </p:grpSpPr>
        <p:pic>
          <p:nvPicPr>
            <p:cNvPr id="10" name="Picture 9" descr="Chart, scatter chart&#10;&#10;Description automatically generated">
              <a:extLst>
                <a:ext uri="{FF2B5EF4-FFF2-40B4-BE49-F238E27FC236}">
                  <a16:creationId xmlns:a16="http://schemas.microsoft.com/office/drawing/2014/main" id="{9D43DDA6-9CF0-D841-8C0F-F89A0ABFB2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9" t="7029" b="9816"/>
            <a:stretch/>
          </p:blipFill>
          <p:spPr>
            <a:xfrm>
              <a:off x="7712583" y="1345745"/>
              <a:ext cx="2889867" cy="215502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C94ED2-D5FA-C247-8334-A2910D4A56DF}"/>
                </a:ext>
              </a:extLst>
            </p:cNvPr>
            <p:cNvSpPr txBox="1"/>
            <p:nvPr/>
          </p:nvSpPr>
          <p:spPr>
            <a:xfrm rot="16200000">
              <a:off x="6803653" y="1949543"/>
              <a:ext cx="16991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Altitude (km)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96DDB5F-BCCF-1F46-AD1A-9DEC5ED0A7C2}"/>
                </a:ext>
              </a:extLst>
            </p:cNvPr>
            <p:cNvSpPr txBox="1"/>
            <p:nvPr/>
          </p:nvSpPr>
          <p:spPr>
            <a:xfrm>
              <a:off x="8537143" y="3378643"/>
              <a:ext cx="16991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Inclination (°)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596083-1FAB-AD4B-BA78-A00339E075FA}"/>
              </a:ext>
            </a:extLst>
          </p:cNvPr>
          <p:cNvGrpSpPr/>
          <p:nvPr/>
        </p:nvGrpSpPr>
        <p:grpSpPr>
          <a:xfrm>
            <a:off x="8781611" y="3150618"/>
            <a:ext cx="3430033" cy="2679209"/>
            <a:chOff x="7495512" y="3845704"/>
            <a:chExt cx="3183068" cy="2486305"/>
          </a:xfrm>
        </p:grpSpPr>
        <p:pic>
          <p:nvPicPr>
            <p:cNvPr id="11" name="Picture 10" descr="Chart, scatter chart&#10;&#10;Description automatically generated">
              <a:extLst>
                <a:ext uri="{FF2B5EF4-FFF2-40B4-BE49-F238E27FC236}">
                  <a16:creationId xmlns:a16="http://schemas.microsoft.com/office/drawing/2014/main" id="{6C03D08B-7BB2-BA4B-BA96-1E5B9F01A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C6EAFA"/>
                </a:clrFrom>
                <a:clrTo>
                  <a:srgbClr val="C6E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5" b="8408"/>
            <a:stretch/>
          </p:blipFill>
          <p:spPr>
            <a:xfrm>
              <a:off x="7712583" y="3845704"/>
              <a:ext cx="2965997" cy="225103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B2E9BBD-CCB5-404D-96C8-FCDCFF7805AC}"/>
                </a:ext>
              </a:extLst>
            </p:cNvPr>
            <p:cNvSpPr txBox="1"/>
            <p:nvPr/>
          </p:nvSpPr>
          <p:spPr>
            <a:xfrm rot="16200000">
              <a:off x="6799815" y="4565398"/>
              <a:ext cx="16991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Altitude (km)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100AAF-229F-4348-8168-84B0089B5352}"/>
                </a:ext>
              </a:extLst>
            </p:cNvPr>
            <p:cNvSpPr txBox="1"/>
            <p:nvPr/>
          </p:nvSpPr>
          <p:spPr>
            <a:xfrm>
              <a:off x="8623598" y="6024232"/>
              <a:ext cx="16991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Inclination (°)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1D6B7AD-59B8-DD4B-80FE-EE9603F49F04}"/>
              </a:ext>
            </a:extLst>
          </p:cNvPr>
          <p:cNvSpPr txBox="1"/>
          <p:nvPr/>
        </p:nvSpPr>
        <p:spPr>
          <a:xfrm>
            <a:off x="6080536" y="5681278"/>
            <a:ext cx="5696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Debris Distribution by Orbit Inclination </a:t>
            </a:r>
          </a:p>
          <a:p>
            <a:pPr algn="ctr"/>
            <a:r>
              <a:rPr lang="en-US" sz="1200"/>
              <a:t>(National Academy Press, 1995) (D. </a:t>
            </a:r>
            <a:r>
              <a:rPr lang="en-US" sz="1200" err="1"/>
              <a:t>Mehrholz</a:t>
            </a:r>
            <a:r>
              <a:rPr lang="en-US" sz="1200"/>
              <a:t> et. al, February 2002)</a:t>
            </a:r>
          </a:p>
          <a:p>
            <a:pPr algn="ctr"/>
            <a:endParaRPr lang="en-US" sz="2400"/>
          </a:p>
          <a:p>
            <a:pPr algn="ctr"/>
            <a:endParaRPr lang="en-US" sz="2400"/>
          </a:p>
        </p:txBody>
      </p:sp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440D17FF-9300-8849-8B41-FCF161F99C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AAAAAA"/>
              </a:clrFrom>
              <a:clrTo>
                <a:srgbClr val="AAAAA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43" y="1250270"/>
            <a:ext cx="2336504" cy="1904250"/>
          </a:xfrm>
          <a:prstGeom prst="rect">
            <a:avLst/>
          </a:prstGeom>
        </p:spPr>
      </p:pic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FCD7F059-5643-464D-9809-64B3BB2674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933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E3188E1-528D-5D4F-807D-26223BFC8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791" y="1111987"/>
            <a:ext cx="9120995" cy="5130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C614F2-89D3-3F47-94D5-520BD9320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47" y="1111987"/>
            <a:ext cx="8996064" cy="51305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A4F86A-BCE5-B245-843E-A0F903A81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Mission Overview</a:t>
            </a:r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C1CAEA-55FF-484D-8A0B-FC540E8F7281}"/>
              </a:ext>
            </a:extLst>
          </p:cNvPr>
          <p:cNvSpPr txBox="1"/>
          <p:nvPr/>
        </p:nvSpPr>
        <p:spPr>
          <a:xfrm>
            <a:off x="9378012" y="3240227"/>
            <a:ext cx="2813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cs typeface="Arial" panose="020B0604020202020204" pitchFamily="34" charset="0"/>
              </a:rPr>
              <a:t>Ground Communications Receiver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13C79D-7C03-DC47-8A56-1011BA8E48A7}"/>
              </a:ext>
            </a:extLst>
          </p:cNvPr>
          <p:cNvSpPr txBox="1"/>
          <p:nvPr/>
        </p:nvSpPr>
        <p:spPr>
          <a:xfrm>
            <a:off x="853320" y="5417221"/>
            <a:ext cx="186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Debris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F5EBD1C-8DB3-E648-8084-43CEBAB2E9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01" y="5010597"/>
            <a:ext cx="1753671" cy="116773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2E5A052-9B1E-AA41-84B5-DC7DDC8588AF}"/>
              </a:ext>
            </a:extLst>
          </p:cNvPr>
          <p:cNvCxnSpPr>
            <a:cxnSpLocks/>
          </p:cNvCxnSpPr>
          <p:nvPr/>
        </p:nvCxnSpPr>
        <p:spPr>
          <a:xfrm flipH="1">
            <a:off x="1906005" y="5611467"/>
            <a:ext cx="1109739" cy="13121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10728C1-E01D-2142-A451-FBD0F6538864}"/>
              </a:ext>
            </a:extLst>
          </p:cNvPr>
          <p:cNvGrpSpPr/>
          <p:nvPr/>
        </p:nvGrpSpPr>
        <p:grpSpPr>
          <a:xfrm>
            <a:off x="9825000" y="4440556"/>
            <a:ext cx="1682969" cy="1609050"/>
            <a:chOff x="8457221" y="4159821"/>
            <a:chExt cx="2062969" cy="18763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BCC7540-E3CE-1540-967A-9CB5FD267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6" t="4420"/>
            <a:stretch/>
          </p:blipFill>
          <p:spPr>
            <a:xfrm rot="20717238">
              <a:off x="8583352" y="4159821"/>
              <a:ext cx="1936838" cy="187632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A31EB70-F583-B248-BFA2-D3E00DCEC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29" t="89042"/>
            <a:stretch/>
          </p:blipFill>
          <p:spPr>
            <a:xfrm rot="20717238">
              <a:off x="8457221" y="4403774"/>
              <a:ext cx="288717" cy="230653"/>
            </a:xfrm>
            <a:prstGeom prst="rect">
              <a:avLst/>
            </a:prstGeom>
          </p:spPr>
        </p:pic>
      </p:grp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9C6DB45E-D80C-C840-A2FE-9AB34ECF99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9112" flipH="1">
            <a:off x="9623544" y="4322026"/>
            <a:ext cx="499708" cy="6567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79BD8CE-BB39-7845-81B1-631C951234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" t="82621" r="80274"/>
          <a:stretch/>
        </p:blipFill>
        <p:spPr>
          <a:xfrm rot="2405255">
            <a:off x="10035695" y="2343941"/>
            <a:ext cx="230773" cy="13843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69D874E-4397-A141-83CE-8D3554D82A7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535455"/>
              </a:clrFrom>
              <a:clrTo>
                <a:srgbClr val="53545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4" t="4008" r="-1547" b="14862"/>
          <a:stretch/>
        </p:blipFill>
        <p:spPr>
          <a:xfrm>
            <a:off x="3952615" y="993250"/>
            <a:ext cx="4673406" cy="44208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ACD790-F1BA-9748-9EFD-CE7091D52DE5}"/>
              </a:ext>
            </a:extLst>
          </p:cNvPr>
          <p:cNvSpPr txBox="1"/>
          <p:nvPr/>
        </p:nvSpPr>
        <p:spPr>
          <a:xfrm>
            <a:off x="6683939" y="2195719"/>
            <a:ext cx="2858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Debris Capture Satellite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111548-E60B-CF43-9411-A8C93359D797}"/>
              </a:ext>
            </a:extLst>
          </p:cNvPr>
          <p:cNvGrpSpPr/>
          <p:nvPr/>
        </p:nvGrpSpPr>
        <p:grpSpPr>
          <a:xfrm rot="10800000">
            <a:off x="7977274" y="4079745"/>
            <a:ext cx="1004039" cy="721622"/>
            <a:chOff x="7891830" y="1136555"/>
            <a:chExt cx="499708" cy="379351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DFA57F6D-B1EA-B940-B1E3-F77DFA87C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044"/>
            <a:stretch/>
          </p:blipFill>
          <p:spPr>
            <a:xfrm rot="19048439" flipH="1">
              <a:off x="7891830" y="1199022"/>
              <a:ext cx="499708" cy="23613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D7DFDBB-1A56-3F44-B2F6-F953CFA06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6" t="82621" r="89505"/>
            <a:stretch/>
          </p:blipFill>
          <p:spPr>
            <a:xfrm rot="2405255">
              <a:off x="8235366" y="1136555"/>
              <a:ext cx="86751" cy="379351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E1D81-6307-6C4A-84D7-1D9EF15BCB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C0502-73DE-4662-BC6B-E0C465CB55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332289"/>
      </p:ext>
    </p:extLst>
  </p:cSld>
  <p:clrMapOvr>
    <a:masterClrMapping/>
  </p:clrMapOvr>
</p:sld>
</file>

<file path=ppt/theme/theme1.xml><?xml version="1.0" encoding="utf-8"?>
<a:theme xmlns:a="http://schemas.openxmlformats.org/drawingml/2006/main" name="CSUL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SULA" id="{836533FF-C4CF-2044-838B-137203E37377}" vid="{F5E38F34-2B25-5F49-8A21-005555AD8E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3B95E9171E21488E0E4EBDD255A59E" ma:contentTypeVersion="11" ma:contentTypeDescription="Create a new document." ma:contentTypeScope="" ma:versionID="af388622f03474976b939cec8298f05e">
  <xsd:schema xmlns:xsd="http://www.w3.org/2001/XMLSchema" xmlns:xs="http://www.w3.org/2001/XMLSchema" xmlns:p="http://schemas.microsoft.com/office/2006/metadata/properties" xmlns:ns2="610fb94e-51d9-4c6b-b16c-b57b80b47692" xmlns:ns3="7fd663dd-7d7b-4edc-99b1-dae81edf1270" targetNamespace="http://schemas.microsoft.com/office/2006/metadata/properties" ma:root="true" ma:fieldsID="22d31ac926e155b18f00ea4c18cd486c" ns2:_="" ns3:_="">
    <xsd:import namespace="610fb94e-51d9-4c6b-b16c-b57b80b47692"/>
    <xsd:import namespace="7fd663dd-7d7b-4edc-99b1-dae81edf12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0fb94e-51d9-4c6b-b16c-b57b80b476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d663dd-7d7b-4edc-99b1-dae81edf127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448E248-D134-4894-AD12-229BA83C0C2F}">
  <ds:schemaRefs>
    <ds:schemaRef ds:uri="610fb94e-51d9-4c6b-b16c-b57b80b47692"/>
    <ds:schemaRef ds:uri="7fd663dd-7d7b-4edc-99b1-dae81edf127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78DBFB0-1B3A-440E-8908-0FA9A4EBEA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C9CD81-AF87-420D-81DF-EF6CC812FE07}">
  <ds:schemaRefs>
    <ds:schemaRef ds:uri="610fb94e-51d9-4c6b-b16c-b57b80b47692"/>
    <ds:schemaRef ds:uri="7fd663dd-7d7b-4edc-99b1-dae81edf127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1845</Words>
  <Application>Microsoft Office PowerPoint</Application>
  <PresentationFormat>Widescreen</PresentationFormat>
  <Paragraphs>519</Paragraphs>
  <Slides>38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Cambria Math</vt:lpstr>
      <vt:lpstr>Courier New</vt:lpstr>
      <vt:lpstr>CSULA</vt:lpstr>
      <vt:lpstr>Space Debris Deorbiter  California State University, Los Angeles Department of Mechanical Engineering  May 6, 2021</vt:lpstr>
      <vt:lpstr>Agenda</vt:lpstr>
      <vt:lpstr>Environment in space</vt:lpstr>
      <vt:lpstr>Over 20,000 pieces of debris in low Earth orbit (LEO)</vt:lpstr>
      <vt:lpstr>Objective</vt:lpstr>
      <vt:lpstr>Requirements were met except for one</vt:lpstr>
      <vt:lpstr>Agenda</vt:lpstr>
      <vt:lpstr>Most Debris in 700-1000km Altitude, 30-90° Inclinations</vt:lpstr>
      <vt:lpstr>Mission Overview</vt:lpstr>
      <vt:lpstr>Concept of Operations</vt:lpstr>
      <vt:lpstr>We Can Capture Debris at Collision Speeds of 11.9mph</vt:lpstr>
      <vt:lpstr>Agenda</vt:lpstr>
      <vt:lpstr>Spacecraft Deployed</vt:lpstr>
      <vt:lpstr>Spacecraft Deployed From ISIS Dispenser </vt:lpstr>
      <vt:lpstr>Spacecraft Interior</vt:lpstr>
      <vt:lpstr>Mass and Power Meet Requirements </vt:lpstr>
      <vt:lpstr>Agenda</vt:lpstr>
      <vt:lpstr>Capture Mechanism – Rigid Net (Catcher's Mitt)</vt:lpstr>
      <vt:lpstr>Capture Mechanism – Deployed State</vt:lpstr>
      <vt:lpstr>Capture Mechanism – Stowed State</vt:lpstr>
      <vt:lpstr>Capture Mechanism –  Deployment using Springs &amp; Hinges</vt:lpstr>
      <vt:lpstr>Agenda</vt:lpstr>
      <vt:lpstr>Electrodynamic Tether was Chosen</vt:lpstr>
      <vt:lpstr>How an Electrodynamic Tether works</vt:lpstr>
      <vt:lpstr>Stowed and Deployed Tether</vt:lpstr>
      <vt:lpstr>Tether easily meets 25-year deorbit requirement</vt:lpstr>
      <vt:lpstr>Agenda</vt:lpstr>
      <vt:lpstr>Propulsion System </vt:lpstr>
      <vt:lpstr>Hybrid Design: Cold Gas and Green Propellant</vt:lpstr>
      <vt:lpstr>Propulsion System Schematics</vt:lpstr>
      <vt:lpstr>Agenda</vt:lpstr>
      <vt:lpstr>Conclusion</vt:lpstr>
      <vt:lpstr>PowerPoint Presentation</vt:lpstr>
      <vt:lpstr>Appendix</vt:lpstr>
      <vt:lpstr>Original Design Spun on Impact</vt:lpstr>
      <vt:lpstr>Spin Reduction Options</vt:lpstr>
      <vt:lpstr>A weighted boom reduces spinning</vt:lpstr>
      <vt:lpstr>Boom Design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Emily Silva</cp:lastModifiedBy>
  <cp:revision>2</cp:revision>
  <dcterms:created xsi:type="dcterms:W3CDTF">2020-11-19T02:23:03Z</dcterms:created>
  <dcterms:modified xsi:type="dcterms:W3CDTF">2021-04-26T03:27:29Z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0x0101001B3B95E9171E21488E0E4EBDD255A59E</vt:lpwstr>
  </property>
</Properties>
</file>