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54359-7F81-466D-BD3E-FBEBF705311B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C30CC-7558-4B16-8D42-1233271EB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0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And</a:t>
            </a:r>
            <a:r>
              <a:rPr lang="en-US" sz="2000" baseline="0" dirty="0" smtClean="0"/>
              <a:t> so what distinguishes eLearning from say multimedia based learning?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Well </a:t>
            </a:r>
            <a:r>
              <a:rPr lang="en-US" sz="2000" baseline="0" dirty="0" err="1" smtClean="0"/>
              <a:t>elearning</a:t>
            </a:r>
            <a:r>
              <a:rPr lang="en-US" sz="2000" baseline="0" dirty="0" smtClean="0"/>
              <a:t> does typically use multimedia, but the content is delivered via the Internet, and the learner has a lot of control over the content. 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For lecture capture for example. 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We would use visual, on screen text, narration, and really anything on screen.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We’d deliver the lecture capture via the Moodle and </a:t>
            </a:r>
            <a:r>
              <a:rPr lang="en-US" sz="2000" baseline="0" dirty="0" err="1" smtClean="0"/>
              <a:t>Youtube</a:t>
            </a:r>
            <a:r>
              <a:rPr lang="en-US" sz="2000" baseline="0" dirty="0" smtClean="0"/>
              <a:t>,</a:t>
            </a:r>
          </a:p>
          <a:p>
            <a:endParaRPr lang="en-US" sz="2000" baseline="0" dirty="0" smtClean="0"/>
          </a:p>
          <a:p>
            <a:r>
              <a:rPr lang="en-US" sz="2000" baseline="0" dirty="0" smtClean="0"/>
              <a:t>And the learner would be able to control our lecture capture by being able to watch it outside of class, multiple times, and to fast forward and rewind.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02914-6EBF-40A0-B920-8689E6DFCF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57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9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4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416CD-67A3-4CF0-A210-F6AF31AC147F}" type="datetimeFigureOut">
              <a:rPr lang="en-US" smtClean="0"/>
              <a:pPr eaLnBrk="1" latinLnBrk="0" hangingPunct="1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9026" y="1066843"/>
            <a:ext cx="11164084" cy="4724400"/>
          </a:xfrm>
        </p:spPr>
        <p:txBody>
          <a:bodyPr anchor="ctr"/>
          <a:lstStyle>
            <a:lvl1pPr marL="45720" indent="0">
              <a:buNone/>
              <a:defRPr/>
            </a:lvl1pPr>
            <a:lvl2pPr marL="365760" indent="0">
              <a:buNone/>
              <a:defRPr/>
            </a:lvl2pPr>
            <a:lvl3pPr marL="640080" indent="0">
              <a:buNone/>
              <a:defRPr/>
            </a:lvl3pPr>
            <a:lvl4pPr marL="914400" indent="0">
              <a:buNone/>
              <a:defRPr/>
            </a:lvl4pPr>
            <a:lvl5pPr marL="1097280" indent="0">
              <a:buNone/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5791200"/>
            <a:ext cx="1749913" cy="72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397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3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1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93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3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4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6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13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7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EAC7-B958-4F9E-BA9C-38FDE20D6FC3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F9AF9-515A-48E5-BF7A-D80B289F5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2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Lecture Capture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Example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8776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124200"/>
            <a:ext cx="1933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Multimedia</a:t>
            </a:r>
          </a:p>
        </p:txBody>
      </p:sp>
      <p:sp>
        <p:nvSpPr>
          <p:cNvPr id="4" name="Rectangle 3"/>
          <p:cNvSpPr/>
          <p:nvPr/>
        </p:nvSpPr>
        <p:spPr>
          <a:xfrm>
            <a:off x="3172283" y="3124200"/>
            <a:ext cx="14759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Internet </a:t>
            </a:r>
          </a:p>
        </p:txBody>
      </p:sp>
      <p:sp>
        <p:nvSpPr>
          <p:cNvPr id="5" name="Rectangle 4"/>
          <p:cNvSpPr/>
          <p:nvPr/>
        </p:nvSpPr>
        <p:spPr>
          <a:xfrm>
            <a:off x="5275318" y="2970311"/>
            <a:ext cx="1364477" cy="95410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800" dirty="0" smtClean="0"/>
              <a:t>Learner</a:t>
            </a:r>
          </a:p>
          <a:p>
            <a:pPr algn="ctr"/>
            <a:r>
              <a:rPr lang="en-US" sz="2800" dirty="0" smtClean="0"/>
              <a:t>Control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0223628" y="2743200"/>
            <a:ext cx="169488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rgbClr val="00B0F0"/>
                </a:solidFill>
              </a:rPr>
              <a:t>Student </a:t>
            </a:r>
          </a:p>
          <a:p>
            <a:pPr algn="ctr"/>
            <a:r>
              <a:rPr lang="en-US" sz="2800" dirty="0" smtClean="0">
                <a:solidFill>
                  <a:srgbClr val="00B0F0"/>
                </a:solidFill>
              </a:rPr>
              <a:t>Prepared </a:t>
            </a:r>
          </a:p>
          <a:p>
            <a:pPr algn="ctr"/>
            <a:r>
              <a:rPr lang="en-US" sz="2800" dirty="0" smtClean="0">
                <a:solidFill>
                  <a:srgbClr val="00B0F0"/>
                </a:solidFill>
              </a:rPr>
              <a:t>for Class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97514" y="3124199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48200" y="3124198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739940" y="3124197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=</a:t>
            </a:r>
            <a:endParaRPr lang="en-US" sz="2800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182899"/>
            <a:ext cx="11073374" cy="1181415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tx1"/>
                </a:solidFill>
              </a:rPr>
              <a:t>Flip Lecture Recipe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5968" y="3733800"/>
            <a:ext cx="23287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/>
              <a:t>Pictures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/>
              <a:t>Text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/>
              <a:t>Sound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/>
              <a:t>Video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Narration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Anything on Screen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168272" y="3773576"/>
            <a:ext cx="12232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err="1" smtClean="0"/>
              <a:t>Youtube</a:t>
            </a:r>
            <a:endParaRPr lang="en-US" dirty="0" smtClean="0"/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mtClean="0"/>
              <a:t>Canvas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105400" y="4038538"/>
            <a:ext cx="25982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Watch outside of class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View Multiple Times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Fast Forward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Rewind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620000" y="3031866"/>
            <a:ext cx="2043636" cy="83099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/>
              <a:t>Reflection/</a:t>
            </a:r>
          </a:p>
          <a:p>
            <a:pPr algn="ctr"/>
            <a:r>
              <a:rPr lang="en-US" sz="2400" dirty="0" smtClean="0"/>
              <a:t>Accountability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7061096" y="3124198"/>
            <a:ext cx="394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+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20000" y="3955194"/>
            <a:ext cx="25982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dirty="0" smtClean="0"/>
              <a:t>Assign a pre-class activity as follow up to flip lecture that helps frame the in-class activity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43462" y="515347"/>
            <a:ext cx="1713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Slide Animation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13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3" grpId="0"/>
      <p:bldP spid="14" grpId="0"/>
      <p:bldP spid="15" grpId="0"/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3462" y="515347"/>
            <a:ext cx="1923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Movable Elements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169" y="1068924"/>
            <a:ext cx="1304762" cy="17142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44" y="1368821"/>
            <a:ext cx="1400000" cy="1685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132" y="1368821"/>
            <a:ext cx="1247619" cy="1733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955" y="1607745"/>
            <a:ext cx="1380952" cy="18476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15" y="3871920"/>
            <a:ext cx="1257143" cy="16952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273" y="3981998"/>
            <a:ext cx="1314286" cy="16761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359" y="3803152"/>
            <a:ext cx="1323810" cy="1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1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168</Words>
  <Application>Microsoft Office PowerPoint</Application>
  <PresentationFormat>Widescreen</PresentationFormat>
  <Paragraphs>43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My Lecture Capture</vt:lpstr>
      <vt:lpstr>PowerPoint Presentation</vt:lpstr>
      <vt:lpstr>PowerPoint Presentation</vt:lpstr>
    </vt:vector>
  </TitlesOfParts>
  <Company>Cal State L.A.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Lecture Capture</dc:title>
  <dc:creator>Suarez-Grant, Jeffrey T</dc:creator>
  <cp:lastModifiedBy>AutoBVT</cp:lastModifiedBy>
  <cp:revision>4</cp:revision>
  <dcterms:created xsi:type="dcterms:W3CDTF">2015-12-04T16:41:23Z</dcterms:created>
  <dcterms:modified xsi:type="dcterms:W3CDTF">2018-10-24T18:44:39Z</dcterms:modified>
</cp:coreProperties>
</file>