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57" r:id="rId3"/>
    <p:sldId id="258" r:id="rId4"/>
    <p:sldId id="265" r:id="rId5"/>
    <p:sldId id="272" r:id="rId6"/>
    <p:sldId id="266" r:id="rId7"/>
    <p:sldId id="267" r:id="rId8"/>
    <p:sldId id="271" r:id="rId9"/>
    <p:sldId id="268" r:id="rId10"/>
    <p:sldId id="270" r:id="rId11"/>
    <p:sldId id="278" r:id="rId12"/>
    <p:sldId id="261" r:id="rId13"/>
    <p:sldId id="262" r:id="rId14"/>
    <p:sldId id="260" r:id="rId15"/>
    <p:sldId id="276" r:id="rId16"/>
    <p:sldId id="27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DCE351-4A49-4F77-879E-918305983867}">
          <p14:sldIdLst/>
        </p14:section>
        <p14:section name="Project Section" id="{700223ED-DCBE-454F-944C-500C3E5B8605}">
          <p14:sldIdLst>
            <p14:sldId id="256"/>
            <p14:sldId id="257"/>
            <p14:sldId id="258"/>
            <p14:sldId id="265"/>
            <p14:sldId id="272"/>
            <p14:sldId id="266"/>
            <p14:sldId id="267"/>
            <p14:sldId id="271"/>
            <p14:sldId id="268"/>
            <p14:sldId id="270"/>
            <p14:sldId id="278"/>
          </p14:sldIdLst>
        </p14:section>
        <p14:section name="Group Dynamics Section" id="{EA16F37D-77D6-4E37-BEE3-9F3DA180CD40}">
          <p14:sldIdLst>
            <p14:sldId id="261"/>
            <p14:sldId id="262"/>
            <p14:sldId id="260"/>
            <p14:sldId id="276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6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9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6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22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6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1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2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3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0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2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BF4F-8E1F-4FAD-B7F3-DAA90BEDB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0"/>
            <a:ext cx="9001462" cy="4203289"/>
          </a:xfrm>
        </p:spPr>
        <p:txBody>
          <a:bodyPr>
            <a:normAutofit/>
          </a:bodyPr>
          <a:lstStyle/>
          <a:p>
            <a:r>
              <a:rPr lang="en-US" dirty="0"/>
              <a:t>“Shop Local - Spend in Paramount” </a:t>
            </a:r>
            <a:br>
              <a:rPr lang="en-US" dirty="0"/>
            </a:br>
            <a:r>
              <a:rPr lang="en-US" dirty="0"/>
              <a:t>A Case Study With The City of Paramount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2A03B-0DE6-4DF2-8688-35E78A199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370899"/>
            <a:ext cx="9001462" cy="2312065"/>
          </a:xfrm>
        </p:spPr>
        <p:txBody>
          <a:bodyPr/>
          <a:lstStyle/>
          <a:p>
            <a:r>
              <a:rPr lang="en-US" dirty="0"/>
              <a:t>Ariana Romero, Belinda Martinez, Joshua Amberg </a:t>
            </a:r>
          </a:p>
          <a:p>
            <a:r>
              <a:rPr lang="en-US" dirty="0"/>
              <a:t>MPP 687</a:t>
            </a:r>
          </a:p>
        </p:txBody>
      </p:sp>
    </p:spTree>
    <p:extLst>
      <p:ext uri="{BB962C8B-B14F-4D97-AF65-F5344CB8AC3E}">
        <p14:creationId xmlns:p14="http://schemas.microsoft.com/office/powerpoint/2010/main" val="204688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0ED9-4A3A-48A7-A06C-03077611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919D-E7ED-41AD-8329-2EA1CD81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goals: Promote local businesses, educate residents, and provide easy access  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Promote local businesses by building a strong base of followers and featuring coupons and special deals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Educate residents with mission statement outlining the benefits of buying locally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Secure domain name that directs to Facebook page. Have links on the City of Paramount website and the Paramount Chamber of Commerce  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708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6800-5EE3-4BC0-BBE0-D674BF38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Paramount has a strong social media Presence</a:t>
            </a:r>
            <a:endParaRPr lang="en-US" dirty="0"/>
          </a:p>
        </p:txBody>
      </p:sp>
      <p:pic>
        <p:nvPicPr>
          <p:cNvPr id="4" name="image26.png" descr="Points scored">
            <a:extLst>
              <a:ext uri="{FF2B5EF4-FFF2-40B4-BE49-F238E27FC236}">
                <a16:creationId xmlns:a16="http://schemas.microsoft.com/office/drawing/2014/main" id="{AB0AE3AE-1B28-46F7-9937-9BC8D88BE6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0449" y="1950669"/>
            <a:ext cx="7300451" cy="4629765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36654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D3723A-55A5-465E-A2C0-F989772C9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256" b="7611"/>
          <a:stretch/>
        </p:blipFill>
        <p:spPr>
          <a:xfrm rot="5400000">
            <a:off x="-1110996" y="1110996"/>
            <a:ext cx="6858000" cy="46360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A31A05-19BB-4F84-9402-E8569CBDBDB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597825-8C05-4743-98B3-47D24621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403639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0CCE-7420-429B-B958-30FEAD2EC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7471" y="1540701"/>
            <a:ext cx="6340085" cy="52715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Ariana: Initiated the project, acted as liaison, and oversaw outreach strategies for businesses and residents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Belinda: Had local knowledge which was a unique advantage, used experience with charter schools to suggest strategies for community engagement with families and individuals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Joshua: Evaluated Paramount’s social media presence in preparation for the Facebook page launch and offered recommendations for increasing access</a:t>
            </a:r>
          </a:p>
        </p:txBody>
      </p:sp>
    </p:spTree>
    <p:extLst>
      <p:ext uri="{BB962C8B-B14F-4D97-AF65-F5344CB8AC3E}">
        <p14:creationId xmlns:p14="http://schemas.microsoft.com/office/powerpoint/2010/main" val="215335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9755-B5F7-466E-AC9C-184E3745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86FA-6DE7-436E-971B-2C8870243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Cal State versus Pepperdine scenario </a:t>
            </a:r>
          </a:p>
          <a:p>
            <a:endParaRPr lang="en-US" dirty="0"/>
          </a:p>
          <a:p>
            <a:r>
              <a:rPr lang="en-US" dirty="0"/>
              <a:t>Different balances between work and school </a:t>
            </a:r>
          </a:p>
          <a:p>
            <a:endParaRPr lang="en-US" dirty="0"/>
          </a:p>
          <a:p>
            <a:r>
              <a:rPr lang="en-US" dirty="0"/>
              <a:t>Geographic divide could make communication difficult </a:t>
            </a:r>
          </a:p>
        </p:txBody>
      </p:sp>
    </p:spTree>
    <p:extLst>
      <p:ext uri="{BB962C8B-B14F-4D97-AF65-F5344CB8AC3E}">
        <p14:creationId xmlns:p14="http://schemas.microsoft.com/office/powerpoint/2010/main" val="386019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06AB-CED8-439A-9A26-D26DBE76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25284-DA67-42FB-A2D2-BF10F2F8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forms of communication </a:t>
            </a:r>
          </a:p>
          <a:p>
            <a:endParaRPr lang="en-US" dirty="0"/>
          </a:p>
          <a:p>
            <a:r>
              <a:rPr lang="en-US" dirty="0"/>
              <a:t>E-mail, Skype, Google Docs, and in-person meetings </a:t>
            </a:r>
          </a:p>
          <a:p>
            <a:endParaRPr lang="en-US" dirty="0"/>
          </a:p>
          <a:p>
            <a:r>
              <a:rPr lang="en-US" dirty="0"/>
              <a:t>Created a complementary blend that helped bridge the geographic divide </a:t>
            </a:r>
          </a:p>
        </p:txBody>
      </p:sp>
    </p:spTree>
    <p:extLst>
      <p:ext uri="{BB962C8B-B14F-4D97-AF65-F5344CB8AC3E}">
        <p14:creationId xmlns:p14="http://schemas.microsoft.com/office/powerpoint/2010/main" val="217662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69A9-C040-40A5-9D72-BA049ED4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dirty="0"/>
              <a:t>Suggestions and Fiscal Impact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90DBB-49DD-49C6-8474-28757CAF3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271" y="1935921"/>
            <a:ext cx="8122808" cy="4479351"/>
          </a:xfrm>
        </p:spPr>
      </p:pic>
    </p:spTree>
    <p:extLst>
      <p:ext uri="{BB962C8B-B14F-4D97-AF65-F5344CB8AC3E}">
        <p14:creationId xmlns:p14="http://schemas.microsoft.com/office/powerpoint/2010/main" val="81201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ED72-C605-42A1-8ED1-CFFDBD3E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 for the 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82D43C-0C5B-40D6-A226-0444C3F1C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366" y="1935921"/>
            <a:ext cx="8204617" cy="4064290"/>
          </a:xfrm>
        </p:spPr>
      </p:pic>
    </p:spTree>
    <p:extLst>
      <p:ext uri="{BB962C8B-B14F-4D97-AF65-F5344CB8AC3E}">
        <p14:creationId xmlns:p14="http://schemas.microsoft.com/office/powerpoint/2010/main" val="31743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8576-8699-463F-829D-D604A11A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Steps for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7C8A-4263-496A-A6A2-AC6F7B014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Submitting the final proposal to Paramount this week </a:t>
            </a:r>
          </a:p>
          <a:p>
            <a:endParaRPr lang="en-US" dirty="0"/>
          </a:p>
          <a:p>
            <a:r>
              <a:rPr lang="en-US" dirty="0"/>
              <a:t>Hope to present to the City Council in December or January</a:t>
            </a:r>
          </a:p>
          <a:p>
            <a:endParaRPr lang="en-US" dirty="0"/>
          </a:p>
          <a:p>
            <a:r>
              <a:rPr lang="en-US" dirty="0"/>
              <a:t>Final assessments: Look at sales of local businesses next year, look at number of Facebook followers, look at attendance of events </a:t>
            </a:r>
          </a:p>
        </p:txBody>
      </p:sp>
    </p:spTree>
    <p:extLst>
      <p:ext uri="{BB962C8B-B14F-4D97-AF65-F5344CB8AC3E}">
        <p14:creationId xmlns:p14="http://schemas.microsoft.com/office/powerpoint/2010/main" val="355230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89FF-E2CE-4A00-B31E-A6252837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Paramount: A city of Diversity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B3A8-7D64-45C6-9F57-6D0826FE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Total Population of 55,023 residents </a:t>
            </a:r>
          </a:p>
          <a:p>
            <a:endParaRPr lang="en-US" dirty="0"/>
          </a:p>
          <a:p>
            <a:r>
              <a:rPr lang="en-US" dirty="0"/>
              <a:t>Over 75% of residents are Hispanic/Latino</a:t>
            </a:r>
          </a:p>
          <a:p>
            <a:endParaRPr lang="en-US" dirty="0"/>
          </a:p>
          <a:p>
            <a:r>
              <a:rPr lang="en-US" dirty="0"/>
              <a:t>77% of Paramount residents are native speakers of a non-native language</a:t>
            </a:r>
          </a:p>
          <a:p>
            <a:endParaRPr lang="en-US" dirty="0"/>
          </a:p>
          <a:p>
            <a:r>
              <a:rPr lang="en-US" dirty="0"/>
              <a:t>The diversity of Paramount opens up new opportunities for connection with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13243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8E5E-C892-4586-93B6-59D41EEB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58877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Revamping Paramount’s Buy-Local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97C56-8A90-4856-A056-9A92A684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45341"/>
            <a:ext cx="10353762" cy="4761936"/>
          </a:xfrm>
        </p:spPr>
        <p:txBody>
          <a:bodyPr>
            <a:normAutofit/>
          </a:bodyPr>
          <a:lstStyle/>
          <a:p>
            <a:r>
              <a:rPr lang="en-US" dirty="0"/>
              <a:t>“Purchase It In Paramount”: An old economic development P.R. campaign that need renovation</a:t>
            </a:r>
          </a:p>
          <a:p>
            <a:endParaRPr lang="en-US" dirty="0"/>
          </a:p>
          <a:p>
            <a:r>
              <a:rPr lang="en-US" dirty="0"/>
              <a:t>“Shop Local - Spend in Paramount”: A new campaign with a Facebook page launching in early 2018</a:t>
            </a:r>
          </a:p>
          <a:p>
            <a:endParaRPr lang="en-US" dirty="0"/>
          </a:p>
          <a:p>
            <a:r>
              <a:rPr lang="en-US" dirty="0"/>
              <a:t>Our Purpose: Provide creative ideas to raise awareness of the program</a:t>
            </a:r>
          </a:p>
          <a:p>
            <a:endParaRPr lang="en-US" dirty="0"/>
          </a:p>
          <a:p>
            <a:r>
              <a:rPr lang="en-US" dirty="0"/>
              <a:t>Our Team: We worked with Mr. Christopher Callard (Public Information Officer) and Mr. Kevin Chung (Assistant City Manager)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0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8801-30BA-44DE-BB9D-2FD317EF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Journey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7950-CFC2-40F7-9E7E-77F716E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7671"/>
            <a:ext cx="10353762" cy="53298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Sept 22: Received assignment  </a:t>
            </a:r>
          </a:p>
          <a:p>
            <a:r>
              <a:rPr lang="en-US" dirty="0"/>
              <a:t>Sept 28: Team formation </a:t>
            </a:r>
          </a:p>
          <a:p>
            <a:r>
              <a:rPr lang="en-US" dirty="0"/>
              <a:t>Oct 8: 1</a:t>
            </a:r>
            <a:r>
              <a:rPr lang="en-US" baseline="30000" dirty="0"/>
              <a:t>st</a:t>
            </a:r>
            <a:r>
              <a:rPr lang="en-US" dirty="0"/>
              <a:t> Skype meeting </a:t>
            </a:r>
          </a:p>
          <a:p>
            <a:r>
              <a:rPr lang="en-US" dirty="0"/>
              <a:t>Oct 31: Visited Paramount and met with city staff </a:t>
            </a:r>
          </a:p>
          <a:p>
            <a:r>
              <a:rPr lang="en-US" dirty="0"/>
              <a:t>Nov 10: 2</a:t>
            </a:r>
            <a:r>
              <a:rPr lang="en-US" baseline="30000" dirty="0"/>
              <a:t>nd </a:t>
            </a:r>
            <a:r>
              <a:rPr lang="en-US" dirty="0"/>
              <a:t>Skype meeting </a:t>
            </a:r>
          </a:p>
          <a:p>
            <a:r>
              <a:rPr lang="en-US" dirty="0"/>
              <a:t>Nov 15: Preliminary draft submitted to Belinda</a:t>
            </a:r>
          </a:p>
          <a:p>
            <a:r>
              <a:rPr lang="en-US" dirty="0"/>
              <a:t>Nov 17: Preliminary draft sent to Paramount </a:t>
            </a:r>
          </a:p>
          <a:p>
            <a:r>
              <a:rPr lang="en-US" dirty="0"/>
              <a:t>Nov 26: Final Skype meeting</a:t>
            </a:r>
          </a:p>
          <a:p>
            <a:r>
              <a:rPr lang="en-US" dirty="0"/>
              <a:t>Nov 28: Proposal finalized </a:t>
            </a:r>
          </a:p>
        </p:txBody>
      </p:sp>
    </p:spTree>
    <p:extLst>
      <p:ext uri="{BB962C8B-B14F-4D97-AF65-F5344CB8AC3E}">
        <p14:creationId xmlns:p14="http://schemas.microsoft.com/office/powerpoint/2010/main" val="114550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CDF-4163-4C0A-9AD3-DFEACD92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Improvement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C59E-B5FF-44BD-AD71-B85D5039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Informational material was not provided in Spanish even though 75% of residents are Hispanic/Latino </a:t>
            </a:r>
          </a:p>
          <a:p>
            <a:endParaRPr lang="en-US" dirty="0"/>
          </a:p>
          <a:p>
            <a:r>
              <a:rPr lang="en-US" dirty="0"/>
              <a:t>A lack of collaboration with other entities such as the Paramount Chamber of Commerce </a:t>
            </a:r>
          </a:p>
          <a:p>
            <a:endParaRPr lang="en-US" dirty="0"/>
          </a:p>
          <a:p>
            <a:r>
              <a:rPr lang="en-US" dirty="0"/>
              <a:t>Reservations about the word “Spend” in the title “Shop Local – Spend in Paramount”</a:t>
            </a:r>
          </a:p>
        </p:txBody>
      </p:sp>
    </p:spTree>
    <p:extLst>
      <p:ext uri="{BB962C8B-B14F-4D97-AF65-F5344CB8AC3E}">
        <p14:creationId xmlns:p14="http://schemas.microsoft.com/office/powerpoint/2010/main" val="423950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3466-6443-40C6-98CE-E38DDB5C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7682"/>
            <a:ext cx="10353761" cy="1848239"/>
          </a:xfrm>
        </p:spPr>
        <p:txBody>
          <a:bodyPr>
            <a:normAutofit/>
          </a:bodyPr>
          <a:lstStyle/>
          <a:p>
            <a:r>
              <a:rPr lang="en-US" dirty="0"/>
              <a:t>Recommendations Focused on Community, Business, and Social Media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0C18-08C9-43EF-8C57-A3A56198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/>
          </a:bodyPr>
          <a:lstStyle/>
          <a:p>
            <a:r>
              <a:rPr lang="en-US" dirty="0"/>
              <a:t>Community Outreach  </a:t>
            </a:r>
          </a:p>
          <a:p>
            <a:pPr lvl="1"/>
            <a:r>
              <a:rPr lang="en-US" sz="2000" dirty="0"/>
              <a:t>Create local pride and provide frequent reminders to consumers of the benefits of shopping locally</a:t>
            </a:r>
          </a:p>
          <a:p>
            <a:endParaRPr lang="en-US" dirty="0"/>
          </a:p>
          <a:p>
            <a:r>
              <a:rPr lang="en-US" dirty="0"/>
              <a:t>Business Outreach </a:t>
            </a:r>
          </a:p>
          <a:p>
            <a:pPr lvl="1"/>
            <a:r>
              <a:rPr lang="en-US" sz="2000" dirty="0"/>
              <a:t>Inform businesses of the program and demonstrate how it benefits them</a:t>
            </a:r>
          </a:p>
          <a:p>
            <a:endParaRPr lang="en-US" dirty="0"/>
          </a:p>
          <a:p>
            <a:r>
              <a:rPr lang="en-US" dirty="0"/>
              <a:t>Social Media Outreach  </a:t>
            </a:r>
          </a:p>
          <a:p>
            <a:pPr lvl="1"/>
            <a:r>
              <a:rPr lang="en-US" sz="2000" dirty="0"/>
              <a:t>Increase awareness and access by building a strong base of followers  </a:t>
            </a:r>
          </a:p>
        </p:txBody>
      </p:sp>
    </p:spTree>
    <p:extLst>
      <p:ext uri="{BB962C8B-B14F-4D97-AF65-F5344CB8AC3E}">
        <p14:creationId xmlns:p14="http://schemas.microsoft.com/office/powerpoint/2010/main" val="198635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0ED9-4A3A-48A7-A06C-03077611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935921"/>
          </a:xfrm>
        </p:spPr>
        <p:txBody>
          <a:bodyPr/>
          <a:lstStyle/>
          <a:p>
            <a:r>
              <a:rPr lang="en-US" dirty="0"/>
              <a:t>Community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919D-E7ED-41AD-8329-2EA1CD81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/>
          </a:bodyPr>
          <a:lstStyle/>
          <a:p>
            <a:r>
              <a:rPr lang="en-US" dirty="0"/>
              <a:t>Host culturally representative events that complement Paramount’s unique diversity and distribute informational flyers at these events </a:t>
            </a:r>
          </a:p>
          <a:p>
            <a:pPr lvl="1"/>
            <a:r>
              <a:rPr lang="en-US" dirty="0"/>
              <a:t>Blessing ​of ​the ​Animals ​(March-April), </a:t>
            </a:r>
            <a:r>
              <a:rPr lang="en-US" dirty="0" err="1"/>
              <a:t>Dia</a:t>
            </a:r>
            <a:r>
              <a:rPr lang="en-US" dirty="0"/>
              <a:t> ​del ​Niño ​(April ​30), Latino ​Heritage ​Month/Taste ​of ​Mexico ​Food ​Festival ​(Sept-Oct), </a:t>
            </a:r>
            <a:r>
              <a:rPr lang="en-US" dirty="0" err="1"/>
              <a:t>Dia</a:t>
            </a:r>
            <a:r>
              <a:rPr lang="en-US" dirty="0"/>
              <a:t> ​De ​Los ​Muertos ​(November), International ​Day ​Fair, Tamales ​Competition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Collaborate with Paramount Unified School District to host a Logo/Slogan Competition 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Linguistic Access: Provide a design that reflects the unique diversity of Paramount 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408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72CB07-3A61-44C2-B265-B85C87B3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2734"/>
            <a:ext cx="10353761" cy="1823187"/>
          </a:xfrm>
        </p:spPr>
        <p:txBody>
          <a:bodyPr/>
          <a:lstStyle/>
          <a:p>
            <a:r>
              <a:rPr lang="en-US" dirty="0"/>
              <a:t>Diverse Designs for the new program</a:t>
            </a:r>
          </a:p>
        </p:txBody>
      </p:sp>
      <p:pic>
        <p:nvPicPr>
          <p:cNvPr id="1026" name="Picture 2" descr="https://lh3.googleusercontent.com/RFnuKfk-L5CtzMqHE13kP6y0zcY1lE0EQIpQwKPE894lHp9nb4evN8b3drh447Wa1hwvwoyk3uL4AsJeFsx2ku97wIXxGAwUIKEK57M5bxr17ihqwpHbREHRYtdAkGdnaw2UN5pX">
            <a:extLst>
              <a:ext uri="{FF2B5EF4-FFF2-40B4-BE49-F238E27FC236}">
                <a16:creationId xmlns:a16="http://schemas.microsoft.com/office/drawing/2014/main" id="{65182403-9EB5-4DA4-A8C3-C45594567B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69" y="1686731"/>
            <a:ext cx="3000751" cy="47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tPqDKTDUjgsyAslUzwalMjXWrTBHR8lJ2fxYHKcJw482cUYjCBnD-EfA-f6v9RfgNQFYVmJ5FKAux8apekZugpArK21QvRWyAuV-rE-jDwfw5eFAl7HEauS3hszBRP9O2U-IbhuU">
            <a:extLst>
              <a:ext uri="{FF2B5EF4-FFF2-40B4-BE49-F238E27FC236}">
                <a16:creationId xmlns:a16="http://schemas.microsoft.com/office/drawing/2014/main" id="{A7995D35-BC78-40D1-9D82-6CE2EAC2BF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1686731"/>
            <a:ext cx="3000751" cy="47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6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0ED9-4A3A-48A7-A06C-03077611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935921"/>
          </a:xfrm>
        </p:spPr>
        <p:txBody>
          <a:bodyPr/>
          <a:lstStyle/>
          <a:p>
            <a:r>
              <a:rPr lang="en-US" dirty="0"/>
              <a:t>BUSINESS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919D-E7ED-41AD-8329-2EA1CD81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15858"/>
            <a:ext cx="10353762" cy="5242142"/>
          </a:xfrm>
        </p:spPr>
        <p:txBody>
          <a:bodyPr>
            <a:normAutofit/>
          </a:bodyPr>
          <a:lstStyle/>
          <a:p>
            <a:r>
              <a:rPr lang="en-US" dirty="0"/>
              <a:t>Collaborate with the Paramount Chamber of Commerce to inform businesses of new opportunities for promotion of their stores</a:t>
            </a: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Host a “Paramount Biz Awards Event Night” 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Categories such as “Paramount’s Best Kept Secret” or “Environmental Hero” </a:t>
            </a:r>
          </a:p>
          <a:p>
            <a:pPr lvl="1"/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Introduce punch cards or VIP coupons to incentive consumers to shop locally  </a:t>
            </a:r>
          </a:p>
          <a:p>
            <a:pPr marL="457200" lvl="1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1"/>
            <a:endParaRPr lang="en-US" dirty="0">
              <a:solidFill>
                <a:prstClr val="white"/>
              </a:solidFill>
            </a:endParaRPr>
          </a:p>
          <a:p>
            <a:pPr lvl="1"/>
            <a:endParaRPr lang="en-US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4436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435</TotalTime>
  <Words>715</Words>
  <Application>Microsoft Office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“Shop Local - Spend in Paramount”  A Case Study With The City of Paramount</vt:lpstr>
      <vt:lpstr>Paramount: A city of Diversity  </vt:lpstr>
      <vt:lpstr>Revamping Paramount’s Buy-Local Program</vt:lpstr>
      <vt:lpstr>Our Journey </vt:lpstr>
      <vt:lpstr>Areas for Improvement </vt:lpstr>
      <vt:lpstr>Recommendations Focused on Community, Business, and Social Media </vt:lpstr>
      <vt:lpstr>Community Outreach </vt:lpstr>
      <vt:lpstr>Diverse Designs for the new program</vt:lpstr>
      <vt:lpstr>BUSINESS Outreach </vt:lpstr>
      <vt:lpstr>Social Media Outreach </vt:lpstr>
      <vt:lpstr>Paramount has a strong social media Presence</vt:lpstr>
      <vt:lpstr>OUR team</vt:lpstr>
      <vt:lpstr>Challenges </vt:lpstr>
      <vt:lpstr>Our Approach </vt:lpstr>
      <vt:lpstr>Suggestions and Fiscal Impact</vt:lpstr>
      <vt:lpstr>First steps for the city</vt:lpstr>
      <vt:lpstr>FINAL Steps for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 LocaL: A Case Study With The City of Paramount</dc:title>
  <dc:creator>Josh Amberg</dc:creator>
  <cp:lastModifiedBy>Josh Amberg</cp:lastModifiedBy>
  <cp:revision>28</cp:revision>
  <dcterms:created xsi:type="dcterms:W3CDTF">2017-11-22T20:15:57Z</dcterms:created>
  <dcterms:modified xsi:type="dcterms:W3CDTF">2017-11-29T01:55:27Z</dcterms:modified>
</cp:coreProperties>
</file>