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2"/>
  </p:notesMasterIdLst>
  <p:handoutMasterIdLst>
    <p:handoutMasterId r:id="rId23"/>
  </p:handoutMasterIdLst>
  <p:sldIdLst>
    <p:sldId id="256" r:id="rId2"/>
    <p:sldId id="257" r:id="rId3"/>
    <p:sldId id="292" r:id="rId4"/>
    <p:sldId id="259" r:id="rId5"/>
    <p:sldId id="269" r:id="rId6"/>
    <p:sldId id="263" r:id="rId7"/>
    <p:sldId id="326" r:id="rId8"/>
    <p:sldId id="306" r:id="rId9"/>
    <p:sldId id="334" r:id="rId10"/>
    <p:sldId id="307" r:id="rId11"/>
    <p:sldId id="312" r:id="rId12"/>
    <p:sldId id="316" r:id="rId13"/>
    <p:sldId id="335" r:id="rId14"/>
    <p:sldId id="328" r:id="rId15"/>
    <p:sldId id="332" r:id="rId16"/>
    <p:sldId id="331" r:id="rId17"/>
    <p:sldId id="303" r:id="rId18"/>
    <p:sldId id="325" r:id="rId19"/>
    <p:sldId id="272"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FFF9"/>
    <a:srgbClr val="FF89CC"/>
    <a:srgbClr val="FA7485"/>
    <a:srgbClr val="FFB900"/>
    <a:srgbClr val="FF36FF"/>
    <a:srgbClr val="24FF30"/>
    <a:srgbClr val="4D0B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56" autoAdjust="0"/>
  </p:normalViewPr>
  <p:slideViewPr>
    <p:cSldViewPr snapToGrid="0" snapToObjects="1">
      <p:cViewPr varScale="1">
        <p:scale>
          <a:sx n="77" d="100"/>
          <a:sy n="77" d="100"/>
        </p:scale>
        <p:origin x="-14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5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FAF121-B75C-1E42-9691-000C4E9F0A75}" type="datetimeFigureOut">
              <a:rPr lang="en-US" smtClean="0"/>
              <a:t>6/23/17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4520FD-EF05-3447-8689-1DE4B617F2BC}" type="slidenum">
              <a:rPr lang="en-US" smtClean="0"/>
              <a:t>‹#›</a:t>
            </a:fld>
            <a:endParaRPr lang="en-US"/>
          </a:p>
        </p:txBody>
      </p:sp>
    </p:spTree>
    <p:extLst>
      <p:ext uri="{BB962C8B-B14F-4D97-AF65-F5344CB8AC3E}">
        <p14:creationId xmlns:p14="http://schemas.microsoft.com/office/powerpoint/2010/main" val="1207606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CA5D7-C59C-C946-B934-AE7DF60C166D}" type="datetimeFigureOut">
              <a:rPr lang="en-US" smtClean="0"/>
              <a:t>6/23/17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66EE8-47CD-C342-9C83-064364425900}" type="slidenum">
              <a:rPr lang="en-US" smtClean="0"/>
              <a:t>‹#›</a:t>
            </a:fld>
            <a:endParaRPr lang="en-US"/>
          </a:p>
        </p:txBody>
      </p:sp>
    </p:spTree>
    <p:extLst>
      <p:ext uri="{BB962C8B-B14F-4D97-AF65-F5344CB8AC3E}">
        <p14:creationId xmlns:p14="http://schemas.microsoft.com/office/powerpoint/2010/main" val="3043703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I am Silvia Heubach from the Department of mathematics and I will tell you about Combinatorial games. Humans have played games for a long time, as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way of socializing.</a:t>
            </a:r>
            <a:r>
              <a:rPr lang="en-US" sz="1200" kern="1200" baseline="0" dirty="0" smtClean="0">
                <a:solidFill>
                  <a:schemeClr val="tx1"/>
                </a:solidFill>
                <a:effectLst/>
                <a:latin typeface="+mn-lt"/>
                <a:ea typeface="+mn-ea"/>
                <a:cs typeface="+mn-cs"/>
              </a:rPr>
              <a:t> More importantly, a</a:t>
            </a:r>
            <a:r>
              <a:rPr lang="en-US" sz="1200" kern="1200" dirty="0" smtClean="0">
                <a:solidFill>
                  <a:schemeClr val="tx1"/>
                </a:solidFill>
                <a:effectLst/>
                <a:latin typeface="+mn-lt"/>
                <a:ea typeface="+mn-ea"/>
                <a:cs typeface="+mn-cs"/>
              </a:rPr>
              <a:t>ccording to a cultural historian,</a:t>
            </a:r>
          </a:p>
          <a:p>
            <a:endParaRPr lang="en-US" dirty="0"/>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games were the starting point for complex human behavior such as language, law, philosophy, art and war.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a:t>
            </a:fld>
            <a:endParaRPr lang="en-US"/>
          </a:p>
        </p:txBody>
      </p:sp>
    </p:spTree>
    <p:extLst>
      <p:ext uri="{BB962C8B-B14F-4D97-AF65-F5344CB8AC3E}">
        <p14:creationId xmlns:p14="http://schemas.microsoft.com/office/powerpoint/2010/main" val="386011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label positions starting from the terminal position, which is losing because there are no moves. </a:t>
            </a:r>
          </a:p>
          <a:p>
            <a:r>
              <a:rPr lang="en-US" sz="1200" kern="1200" dirty="0" smtClean="0">
                <a:solidFill>
                  <a:schemeClr val="tx1"/>
                </a:solidFill>
                <a:effectLst/>
                <a:latin typeface="+mn-lt"/>
                <a:ea typeface="+mn-ea"/>
                <a:cs typeface="+mn-cs"/>
              </a:rPr>
              <a:t>Then we label (0,1) and (2,0) as winning because they have a move to a losing position</a:t>
            </a:r>
          </a:p>
          <a:p>
            <a:r>
              <a:rPr lang="en-US" sz="1200" kern="1200" dirty="0" smtClean="0">
                <a:solidFill>
                  <a:schemeClr val="tx1"/>
                </a:solidFill>
                <a:effectLst/>
                <a:latin typeface="+mn-lt"/>
                <a:ea typeface="+mn-ea"/>
                <a:cs typeface="+mn-cs"/>
              </a:rPr>
              <a:t>Next we label (1,1), which is losing because the only move is to a winning position. </a:t>
            </a:r>
          </a:p>
          <a:p>
            <a:r>
              <a:rPr lang="en-US" sz="1200" kern="1200" dirty="0" smtClean="0">
                <a:solidFill>
                  <a:schemeClr val="tx1"/>
                </a:solidFill>
                <a:effectLst/>
                <a:latin typeface="+mn-lt"/>
                <a:ea typeface="+mn-ea"/>
                <a:cs typeface="+mn-cs"/>
              </a:rPr>
              <a:t>Finally we label  (2,1) as winning because there is a move to a losing position.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10</a:t>
            </a:fld>
            <a:endParaRPr lang="en-US"/>
          </a:p>
        </p:txBody>
      </p:sp>
    </p:spTree>
    <p:extLst>
      <p:ext uri="{BB962C8B-B14F-4D97-AF65-F5344CB8AC3E}">
        <p14:creationId xmlns:p14="http://schemas.microsoft.com/office/powerpoint/2010/main" val="203651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larger games we use a computer program to create a list of losing positions. Then CREATIVITY comes in – we need to find a pattern, describe it mathematically, and finally prove it. I will now show you results for a game that my collaborator and I created.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11</a:t>
            </a:fld>
            <a:endParaRPr lang="en-US"/>
          </a:p>
        </p:txBody>
      </p:sp>
    </p:spTree>
    <p:extLst>
      <p:ext uri="{BB962C8B-B14F-4D97-AF65-F5344CB8AC3E}">
        <p14:creationId xmlns:p14="http://schemas.microsoft.com/office/powerpoint/2010/main" val="214651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Circular NIM CN(</a:t>
            </a:r>
            <a:r>
              <a:rPr lang="en-US" sz="1200" kern="1200" dirty="0" err="1" smtClean="0">
                <a:solidFill>
                  <a:schemeClr val="tx1"/>
                </a:solidFill>
                <a:effectLst/>
                <a:latin typeface="+mn-lt"/>
                <a:ea typeface="+mn-ea"/>
                <a:cs typeface="+mn-cs"/>
              </a:rPr>
              <a:t>n,k</a:t>
            </a:r>
            <a:r>
              <a:rPr lang="en-US" sz="1200" kern="1200" dirty="0" smtClean="0">
                <a:solidFill>
                  <a:schemeClr val="tx1"/>
                </a:solidFill>
                <a:effectLst/>
                <a:latin typeface="+mn-lt"/>
                <a:ea typeface="+mn-ea"/>
                <a:cs typeface="+mn-cs"/>
              </a:rPr>
              <a:t>), is played on n stacks of tokens. In each move, a player selects k CONSECUTIVE stacks and then removes at least one token from one of the stacks.  The last Player to move wins. </a:t>
            </a:r>
          </a:p>
          <a:p>
            <a:r>
              <a:rPr lang="en-US" sz="1200" kern="1200" dirty="0" smtClean="0">
                <a:solidFill>
                  <a:schemeClr val="tx1"/>
                </a:solidFill>
                <a:effectLst/>
                <a:latin typeface="+mn-lt"/>
                <a:ea typeface="+mn-ea"/>
                <a:cs typeface="+mn-cs"/>
              </a:rPr>
              <a:t>If only one stack is selected, then the circular arrangement does not matter – CN(n,1) is just NIM</a:t>
            </a:r>
          </a:p>
          <a:p>
            <a:r>
              <a:rPr lang="en-US" sz="1200" kern="1200" dirty="0" smtClean="0">
                <a:solidFill>
                  <a:schemeClr val="tx1"/>
                </a:solidFill>
                <a:effectLst/>
                <a:latin typeface="+mn-lt"/>
                <a:ea typeface="+mn-ea"/>
                <a:cs typeface="+mn-cs"/>
              </a:rPr>
              <a:t>The example shows a position with 8 stacks, where 3 consecutive stacks have been selected for play. </a:t>
            </a:r>
            <a:r>
              <a:rPr lang="en-US" sz="1200" i="1" kern="1200" dirty="0" smtClean="0">
                <a:solidFill>
                  <a:schemeClr val="tx1"/>
                </a:solidFill>
                <a:effectLst/>
                <a:latin typeface="+mn-lt"/>
                <a:ea typeface="+mn-ea"/>
                <a:cs typeface="+mn-cs"/>
              </a:rPr>
              <a:t>The values indicate the stack heights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12</a:t>
            </a:fld>
            <a:endParaRPr lang="en-US"/>
          </a:p>
        </p:txBody>
      </p:sp>
    </p:spTree>
    <p:extLst>
      <p:ext uri="{BB962C8B-B14F-4D97-AF65-F5344CB8AC3E}">
        <p14:creationId xmlns:p14="http://schemas.microsoft.com/office/powerpoint/2010/main" val="404986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Circular NIM CN(</a:t>
            </a:r>
            <a:r>
              <a:rPr lang="en-US" sz="1200" kern="1200" dirty="0" err="1" smtClean="0">
                <a:solidFill>
                  <a:schemeClr val="tx1"/>
                </a:solidFill>
                <a:effectLst/>
                <a:latin typeface="+mn-lt"/>
                <a:ea typeface="+mn-ea"/>
                <a:cs typeface="+mn-cs"/>
              </a:rPr>
              <a:t>n,k</a:t>
            </a:r>
            <a:r>
              <a:rPr lang="en-US" sz="1200" kern="1200" dirty="0" smtClean="0">
                <a:solidFill>
                  <a:schemeClr val="tx1"/>
                </a:solidFill>
                <a:effectLst/>
                <a:latin typeface="+mn-lt"/>
                <a:ea typeface="+mn-ea"/>
                <a:cs typeface="+mn-cs"/>
              </a:rPr>
              <a:t>), is played on n stacks of tokens. In each move, a player selects k CONSECUTIVE stacks and then removes at least one token from one of the stacks.  The last Player to move wins. </a:t>
            </a:r>
          </a:p>
          <a:p>
            <a:r>
              <a:rPr lang="en-US" sz="1200" kern="1200" dirty="0" smtClean="0">
                <a:solidFill>
                  <a:schemeClr val="tx1"/>
                </a:solidFill>
                <a:effectLst/>
                <a:latin typeface="+mn-lt"/>
                <a:ea typeface="+mn-ea"/>
                <a:cs typeface="+mn-cs"/>
              </a:rPr>
              <a:t>If only one stack is selected, then the circular arrangement does not matter – CN(n,1) is just NIM</a:t>
            </a:r>
          </a:p>
          <a:p>
            <a:r>
              <a:rPr lang="en-US" sz="1200" kern="1200" dirty="0" smtClean="0">
                <a:solidFill>
                  <a:schemeClr val="tx1"/>
                </a:solidFill>
                <a:effectLst/>
                <a:latin typeface="+mn-lt"/>
                <a:ea typeface="+mn-ea"/>
                <a:cs typeface="+mn-cs"/>
              </a:rPr>
              <a:t>The example shows a position with 8 stacks, where 3 consecutive stacks have been selected for play. </a:t>
            </a:r>
            <a:r>
              <a:rPr lang="en-US" sz="1200" i="1" kern="1200" dirty="0" smtClean="0">
                <a:solidFill>
                  <a:schemeClr val="tx1"/>
                </a:solidFill>
                <a:effectLst/>
                <a:latin typeface="+mn-lt"/>
                <a:ea typeface="+mn-ea"/>
                <a:cs typeface="+mn-cs"/>
              </a:rPr>
              <a:t>The values indicate the stack heights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13</a:t>
            </a:fld>
            <a:endParaRPr lang="en-US"/>
          </a:p>
        </p:txBody>
      </p:sp>
    </p:spTree>
    <p:extLst>
      <p:ext uri="{BB962C8B-B14F-4D97-AF65-F5344CB8AC3E}">
        <p14:creationId xmlns:p14="http://schemas.microsoft.com/office/powerpoint/2010/main" val="404986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found some general results:</a:t>
            </a:r>
          </a:p>
          <a:p>
            <a:r>
              <a:rPr lang="en-US" sz="1200" kern="1200" dirty="0" smtClean="0">
                <a:solidFill>
                  <a:schemeClr val="tx1"/>
                </a:solidFill>
                <a:effectLst/>
                <a:latin typeface="+mn-lt"/>
                <a:ea typeface="+mn-ea"/>
                <a:cs typeface="+mn-cs"/>
              </a:rPr>
              <a:t>Play on one stack is NIM </a:t>
            </a:r>
          </a:p>
          <a:p>
            <a:r>
              <a:rPr lang="en-US" sz="1200" kern="1200" dirty="0" smtClean="0">
                <a:solidFill>
                  <a:schemeClr val="tx1"/>
                </a:solidFill>
                <a:effectLst/>
                <a:latin typeface="+mn-lt"/>
                <a:ea typeface="+mn-ea"/>
                <a:cs typeface="+mn-cs"/>
              </a:rPr>
              <a:t>Play on all stacks is trivial -  the first player wins by removing all tokens</a:t>
            </a:r>
          </a:p>
          <a:p>
            <a:r>
              <a:rPr lang="en-US" sz="1200" kern="1200" dirty="0" smtClean="0">
                <a:solidFill>
                  <a:schemeClr val="tx1"/>
                </a:solidFill>
                <a:effectLst/>
                <a:latin typeface="+mn-lt"/>
                <a:ea typeface="+mn-ea"/>
                <a:cs typeface="+mn-cs"/>
              </a:rPr>
              <a:t>Play on all but one stack – to win, make all stack heights the same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 remaining cases we have only found individual solutions. The ones shown in pink have been published, and we are currently working on n = 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cases shown in yellow, we have identified patterns and are in the process of proving them.</a:t>
            </a:r>
          </a:p>
          <a:p>
            <a:r>
              <a:rPr lang="en-US" sz="1200" kern="1200" dirty="0" smtClean="0">
                <a:solidFill>
                  <a:schemeClr val="tx1"/>
                </a:solidFill>
                <a:effectLst/>
                <a:latin typeface="+mn-lt"/>
                <a:ea typeface="+mn-ea"/>
                <a:cs typeface="+mn-cs"/>
              </a:rPr>
              <a:t>We also tried to find a general pattern for the losing positions of CN(n comma 2), but so far have not succeeded. In general, the patterns for the losing positions become more complex as n increases. [43]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366EE8-47CD-C342-9C83-064364425900}" type="slidenum">
              <a:rPr lang="en-US" smtClean="0"/>
              <a:t>14</a:t>
            </a:fld>
            <a:endParaRPr lang="en-US"/>
          </a:p>
        </p:txBody>
      </p:sp>
    </p:spTree>
    <p:extLst>
      <p:ext uri="{BB962C8B-B14F-4D97-AF65-F5344CB8AC3E}">
        <p14:creationId xmlns:p14="http://schemas.microsoft.com/office/powerpoint/2010/main" val="173139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found some general results:</a:t>
            </a:r>
          </a:p>
          <a:p>
            <a:r>
              <a:rPr lang="en-US" sz="1200" kern="1200" dirty="0" smtClean="0">
                <a:solidFill>
                  <a:schemeClr val="tx1"/>
                </a:solidFill>
                <a:effectLst/>
                <a:latin typeface="+mn-lt"/>
                <a:ea typeface="+mn-ea"/>
                <a:cs typeface="+mn-cs"/>
              </a:rPr>
              <a:t>Play on one stack is NIM </a:t>
            </a:r>
          </a:p>
          <a:p>
            <a:r>
              <a:rPr lang="en-US" sz="1200" kern="1200" dirty="0" smtClean="0">
                <a:solidFill>
                  <a:schemeClr val="tx1"/>
                </a:solidFill>
                <a:effectLst/>
                <a:latin typeface="+mn-lt"/>
                <a:ea typeface="+mn-ea"/>
                <a:cs typeface="+mn-cs"/>
              </a:rPr>
              <a:t>Play on all stacks is trivial -  the first player wins by removing all tokens</a:t>
            </a:r>
          </a:p>
          <a:p>
            <a:r>
              <a:rPr lang="en-US" sz="1200" kern="1200" dirty="0" smtClean="0">
                <a:solidFill>
                  <a:schemeClr val="tx1"/>
                </a:solidFill>
                <a:effectLst/>
                <a:latin typeface="+mn-lt"/>
                <a:ea typeface="+mn-ea"/>
                <a:cs typeface="+mn-cs"/>
              </a:rPr>
              <a:t>Play on all but one stack – to win, make all stack heights the same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 remaining cases we have only found individual solutions. The ones shown in pink have been published, and we are currently working on n = 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cases shown in yellow, we have identified patterns and are in the process of proving them.</a:t>
            </a:r>
          </a:p>
          <a:p>
            <a:r>
              <a:rPr lang="en-US" sz="1200" kern="1200" dirty="0" smtClean="0">
                <a:solidFill>
                  <a:schemeClr val="tx1"/>
                </a:solidFill>
                <a:effectLst/>
                <a:latin typeface="+mn-lt"/>
                <a:ea typeface="+mn-ea"/>
                <a:cs typeface="+mn-cs"/>
              </a:rPr>
              <a:t>We also tried to find a general pattern for the losing positions of CN(n comma 2), but so far have not succeeded. In general, the patterns for the losing positions become more complex as n increases. [43]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366EE8-47CD-C342-9C83-064364425900}" type="slidenum">
              <a:rPr lang="en-US" smtClean="0"/>
              <a:t>15</a:t>
            </a:fld>
            <a:endParaRPr lang="en-US"/>
          </a:p>
        </p:txBody>
      </p:sp>
    </p:spTree>
    <p:extLst>
      <p:ext uri="{BB962C8B-B14F-4D97-AF65-F5344CB8AC3E}">
        <p14:creationId xmlns:p14="http://schemas.microsoft.com/office/powerpoint/2010/main" val="173139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found some general results:</a:t>
            </a:r>
          </a:p>
          <a:p>
            <a:r>
              <a:rPr lang="en-US" sz="1200" kern="1200" dirty="0" smtClean="0">
                <a:solidFill>
                  <a:schemeClr val="tx1"/>
                </a:solidFill>
                <a:effectLst/>
                <a:latin typeface="+mn-lt"/>
                <a:ea typeface="+mn-ea"/>
                <a:cs typeface="+mn-cs"/>
              </a:rPr>
              <a:t>Play on one stack is NIM </a:t>
            </a:r>
          </a:p>
          <a:p>
            <a:r>
              <a:rPr lang="en-US" sz="1200" kern="1200" dirty="0" smtClean="0">
                <a:solidFill>
                  <a:schemeClr val="tx1"/>
                </a:solidFill>
                <a:effectLst/>
                <a:latin typeface="+mn-lt"/>
                <a:ea typeface="+mn-ea"/>
                <a:cs typeface="+mn-cs"/>
              </a:rPr>
              <a:t>Play on all stacks is trivial -  the first player wins by removing all tokens</a:t>
            </a:r>
          </a:p>
          <a:p>
            <a:r>
              <a:rPr lang="en-US" sz="1200" kern="1200" dirty="0" smtClean="0">
                <a:solidFill>
                  <a:schemeClr val="tx1"/>
                </a:solidFill>
                <a:effectLst/>
                <a:latin typeface="+mn-lt"/>
                <a:ea typeface="+mn-ea"/>
                <a:cs typeface="+mn-cs"/>
              </a:rPr>
              <a:t>Play on all but one stack – to win, make all stack heights the same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 remaining cases we have only found individual solutions. The ones shown in pink have been published, and we are currently working on n = 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cases shown in yellow, we have identified patterns and are in the process of proving them.</a:t>
            </a:r>
          </a:p>
          <a:p>
            <a:r>
              <a:rPr lang="en-US" sz="1200" kern="1200" dirty="0" smtClean="0">
                <a:solidFill>
                  <a:schemeClr val="tx1"/>
                </a:solidFill>
                <a:effectLst/>
                <a:latin typeface="+mn-lt"/>
                <a:ea typeface="+mn-ea"/>
                <a:cs typeface="+mn-cs"/>
              </a:rPr>
              <a:t>We also tried to find a general pattern for the losing positions of CN(n comma 2), but so far have not succeeded. In general, the patterns for the losing positions become more complex as n increases. [43]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366EE8-47CD-C342-9C83-064364425900}" type="slidenum">
              <a:rPr lang="en-US" smtClean="0"/>
              <a:t>16</a:t>
            </a:fld>
            <a:endParaRPr lang="en-US"/>
          </a:p>
        </p:txBody>
      </p:sp>
    </p:spTree>
    <p:extLst>
      <p:ext uri="{BB962C8B-B14F-4D97-AF65-F5344CB8AC3E}">
        <p14:creationId xmlns:p14="http://schemas.microsoft.com/office/powerpoint/2010/main" val="173139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here is the description of the losing positions of CN(8,6). There is an empty stack surrounded by two stacks of the same height x. The heights of the circled stacks each add up to this value x. The last stack is the smaller of the value of x and the sum of  d + a. Not an easy pattern to find; we do use the computer to provide and check simple pattern such as sums.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17</a:t>
            </a:fld>
            <a:endParaRPr lang="en-US"/>
          </a:p>
        </p:txBody>
      </p:sp>
    </p:spTree>
    <p:extLst>
      <p:ext uri="{BB962C8B-B14F-4D97-AF65-F5344CB8AC3E}">
        <p14:creationId xmlns:p14="http://schemas.microsoft.com/office/powerpoint/2010/main" val="381707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here is the description of the losing positions of CN(8,6). There is an empty stack surrounded by two stacks of the same height x. The heights of the circled stacks each add up to this value x. The last stack is the smaller of the value of x and the sum of  d + a. Not an easy pattern to find; we do use the computer to provide and check simple pattern such as sums. </a:t>
            </a:r>
          </a:p>
        </p:txBody>
      </p:sp>
      <p:sp>
        <p:nvSpPr>
          <p:cNvPr id="4" name="Slide Number Placeholder 3"/>
          <p:cNvSpPr>
            <a:spLocks noGrp="1"/>
          </p:cNvSpPr>
          <p:nvPr>
            <p:ph type="sldNum" sz="quarter" idx="10"/>
          </p:nvPr>
        </p:nvSpPr>
        <p:spPr/>
        <p:txBody>
          <a:bodyPr/>
          <a:lstStyle/>
          <a:p>
            <a:fld id="{68366EE8-47CD-C342-9C83-064364425900}" type="slidenum">
              <a:rPr lang="en-US" smtClean="0"/>
              <a:t>18</a:t>
            </a:fld>
            <a:endParaRPr lang="en-US"/>
          </a:p>
        </p:txBody>
      </p:sp>
    </p:spTree>
    <p:extLst>
      <p:ext uri="{BB962C8B-B14F-4D97-AF65-F5344CB8AC3E}">
        <p14:creationId xmlns:p14="http://schemas.microsoft.com/office/powerpoint/2010/main" val="3817076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Combinatorial games are very accessible for student</a:t>
            </a:r>
            <a:r>
              <a:rPr lang="en-US" sz="1200" kern="1200" baseline="0" dirty="0" smtClean="0">
                <a:solidFill>
                  <a:schemeClr val="tx1"/>
                </a:solidFill>
                <a:effectLst/>
                <a:latin typeface="+mn-lt"/>
                <a:ea typeface="+mn-ea"/>
                <a:cs typeface="+mn-cs"/>
              </a:rPr>
              <a:t> research</a:t>
            </a:r>
            <a:r>
              <a:rPr lang="en-US" dirty="0" smtClean="0"/>
              <a:t>. </a:t>
            </a:r>
            <a:r>
              <a:rPr lang="en-US" sz="1200" kern="1200" dirty="0" smtClean="0">
                <a:solidFill>
                  <a:schemeClr val="tx1"/>
                </a:solidFill>
                <a:effectLst/>
                <a:latin typeface="+mn-lt"/>
                <a:ea typeface="+mn-ea"/>
                <a:cs typeface="+mn-cs"/>
              </a:rPr>
              <a:t>I have worked with two undergraduates,</a:t>
            </a:r>
            <a:r>
              <a:rPr lang="en-US" sz="1200" kern="1200" baseline="0" dirty="0" smtClean="0">
                <a:solidFill>
                  <a:schemeClr val="tx1"/>
                </a:solidFill>
                <a:effectLst/>
                <a:latin typeface="+mn-lt"/>
                <a:ea typeface="+mn-ea"/>
                <a:cs typeface="+mn-cs"/>
              </a:rPr>
              <a:t> Jonathan and Diamond, </a:t>
            </a:r>
            <a:r>
              <a:rPr lang="en-US" sz="1200" kern="1200" dirty="0" smtClean="0">
                <a:solidFill>
                  <a:schemeClr val="tx1"/>
                </a:solidFill>
                <a:effectLst/>
                <a:latin typeface="+mn-lt"/>
                <a:ea typeface="+mn-ea"/>
                <a:cs typeface="+mn-cs"/>
              </a:rPr>
              <a:t>on a variation of</a:t>
            </a:r>
            <a:r>
              <a:rPr lang="en-US" sz="1200" kern="1200" baseline="0" dirty="0" smtClean="0">
                <a:solidFill>
                  <a:schemeClr val="tx1"/>
                </a:solidFill>
                <a:effectLst/>
                <a:latin typeface="+mn-lt"/>
                <a:ea typeface="+mn-ea"/>
                <a:cs typeface="+mn-cs"/>
              </a:rPr>
              <a:t> Circular </a:t>
            </a:r>
            <a:r>
              <a:rPr lang="en-US" sz="1200" kern="1200" baseline="0" dirty="0" err="1" smtClean="0">
                <a:solidFill>
                  <a:schemeClr val="tx1"/>
                </a:solidFill>
                <a:effectLst/>
                <a:latin typeface="+mn-lt"/>
                <a:ea typeface="+mn-ea"/>
                <a:cs typeface="+mn-cs"/>
              </a:rPr>
              <a:t>Nim</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My graduate student Colin is working on the game creation operator, another line of research in combinatorial games.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366EE8-47CD-C342-9C83-064364425900}" type="slidenum">
              <a:rPr lang="en-US" smtClean="0"/>
              <a:t>19</a:t>
            </a:fld>
            <a:endParaRPr lang="en-US"/>
          </a:p>
        </p:txBody>
      </p:sp>
    </p:spTree>
    <p:extLst>
      <p:ext uri="{BB962C8B-B14F-4D97-AF65-F5344CB8AC3E}">
        <p14:creationId xmlns:p14="http://schemas.microsoft.com/office/powerpoint/2010/main" val="393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More importantly, a</a:t>
            </a:r>
            <a:r>
              <a:rPr lang="en-US" sz="1200" kern="1200" dirty="0" smtClean="0">
                <a:solidFill>
                  <a:schemeClr val="tx1"/>
                </a:solidFill>
                <a:effectLst/>
                <a:latin typeface="+mn-lt"/>
                <a:ea typeface="+mn-ea"/>
                <a:cs typeface="+mn-cs"/>
              </a:rPr>
              <a:t>ccording to a cultural historian,//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games were the starting point for complex human behavior such as language, law, philosophy, art and war.  The particular games I study are combinatorial games,</a:t>
            </a:r>
            <a:r>
              <a:rPr lang="en-US" sz="1200" kern="1200" baseline="0" dirty="0" smtClean="0">
                <a:solidFill>
                  <a:schemeClr val="tx1"/>
                </a:solidFill>
                <a:effectLst/>
                <a:latin typeface="+mn-lt"/>
                <a:ea typeface="+mn-ea"/>
                <a:cs typeface="+mn-cs"/>
              </a:rPr>
              <a:t> which includes chess and the game of NIM.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2</a:t>
            </a:fld>
            <a:endParaRPr lang="en-US"/>
          </a:p>
        </p:txBody>
      </p:sp>
    </p:spTree>
    <p:extLst>
      <p:ext uri="{BB962C8B-B14F-4D97-AF65-F5344CB8AC3E}">
        <p14:creationId xmlns:p14="http://schemas.microsoft.com/office/powerpoint/2010/main" val="55813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listening!</a:t>
            </a:r>
            <a:r>
              <a:rPr lang="en-US" baseline="0" dirty="0" smtClean="0"/>
              <a:t> Let’s play!</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20</a:t>
            </a:fld>
            <a:endParaRPr lang="en-US"/>
          </a:p>
        </p:txBody>
      </p:sp>
    </p:spTree>
    <p:extLst>
      <p:ext uri="{BB962C8B-B14F-4D97-AF65-F5344CB8AC3E}">
        <p14:creationId xmlns:p14="http://schemas.microsoft.com/office/powerpoint/2010/main" val="70259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Combinatorial game theory asks and tries to answer the important question: In a two-player game, who can win from a given position, assuming that both players play optimally? </a:t>
            </a:r>
          </a:p>
          <a:p>
            <a:endParaRPr lang="en-US" dirty="0"/>
          </a:p>
          <a:p>
            <a:r>
              <a:rPr lang="en-US" sz="1200" kern="1200" dirty="0" smtClean="0">
                <a:solidFill>
                  <a:schemeClr val="tx1"/>
                </a:solidFill>
                <a:effectLst/>
                <a:latin typeface="+mn-lt"/>
                <a:ea typeface="+mn-ea"/>
                <a:cs typeface="+mn-cs"/>
              </a:rPr>
              <a:t>// In combinatorial games, there is no randomness involved, that is, no spinners or  dice.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366EE8-47CD-C342-9C83-064364425900}" type="slidenum">
              <a:rPr lang="en-US" smtClean="0"/>
              <a:t>3</a:t>
            </a:fld>
            <a:endParaRPr lang="en-US"/>
          </a:p>
        </p:txBody>
      </p:sp>
    </p:spTree>
    <p:extLst>
      <p:ext uri="{BB962C8B-B14F-4D97-AF65-F5344CB8AC3E}">
        <p14:creationId xmlns:p14="http://schemas.microsoft.com/office/powerpoint/2010/main" val="387440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combinatorial games, there is no randomness involved, that is, no spinners or  dice. Both players have complete information – no hidden cards, everything is out in the open. Typically, the last player to move wins.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//An example of a combinatorial game is NIM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686E6-72C4-9440-860D-A7C1BF8EAAE6}" type="slidenum">
              <a:rPr lang="en-US" smtClean="0"/>
              <a:t>4</a:t>
            </a:fld>
            <a:endParaRPr lang="en-US"/>
          </a:p>
        </p:txBody>
      </p:sp>
    </p:spTree>
    <p:extLst>
      <p:ext uri="{BB962C8B-B14F-4D97-AF65-F5344CB8AC3E}">
        <p14:creationId xmlns:p14="http://schemas.microsoft.com/office/powerpoint/2010/main" val="408839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of a combinatorial game is NIM, which is played on stacks of tokens. In each move, a player selects a stack and then removes at least one token.</a:t>
            </a:r>
          </a:p>
          <a:p>
            <a:r>
              <a:rPr lang="en-US" sz="1200" kern="1200" dirty="0" err="1" smtClean="0">
                <a:solidFill>
                  <a:schemeClr val="tx1"/>
                </a:solidFill>
                <a:effectLst/>
                <a:latin typeface="+mn-lt"/>
                <a:ea typeface="+mn-ea"/>
                <a:cs typeface="+mn-cs"/>
              </a:rPr>
              <a:t>Bouton</a:t>
            </a:r>
            <a:r>
              <a:rPr lang="en-US" sz="1200" kern="1200" dirty="0" smtClean="0">
                <a:solidFill>
                  <a:schemeClr val="tx1"/>
                </a:solidFill>
                <a:effectLst/>
                <a:latin typeface="+mn-lt"/>
                <a:ea typeface="+mn-ea"/>
                <a:cs typeface="+mn-cs"/>
              </a:rPr>
              <a:t> identified the winning strategy for NIM in 1901.</a:t>
            </a:r>
            <a:r>
              <a:rPr lang="en-US" dirty="0" smtClean="0">
                <a:effectLst/>
              </a:rPr>
              <a:t> </a:t>
            </a:r>
          </a:p>
          <a:p>
            <a:endParaRPr lang="en-US" dirty="0"/>
          </a:p>
          <a:p>
            <a:r>
              <a:rPr lang="en-US" dirty="0" smtClean="0"/>
              <a:t>//</a:t>
            </a:r>
            <a:r>
              <a:rPr lang="en-US" dirty="0"/>
              <a:t>NIM belongs to the class of impartial combinatorial games</a:t>
            </a:r>
          </a:p>
        </p:txBody>
      </p:sp>
      <p:sp>
        <p:nvSpPr>
          <p:cNvPr id="4" name="Slide Number Placeholder 3"/>
          <p:cNvSpPr>
            <a:spLocks noGrp="1"/>
          </p:cNvSpPr>
          <p:nvPr>
            <p:ph type="sldNum" sz="quarter" idx="10"/>
          </p:nvPr>
        </p:nvSpPr>
        <p:spPr/>
        <p:txBody>
          <a:bodyPr/>
          <a:lstStyle/>
          <a:p>
            <a:fld id="{68366EE8-47CD-C342-9C83-064364425900}" type="slidenum">
              <a:rPr lang="en-US" smtClean="0"/>
              <a:t>5</a:t>
            </a:fld>
            <a:endParaRPr lang="en-US"/>
          </a:p>
        </p:txBody>
      </p:sp>
    </p:spTree>
    <p:extLst>
      <p:ext uri="{BB962C8B-B14F-4D97-AF65-F5344CB8AC3E}">
        <p14:creationId xmlns:p14="http://schemas.microsoft.com/office/powerpoint/2010/main" val="385960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NIM belongs to the class of impartial combinatorial games, which has only winning and losing positions, no draws. A losing position is one where  </a:t>
            </a:r>
            <a:r>
              <a:rPr lang="en-US" sz="1200" b="1" kern="1200" dirty="0" smtClean="0">
                <a:solidFill>
                  <a:schemeClr val="tx1"/>
                </a:solidFill>
                <a:effectLst/>
                <a:latin typeface="+mn-lt"/>
                <a:ea typeface="+mn-ea"/>
                <a:cs typeface="+mn-cs"/>
              </a:rPr>
              <a:t>every</a:t>
            </a:r>
            <a:r>
              <a:rPr lang="en-US" sz="1200" kern="1200" dirty="0" smtClean="0">
                <a:solidFill>
                  <a:schemeClr val="tx1"/>
                </a:solidFill>
                <a:effectLst/>
                <a:latin typeface="+mn-lt"/>
                <a:ea typeface="+mn-ea"/>
                <a:cs typeface="+mn-cs"/>
              </a:rPr>
              <a:t> move leads to a winning position – so no matter what you do, you’ll hand your opponent a win.  </a:t>
            </a:r>
          </a:p>
          <a:p>
            <a:r>
              <a:rPr lang="en-US" sz="1200" kern="1200" dirty="0" smtClean="0">
                <a:solidFill>
                  <a:schemeClr val="tx1"/>
                </a:solidFill>
                <a:effectLst/>
                <a:latin typeface="+mn-lt"/>
                <a:ea typeface="+mn-ea"/>
                <a:cs typeface="+mn-cs"/>
              </a:rPr>
              <a:t>[Pause ] A winning position is one where there is </a:t>
            </a:r>
            <a:r>
              <a:rPr lang="en-US" sz="1200" b="1" kern="1200" dirty="0" smtClean="0">
                <a:solidFill>
                  <a:schemeClr val="tx1"/>
                </a:solidFill>
                <a:effectLst/>
                <a:latin typeface="+mn-lt"/>
                <a:ea typeface="+mn-ea"/>
                <a:cs typeface="+mn-cs"/>
              </a:rPr>
              <a:t>at least one move </a:t>
            </a:r>
            <a:r>
              <a:rPr lang="en-US" sz="1200" kern="1200" dirty="0" smtClean="0">
                <a:solidFill>
                  <a:schemeClr val="tx1"/>
                </a:solidFill>
                <a:effectLst/>
                <a:latin typeface="+mn-lt"/>
                <a:ea typeface="+mn-ea"/>
                <a:cs typeface="+mn-cs"/>
              </a:rPr>
              <a:t>to a losing position, that is, you can hand you opponent a loss IF you make the right move.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6</a:t>
            </a:fld>
            <a:endParaRPr lang="en-US"/>
          </a:p>
        </p:txBody>
      </p:sp>
    </p:spTree>
    <p:extLst>
      <p:ext uri="{BB962C8B-B14F-4D97-AF65-F5344CB8AC3E}">
        <p14:creationId xmlns:p14="http://schemas.microsoft.com/office/powerpoint/2010/main" val="114203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NIM belongs to the class of impartial combinatorial games, which has only winning and losing positions, no draws. A losing position is one where  </a:t>
            </a:r>
            <a:r>
              <a:rPr lang="en-US" sz="1200" b="1" kern="1200" dirty="0" smtClean="0">
                <a:solidFill>
                  <a:schemeClr val="tx1"/>
                </a:solidFill>
                <a:effectLst/>
                <a:latin typeface="+mn-lt"/>
                <a:ea typeface="+mn-ea"/>
                <a:cs typeface="+mn-cs"/>
              </a:rPr>
              <a:t>every</a:t>
            </a:r>
            <a:r>
              <a:rPr lang="en-US" sz="1200" kern="1200" dirty="0" smtClean="0">
                <a:solidFill>
                  <a:schemeClr val="tx1"/>
                </a:solidFill>
                <a:effectLst/>
                <a:latin typeface="+mn-lt"/>
                <a:ea typeface="+mn-ea"/>
                <a:cs typeface="+mn-cs"/>
              </a:rPr>
              <a:t> move leads to a winning position – so no matter what you do, you’ll hand your opponent a win.  </a:t>
            </a:r>
          </a:p>
          <a:p>
            <a:r>
              <a:rPr lang="en-US" sz="1200" kern="1200" dirty="0" smtClean="0">
                <a:solidFill>
                  <a:schemeClr val="tx1"/>
                </a:solidFill>
                <a:effectLst/>
                <a:latin typeface="+mn-lt"/>
                <a:ea typeface="+mn-ea"/>
                <a:cs typeface="+mn-cs"/>
              </a:rPr>
              <a:t>[Pause ] A winning position is one where there is </a:t>
            </a:r>
            <a:r>
              <a:rPr lang="en-US" sz="1200" b="1" kern="1200" dirty="0" smtClean="0">
                <a:solidFill>
                  <a:schemeClr val="tx1"/>
                </a:solidFill>
                <a:effectLst/>
                <a:latin typeface="+mn-lt"/>
                <a:ea typeface="+mn-ea"/>
                <a:cs typeface="+mn-cs"/>
              </a:rPr>
              <a:t>at least one move </a:t>
            </a:r>
            <a:r>
              <a:rPr lang="en-US" sz="1200" kern="1200" dirty="0" smtClean="0">
                <a:solidFill>
                  <a:schemeClr val="tx1"/>
                </a:solidFill>
                <a:effectLst/>
                <a:latin typeface="+mn-lt"/>
                <a:ea typeface="+mn-ea"/>
                <a:cs typeface="+mn-cs"/>
              </a:rPr>
              <a:t>to a losing position, that is, you can hand you opponent a loss IF you make the right move.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7</a:t>
            </a:fld>
            <a:endParaRPr lang="en-US"/>
          </a:p>
        </p:txBody>
      </p:sp>
    </p:spTree>
    <p:extLst>
      <p:ext uri="{BB962C8B-B14F-4D97-AF65-F5344CB8AC3E}">
        <p14:creationId xmlns:p14="http://schemas.microsoft.com/office/powerpoint/2010/main" val="114203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determine whether the NIM position (2,1) is winning or losing,</a:t>
            </a:r>
            <a:r>
              <a:rPr lang="en-US" sz="1200" kern="1200" baseline="0" dirty="0" smtClean="0">
                <a:solidFill>
                  <a:schemeClr val="tx1"/>
                </a:solidFill>
                <a:effectLst/>
                <a:latin typeface="+mn-lt"/>
                <a:ea typeface="+mn-ea"/>
                <a:cs typeface="+mn-cs"/>
              </a:rPr>
              <a:t> we first</a:t>
            </a:r>
            <a:r>
              <a:rPr lang="en-US" sz="1200" kern="1200" dirty="0" smtClean="0">
                <a:solidFill>
                  <a:schemeClr val="tx1"/>
                </a:solidFill>
                <a:effectLst/>
                <a:latin typeface="+mn-lt"/>
                <a:ea typeface="+mn-ea"/>
                <a:cs typeface="+mn-cs"/>
              </a:rPr>
              <a:t> map out all the possible moves in a game graph. Vertices represent positions, and arrows point to the positions one can move to. </a:t>
            </a:r>
            <a:endParaRPr lang="en-US" dirty="0" smtClean="0"/>
          </a:p>
        </p:txBody>
      </p:sp>
      <p:sp>
        <p:nvSpPr>
          <p:cNvPr id="4" name="Slide Number Placeholder 3"/>
          <p:cNvSpPr>
            <a:spLocks noGrp="1"/>
          </p:cNvSpPr>
          <p:nvPr>
            <p:ph type="sldNum" sz="quarter" idx="10"/>
          </p:nvPr>
        </p:nvSpPr>
        <p:spPr/>
        <p:txBody>
          <a:bodyPr/>
          <a:lstStyle/>
          <a:p>
            <a:fld id="{68366EE8-47CD-C342-9C83-064364425900}" type="slidenum">
              <a:rPr lang="en-US" smtClean="0"/>
              <a:t>8</a:t>
            </a:fld>
            <a:endParaRPr lang="en-US"/>
          </a:p>
        </p:txBody>
      </p:sp>
    </p:spTree>
    <p:extLst>
      <p:ext uri="{BB962C8B-B14F-4D97-AF65-F5344CB8AC3E}">
        <p14:creationId xmlns:p14="http://schemas.microsoft.com/office/powerpoint/2010/main" val="203651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label positions starting from the terminal position, which is losing because there are no moves. </a:t>
            </a:r>
          </a:p>
          <a:p>
            <a:r>
              <a:rPr lang="en-US" sz="1200" kern="1200" dirty="0" smtClean="0">
                <a:solidFill>
                  <a:schemeClr val="tx1"/>
                </a:solidFill>
                <a:effectLst/>
                <a:latin typeface="+mn-lt"/>
                <a:ea typeface="+mn-ea"/>
                <a:cs typeface="+mn-cs"/>
              </a:rPr>
              <a:t>Then we label (0,1) and (2,0) as winning because they have a move to a losing position</a:t>
            </a:r>
          </a:p>
          <a:p>
            <a:r>
              <a:rPr lang="en-US" sz="1200" kern="1200" dirty="0" smtClean="0">
                <a:solidFill>
                  <a:schemeClr val="tx1"/>
                </a:solidFill>
                <a:effectLst/>
                <a:latin typeface="+mn-lt"/>
                <a:ea typeface="+mn-ea"/>
                <a:cs typeface="+mn-cs"/>
              </a:rPr>
              <a:t>Next we label (1,1), which is losing because the only move is to a winning position. </a:t>
            </a:r>
          </a:p>
          <a:p>
            <a:r>
              <a:rPr lang="en-US" sz="1200" kern="1200" dirty="0" smtClean="0">
                <a:solidFill>
                  <a:schemeClr val="tx1"/>
                </a:solidFill>
                <a:effectLst/>
                <a:latin typeface="+mn-lt"/>
                <a:ea typeface="+mn-ea"/>
                <a:cs typeface="+mn-cs"/>
              </a:rPr>
              <a:t>Finally we label  (2,1) as winning because there is a move to a losing position.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9</a:t>
            </a:fld>
            <a:endParaRPr lang="en-US"/>
          </a:p>
        </p:txBody>
      </p:sp>
    </p:spTree>
    <p:extLst>
      <p:ext uri="{BB962C8B-B14F-4D97-AF65-F5344CB8AC3E}">
        <p14:creationId xmlns:p14="http://schemas.microsoft.com/office/powerpoint/2010/main" val="203651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BA1CFD-BFF0-48BC-9BA5-4974D7A6AB15}"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1CFD-BFF0-48BC-9BA5-4974D7A6AB15}"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BA1CFD-BFF0-48BC-9BA5-4974D7A6AB15}"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1CFD-BFF0-48BC-9BA5-4974D7A6AB15}"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BA1CFD-BFF0-48BC-9BA5-4974D7A6AB15}" type="datetimeFigureOut">
              <a:rPr lang="en-US" smtClean="0"/>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BA1CFD-BFF0-48BC-9BA5-4974D7A6AB15}" type="datetimeFigureOut">
              <a:rPr lang="en-US" smtClean="0"/>
              <a:t>6/23/17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A1CFD-BFF0-48BC-9BA5-4974D7A6AB15}" type="datetimeFigureOut">
              <a:rPr lang="en-US" smtClean="0"/>
              <a:t>6/23/17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6/23/17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0BA1CFD-BFF0-48BC-9BA5-4974D7A6AB15}" type="datetimeFigureOut">
              <a:rPr lang="en-US" smtClean="0"/>
              <a:t>6/23/17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12AA694-00EB-4F4B-AABB-6F50FB1789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hyperlink" Target="http://www.combinatorics.org/ojs/index.php/eljc/article/view/v20i2p22"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hyperlink" Target="http://www.combinatorics.org/ojs/index.php/eljc/article/view/v20i2p22"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hyperlink" Target="https://en.wikipedia.org/wiki/Chaturanga" TargetMode="External"/><Relationship Id="rId7" Type="http://schemas.openxmlformats.org/officeDocument/2006/relationships/hyperlink" Target="https://en.wikipedia.org/wiki/Khosrau_I"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ndex.php?curid=13374161" TargetMode="External"/><Relationship Id="rId4" Type="http://schemas.openxmlformats.org/officeDocument/2006/relationships/hyperlink" Target="https://commons.wikimedia.org/w/index.php?curid=10861909" TargetMode="External"/><Relationship Id="rId5" Type="http://schemas.openxmlformats.org/officeDocument/2006/relationships/hyperlink" Target="https://commons.wikimedia.org/w/index.php?curid=25070387" TargetMode="External"/><Relationship Id="rId6" Type="http://schemas.openxmlformats.org/officeDocument/2006/relationships/hyperlink" Target="http://www.britgo.org/node/4812" TargetMode="External"/><Relationship Id="rId7" Type="http://schemas.openxmlformats.org/officeDocument/2006/relationships/hyperlink" Target="https://en.wikipedia.org/wiki/Mancala%23/media/File:Bao_players_in_stone_town_zanzibar.jpg"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Combinatorial Games</a:t>
            </a:r>
            <a:endParaRPr lang="en-US" dirty="0"/>
          </a:p>
        </p:txBody>
      </p:sp>
      <p:sp>
        <p:nvSpPr>
          <p:cNvPr id="9" name="Subtitle 8"/>
          <p:cNvSpPr>
            <a:spLocks noGrp="1"/>
          </p:cNvSpPr>
          <p:nvPr>
            <p:ph type="subTitle" idx="1"/>
          </p:nvPr>
        </p:nvSpPr>
        <p:spPr>
          <a:xfrm>
            <a:off x="685800" y="3505199"/>
            <a:ext cx="7690506" cy="2908729"/>
          </a:xfrm>
        </p:spPr>
        <p:txBody>
          <a:bodyPr>
            <a:normAutofit fontScale="92500" lnSpcReduction="10000"/>
          </a:bodyPr>
          <a:lstStyle/>
          <a:p>
            <a:endParaRPr lang="en-US" sz="4000" dirty="0" smtClean="0"/>
          </a:p>
          <a:p>
            <a:r>
              <a:rPr lang="en-US" sz="4800" dirty="0" smtClean="0"/>
              <a:t>Silvia Heubach </a:t>
            </a:r>
          </a:p>
          <a:p>
            <a:r>
              <a:rPr lang="en-US" sz="3000" dirty="0" smtClean="0"/>
              <a:t>Department of Mathematics</a:t>
            </a:r>
          </a:p>
          <a:p>
            <a:endParaRPr lang="en-US" sz="2800" dirty="0" smtClean="0"/>
          </a:p>
          <a:p>
            <a:r>
              <a:rPr lang="en-US" sz="3600" dirty="0" smtClean="0"/>
              <a:t>NSS </a:t>
            </a:r>
            <a:r>
              <a:rPr lang="en-US" sz="3600" dirty="0"/>
              <a:t>Retreat, </a:t>
            </a:r>
            <a:r>
              <a:rPr lang="en-US" sz="3600"/>
              <a:t>May </a:t>
            </a:r>
            <a:r>
              <a:rPr lang="en-US" sz="3600" smtClean="0"/>
              <a:t>25, </a:t>
            </a:r>
            <a:r>
              <a:rPr lang="en-US" sz="3600" dirty="0"/>
              <a:t>2017</a:t>
            </a:r>
          </a:p>
          <a:p>
            <a:endParaRPr lang="en-US" sz="2800" dirty="0"/>
          </a:p>
        </p:txBody>
      </p:sp>
    </p:spTree>
    <p:extLst>
      <p:ext uri="{BB962C8B-B14F-4D97-AF65-F5344CB8AC3E}">
        <p14:creationId xmlns:p14="http://schemas.microsoft.com/office/powerpoint/2010/main" val="2083100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Procedure</a:t>
            </a:r>
            <a:endParaRPr lang="en-US" dirty="0"/>
          </a:p>
        </p:txBody>
      </p:sp>
      <p:pic>
        <p:nvPicPr>
          <p:cNvPr id="4" name="Content Placeholder 3" descr="Screen shot 2017-05-18 at 8.47.40 AM.png"/>
          <p:cNvPicPr>
            <a:picLocks noGrp="1" noChangeAspect="1"/>
          </p:cNvPicPr>
          <p:nvPr>
            <p:ph idx="1"/>
          </p:nvPr>
        </p:nvPicPr>
        <p:blipFill>
          <a:blip r:embed="rId3">
            <a:extLst>
              <a:ext uri="{28A0092B-C50C-407E-A947-70E740481C1C}">
                <a14:useLocalDpi xmlns:a14="http://schemas.microsoft.com/office/drawing/2010/main" val="0"/>
              </a:ext>
            </a:extLst>
          </a:blip>
          <a:srcRect l="-18436" r="-18436"/>
          <a:stretch>
            <a:fillRect/>
          </a:stretch>
        </p:blipFill>
        <p:spPr/>
      </p:pic>
      <p:sp>
        <p:nvSpPr>
          <p:cNvPr id="3" name="TextBox 2"/>
          <p:cNvSpPr txBox="1"/>
          <p:nvPr/>
        </p:nvSpPr>
        <p:spPr>
          <a:xfrm>
            <a:off x="5240381" y="5793794"/>
            <a:ext cx="423368" cy="400110"/>
          </a:xfrm>
          <a:prstGeom prst="rect">
            <a:avLst/>
          </a:prstGeom>
          <a:noFill/>
        </p:spPr>
        <p:txBody>
          <a:bodyPr wrap="square" rtlCol="0">
            <a:spAutoFit/>
          </a:bodyPr>
          <a:lstStyle/>
          <a:p>
            <a:r>
              <a:rPr lang="en-US" sz="2000" b="1" dirty="0" smtClean="0">
                <a:solidFill>
                  <a:srgbClr val="FF0000"/>
                </a:solidFill>
              </a:rPr>
              <a:t>L</a:t>
            </a:r>
            <a:endParaRPr lang="en-US" sz="2000" b="1" dirty="0">
              <a:solidFill>
                <a:srgbClr val="FF0000"/>
              </a:solidFill>
            </a:endParaRPr>
          </a:p>
        </p:txBody>
      </p:sp>
      <p:sp>
        <p:nvSpPr>
          <p:cNvPr id="6" name="TextBox 5"/>
          <p:cNvSpPr txBox="1"/>
          <p:nvPr/>
        </p:nvSpPr>
        <p:spPr>
          <a:xfrm>
            <a:off x="1670792" y="2850981"/>
            <a:ext cx="438489" cy="400110"/>
          </a:xfrm>
          <a:prstGeom prst="rect">
            <a:avLst/>
          </a:prstGeom>
          <a:noFill/>
        </p:spPr>
        <p:txBody>
          <a:bodyPr wrap="square" rtlCol="0">
            <a:spAutoFit/>
          </a:bodyPr>
          <a:lstStyle/>
          <a:p>
            <a:r>
              <a:rPr lang="en-US" sz="2000" b="1" dirty="0" smtClean="0">
                <a:solidFill>
                  <a:srgbClr val="008000"/>
                </a:solidFill>
              </a:rPr>
              <a:t>W</a:t>
            </a:r>
            <a:endParaRPr lang="en-US" sz="2000" b="1" dirty="0">
              <a:solidFill>
                <a:srgbClr val="008000"/>
              </a:solidFill>
            </a:endParaRPr>
          </a:p>
        </p:txBody>
      </p:sp>
      <p:sp>
        <p:nvSpPr>
          <p:cNvPr id="7" name="TextBox 6"/>
          <p:cNvSpPr txBox="1"/>
          <p:nvPr/>
        </p:nvSpPr>
        <p:spPr>
          <a:xfrm>
            <a:off x="4091238" y="3763623"/>
            <a:ext cx="438489" cy="400110"/>
          </a:xfrm>
          <a:prstGeom prst="rect">
            <a:avLst/>
          </a:prstGeom>
          <a:noFill/>
        </p:spPr>
        <p:txBody>
          <a:bodyPr wrap="square" rtlCol="0">
            <a:spAutoFit/>
          </a:bodyPr>
          <a:lstStyle/>
          <a:p>
            <a:r>
              <a:rPr lang="en-US" sz="2000" b="1" dirty="0" smtClean="0">
                <a:solidFill>
                  <a:srgbClr val="008000"/>
                </a:solidFill>
              </a:rPr>
              <a:t>W</a:t>
            </a:r>
            <a:endParaRPr lang="en-US" sz="2000" b="1" dirty="0">
              <a:solidFill>
                <a:srgbClr val="008000"/>
              </a:solidFill>
            </a:endParaRPr>
          </a:p>
        </p:txBody>
      </p:sp>
      <p:sp>
        <p:nvSpPr>
          <p:cNvPr id="8" name="TextBox 7"/>
          <p:cNvSpPr txBox="1"/>
          <p:nvPr/>
        </p:nvSpPr>
        <p:spPr>
          <a:xfrm>
            <a:off x="7207216" y="2871648"/>
            <a:ext cx="423368" cy="400110"/>
          </a:xfrm>
          <a:prstGeom prst="rect">
            <a:avLst/>
          </a:prstGeom>
          <a:noFill/>
        </p:spPr>
        <p:txBody>
          <a:bodyPr wrap="square" rtlCol="0">
            <a:spAutoFit/>
          </a:bodyPr>
          <a:lstStyle/>
          <a:p>
            <a:r>
              <a:rPr lang="en-US" sz="2000" b="1" dirty="0" smtClean="0">
                <a:solidFill>
                  <a:srgbClr val="FF0000"/>
                </a:solidFill>
              </a:rPr>
              <a:t>L</a:t>
            </a:r>
            <a:endParaRPr lang="en-US" sz="2000" b="1" dirty="0">
              <a:solidFill>
                <a:srgbClr val="FF0000"/>
              </a:solidFill>
            </a:endParaRPr>
          </a:p>
        </p:txBody>
      </p:sp>
      <p:sp>
        <p:nvSpPr>
          <p:cNvPr id="9" name="TextBox 8"/>
          <p:cNvSpPr txBox="1"/>
          <p:nvPr/>
        </p:nvSpPr>
        <p:spPr>
          <a:xfrm>
            <a:off x="3652749" y="1945106"/>
            <a:ext cx="438489" cy="400110"/>
          </a:xfrm>
          <a:prstGeom prst="rect">
            <a:avLst/>
          </a:prstGeom>
          <a:noFill/>
        </p:spPr>
        <p:txBody>
          <a:bodyPr wrap="square" rtlCol="0">
            <a:spAutoFit/>
          </a:bodyPr>
          <a:lstStyle/>
          <a:p>
            <a:r>
              <a:rPr lang="en-US" sz="2000" b="1" dirty="0" smtClean="0">
                <a:solidFill>
                  <a:srgbClr val="008000"/>
                </a:solidFill>
              </a:rPr>
              <a:t>W</a:t>
            </a:r>
            <a:endParaRPr lang="en-US" sz="2000" b="1" dirty="0">
              <a:solidFill>
                <a:srgbClr val="008000"/>
              </a:solidFill>
            </a:endParaRPr>
          </a:p>
        </p:txBody>
      </p:sp>
      <p:sp>
        <p:nvSpPr>
          <p:cNvPr id="10" name="TextBox 9"/>
          <p:cNvSpPr txBox="1"/>
          <p:nvPr/>
        </p:nvSpPr>
        <p:spPr>
          <a:xfrm>
            <a:off x="6334393" y="1421886"/>
            <a:ext cx="2460625" cy="923330"/>
          </a:xfrm>
          <a:prstGeom prst="rect">
            <a:avLst/>
          </a:prstGeom>
          <a:solidFill>
            <a:srgbClr val="FFFFFF"/>
          </a:solidFill>
        </p:spPr>
        <p:txBody>
          <a:bodyPr wrap="square" rtlCol="0">
            <a:spAutoFit/>
          </a:bodyPr>
          <a:lstStyle/>
          <a:p>
            <a:pPr marL="0" lvl="1"/>
            <a:r>
              <a:rPr lang="en-US" b="1" dirty="0">
                <a:solidFill>
                  <a:srgbClr val="FF0000"/>
                </a:solidFill>
              </a:rPr>
              <a:t>Losing</a:t>
            </a:r>
            <a:r>
              <a:rPr lang="en-US" dirty="0"/>
              <a:t> position - </a:t>
            </a:r>
            <a:r>
              <a:rPr lang="en-US" b="1" dirty="0">
                <a:solidFill>
                  <a:srgbClr val="4D0B82"/>
                </a:solidFill>
              </a:rPr>
              <a:t>ALL</a:t>
            </a:r>
            <a:r>
              <a:rPr lang="en-US" dirty="0"/>
              <a:t> allowed moves to  </a:t>
            </a:r>
            <a:r>
              <a:rPr lang="en-US" b="1" dirty="0">
                <a:solidFill>
                  <a:srgbClr val="329C0B"/>
                </a:solidFill>
              </a:rPr>
              <a:t>winning</a:t>
            </a:r>
            <a:r>
              <a:rPr lang="en-US" dirty="0"/>
              <a:t> </a:t>
            </a:r>
            <a:r>
              <a:rPr lang="en-US" dirty="0" smtClean="0"/>
              <a:t>positions</a:t>
            </a:r>
            <a:endParaRPr lang="en-US" dirty="0"/>
          </a:p>
        </p:txBody>
      </p:sp>
      <p:sp>
        <p:nvSpPr>
          <p:cNvPr id="12" name="TextBox 11"/>
          <p:cNvSpPr txBox="1"/>
          <p:nvPr/>
        </p:nvSpPr>
        <p:spPr>
          <a:xfrm>
            <a:off x="185474" y="4870464"/>
            <a:ext cx="2592381" cy="923330"/>
          </a:xfrm>
          <a:prstGeom prst="rect">
            <a:avLst/>
          </a:prstGeom>
          <a:solidFill>
            <a:schemeClr val="bg1"/>
          </a:solidFill>
        </p:spPr>
        <p:txBody>
          <a:bodyPr wrap="square" rtlCol="0">
            <a:spAutoFit/>
          </a:bodyPr>
          <a:lstStyle/>
          <a:p>
            <a:r>
              <a:rPr lang="en-US" b="1" dirty="0" smtClean="0">
                <a:solidFill>
                  <a:srgbClr val="329C0B"/>
                </a:solidFill>
              </a:rPr>
              <a:t>Winning</a:t>
            </a:r>
            <a:r>
              <a:rPr lang="en-US" dirty="0" smtClean="0"/>
              <a:t> position - </a:t>
            </a:r>
            <a:r>
              <a:rPr lang="en-US" b="1" dirty="0" smtClean="0">
                <a:solidFill>
                  <a:srgbClr val="4D0B82"/>
                </a:solidFill>
              </a:rPr>
              <a:t>at </a:t>
            </a:r>
            <a:r>
              <a:rPr lang="en-US" b="1" dirty="0">
                <a:solidFill>
                  <a:srgbClr val="4D0B82"/>
                </a:solidFill>
              </a:rPr>
              <a:t>least one </a:t>
            </a:r>
            <a:r>
              <a:rPr lang="en-US" dirty="0"/>
              <a:t>move to a </a:t>
            </a:r>
            <a:r>
              <a:rPr lang="en-US" b="1" dirty="0">
                <a:solidFill>
                  <a:srgbClr val="FF0000"/>
                </a:solidFill>
              </a:rPr>
              <a:t>losing</a:t>
            </a:r>
            <a:r>
              <a:rPr lang="en-US" dirty="0"/>
              <a:t> position.</a:t>
            </a:r>
          </a:p>
        </p:txBody>
      </p:sp>
      <p:sp>
        <p:nvSpPr>
          <p:cNvPr id="13" name="TextBox 12"/>
          <p:cNvSpPr txBox="1"/>
          <p:nvPr/>
        </p:nvSpPr>
        <p:spPr>
          <a:xfrm>
            <a:off x="6226175" y="5793794"/>
            <a:ext cx="2460625" cy="646331"/>
          </a:xfrm>
          <a:prstGeom prst="rect">
            <a:avLst/>
          </a:prstGeom>
          <a:solidFill>
            <a:srgbClr val="FFFFFF"/>
          </a:solidFill>
        </p:spPr>
        <p:txBody>
          <a:bodyPr wrap="square" rtlCol="0">
            <a:spAutoFit/>
          </a:bodyPr>
          <a:lstStyle/>
          <a:p>
            <a:pPr marL="0" lvl="1"/>
            <a:r>
              <a:rPr lang="en-US" dirty="0" smtClean="0"/>
              <a:t>Terminal positions are </a:t>
            </a:r>
            <a:r>
              <a:rPr lang="en-US" b="1" dirty="0" smtClean="0">
                <a:solidFill>
                  <a:srgbClr val="FF0000"/>
                </a:solidFill>
              </a:rPr>
              <a:t>Losing </a:t>
            </a:r>
            <a:r>
              <a:rPr lang="en-US" dirty="0" smtClean="0"/>
              <a:t>positions</a:t>
            </a:r>
            <a:endParaRPr lang="en-US" dirty="0"/>
          </a:p>
        </p:txBody>
      </p:sp>
    </p:spTree>
    <p:extLst>
      <p:ext uri="{BB962C8B-B14F-4D97-AF65-F5344CB8AC3E}">
        <p14:creationId xmlns:p14="http://schemas.microsoft.com/office/powerpoint/2010/main" val="34219572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533400"/>
            <a:ext cx="8539651" cy="990600"/>
          </a:xfrm>
        </p:spPr>
        <p:txBody>
          <a:bodyPr>
            <a:noAutofit/>
          </a:bodyPr>
          <a:lstStyle/>
          <a:p>
            <a:r>
              <a:rPr lang="en-US" sz="3600" dirty="0" smtClean="0"/>
              <a:t>Finding the Pattern of the </a:t>
            </a:r>
            <a:r>
              <a:rPr lang="en-US" sz="3600" dirty="0"/>
              <a:t>L</a:t>
            </a:r>
            <a:r>
              <a:rPr lang="en-US" sz="3600" dirty="0" smtClean="0"/>
              <a:t>osing </a:t>
            </a:r>
            <a:r>
              <a:rPr lang="en-US" sz="3600" dirty="0"/>
              <a:t>P</a:t>
            </a:r>
            <a:r>
              <a:rPr lang="en-US" sz="3600" dirty="0" smtClean="0"/>
              <a:t>ositions</a:t>
            </a:r>
            <a:endParaRPr lang="en-US" sz="3600" dirty="0"/>
          </a:p>
        </p:txBody>
      </p:sp>
      <p:sp>
        <p:nvSpPr>
          <p:cNvPr id="3" name="Content Placeholder 2"/>
          <p:cNvSpPr>
            <a:spLocks noGrp="1"/>
          </p:cNvSpPr>
          <p:nvPr>
            <p:ph idx="1"/>
          </p:nvPr>
        </p:nvSpPr>
        <p:spPr>
          <a:xfrm>
            <a:off x="2434368" y="1846740"/>
            <a:ext cx="6373394" cy="4165507"/>
          </a:xfrm>
        </p:spPr>
        <p:txBody>
          <a:bodyPr>
            <a:normAutofit/>
          </a:bodyPr>
          <a:lstStyle/>
          <a:p>
            <a:pPr>
              <a:spcAft>
                <a:spcPts val="1000"/>
              </a:spcAft>
            </a:pPr>
            <a:r>
              <a:rPr lang="en-US" dirty="0" smtClean="0"/>
              <a:t>Write a computer program to implement recursive procedure </a:t>
            </a:r>
          </a:p>
          <a:p>
            <a:pPr>
              <a:spcAft>
                <a:spcPts val="1000"/>
              </a:spcAft>
            </a:pPr>
            <a:r>
              <a:rPr lang="en-US" dirty="0" smtClean="0"/>
              <a:t>Produce a list of losing positions</a:t>
            </a:r>
          </a:p>
          <a:p>
            <a:pPr>
              <a:spcAft>
                <a:spcPts val="1000"/>
              </a:spcAft>
            </a:pPr>
            <a:r>
              <a:rPr lang="en-US" dirty="0" smtClean="0"/>
              <a:t>Stare at them and find a </a:t>
            </a:r>
            <a:r>
              <a:rPr lang="en-US" dirty="0" smtClean="0">
                <a:solidFill>
                  <a:srgbClr val="FF0000"/>
                </a:solidFill>
              </a:rPr>
              <a:t>PATTERN</a:t>
            </a:r>
            <a:r>
              <a:rPr lang="en-US" dirty="0" smtClean="0"/>
              <a:t> that seems to describe the losing positions</a:t>
            </a:r>
          </a:p>
          <a:p>
            <a:pPr>
              <a:spcAft>
                <a:spcPts val="1000"/>
              </a:spcAft>
            </a:pPr>
            <a:r>
              <a:rPr lang="en-US" dirty="0" smtClean="0"/>
              <a:t>Describe the pattern mathematically</a:t>
            </a:r>
          </a:p>
          <a:p>
            <a:pPr>
              <a:spcAft>
                <a:spcPts val="1000"/>
              </a:spcAft>
            </a:pPr>
            <a:r>
              <a:rPr lang="en-US" dirty="0" smtClean="0"/>
              <a:t>Then prove that the pattern is correct </a:t>
            </a:r>
          </a:p>
        </p:txBody>
      </p:sp>
      <p:pic>
        <p:nvPicPr>
          <p:cNvPr id="7" name="Picture 6" descr="Screen shot 2017-05-18 at 9.34.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2" y="1708358"/>
            <a:ext cx="1462541" cy="4444086"/>
          </a:xfrm>
          <a:prstGeom prst="rect">
            <a:avLst/>
          </a:prstGeom>
        </p:spPr>
      </p:pic>
    </p:spTree>
    <p:extLst>
      <p:ext uri="{BB962C8B-B14F-4D97-AF65-F5344CB8AC3E}">
        <p14:creationId xmlns:p14="http://schemas.microsoft.com/office/powerpoint/2010/main" val="12763206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t>
            </a:r>
            <a:r>
              <a:rPr lang="en-US" dirty="0" smtClean="0"/>
              <a:t>Circular </a:t>
            </a:r>
            <a:r>
              <a:rPr lang="en-US" dirty="0" err="1" smtClean="0"/>
              <a:t>Nim</a:t>
            </a:r>
            <a:r>
              <a:rPr lang="en-US" dirty="0" smtClean="0"/>
              <a:t> - CN</a:t>
            </a:r>
            <a:r>
              <a:rPr lang="en-US" dirty="0"/>
              <a:t>(</a:t>
            </a:r>
            <a:r>
              <a:rPr lang="en-US" dirty="0" err="1"/>
              <a:t>n,k</a:t>
            </a:r>
            <a:r>
              <a:rPr lang="en-US" dirty="0"/>
              <a:t>)</a:t>
            </a:r>
          </a:p>
        </p:txBody>
      </p:sp>
      <p:sp>
        <p:nvSpPr>
          <p:cNvPr id="3" name="Content Placeholder 2"/>
          <p:cNvSpPr>
            <a:spLocks noGrp="1"/>
          </p:cNvSpPr>
          <p:nvPr>
            <p:ph idx="1"/>
          </p:nvPr>
        </p:nvSpPr>
        <p:spPr>
          <a:xfrm>
            <a:off x="370892" y="1600200"/>
            <a:ext cx="8229600" cy="4876800"/>
          </a:xfrm>
        </p:spPr>
        <p:txBody>
          <a:bodyPr/>
          <a:lstStyle/>
          <a:p>
            <a:r>
              <a:rPr lang="en-US" b="1" dirty="0" smtClean="0">
                <a:solidFill>
                  <a:srgbClr val="0000FF"/>
                </a:solidFill>
              </a:rPr>
              <a:t>n</a:t>
            </a:r>
            <a:r>
              <a:rPr lang="en-US" dirty="0" smtClean="0"/>
              <a:t> stacks of tokens arranged in a circle</a:t>
            </a:r>
          </a:p>
          <a:p>
            <a:r>
              <a:rPr lang="en-US" dirty="0" smtClean="0"/>
              <a:t>Select </a:t>
            </a:r>
            <a:r>
              <a:rPr lang="en-US" b="1" dirty="0" smtClean="0">
                <a:solidFill>
                  <a:srgbClr val="0000FF"/>
                </a:solidFill>
              </a:rPr>
              <a:t>k</a:t>
            </a:r>
            <a:r>
              <a:rPr lang="en-US" dirty="0" smtClean="0">
                <a:solidFill>
                  <a:srgbClr val="0000FF"/>
                </a:solidFill>
              </a:rPr>
              <a:t> </a:t>
            </a:r>
            <a:r>
              <a:rPr lang="en-US" b="1" dirty="0" smtClean="0">
                <a:solidFill>
                  <a:srgbClr val="000000"/>
                </a:solidFill>
              </a:rPr>
              <a:t>consecutive</a:t>
            </a:r>
            <a:r>
              <a:rPr lang="en-US" dirty="0" smtClean="0">
                <a:solidFill>
                  <a:srgbClr val="0000FF"/>
                </a:solidFill>
              </a:rPr>
              <a:t> </a:t>
            </a:r>
            <a:r>
              <a:rPr lang="en-US" dirty="0" smtClean="0"/>
              <a:t>stacks and remove </a:t>
            </a:r>
            <a:r>
              <a:rPr lang="en-US" dirty="0" smtClean="0">
                <a:solidFill>
                  <a:srgbClr val="000000"/>
                </a:solidFill>
              </a:rPr>
              <a:t>at least </a:t>
            </a:r>
            <a:r>
              <a:rPr lang="en-US" dirty="0" smtClean="0"/>
              <a:t>one token from at least one of the k stacks</a:t>
            </a:r>
          </a:p>
          <a:p>
            <a:r>
              <a:rPr lang="en-US" dirty="0" smtClean="0"/>
              <a:t>Last player to move wins</a:t>
            </a:r>
          </a:p>
          <a:p>
            <a:endParaRPr lang="en-US" dirty="0" smtClean="0"/>
          </a:p>
          <a:p>
            <a:r>
              <a:rPr lang="en-US" b="1" dirty="0">
                <a:solidFill>
                  <a:srgbClr val="0000FF"/>
                </a:solidFill>
              </a:rPr>
              <a:t>k = 1 </a:t>
            </a:r>
            <a:r>
              <a:rPr lang="en-US" dirty="0"/>
              <a:t>corresponds to </a:t>
            </a:r>
            <a:r>
              <a:rPr lang="en-US" dirty="0" smtClean="0"/>
              <a:t>NIM</a:t>
            </a:r>
          </a:p>
          <a:p>
            <a:endParaRPr lang="en-US" dirty="0">
              <a:solidFill>
                <a:srgbClr val="0000FF"/>
              </a:solidFill>
            </a:endParaRPr>
          </a:p>
          <a:p>
            <a:r>
              <a:rPr lang="en-US" dirty="0" smtClean="0">
                <a:solidFill>
                  <a:srgbClr val="329C0B"/>
                </a:solidFill>
              </a:rPr>
              <a:t>Example</a:t>
            </a:r>
            <a:r>
              <a:rPr lang="en-US" dirty="0" smtClean="0"/>
              <a:t>: CN(8,3)</a:t>
            </a:r>
          </a:p>
          <a:p>
            <a:endParaRPr lang="en-US" dirty="0"/>
          </a:p>
          <a:p>
            <a:endParaRPr lang="en-US" dirty="0" smtClean="0"/>
          </a:p>
          <a:p>
            <a:endParaRPr lang="en-US" dirty="0"/>
          </a:p>
          <a:p>
            <a:endParaRPr lang="en-US" dirty="0" smtClean="0"/>
          </a:p>
          <a:p>
            <a:endParaRPr lang="en-US" dirty="0"/>
          </a:p>
          <a:p>
            <a:endParaRPr lang="en-US" dirty="0"/>
          </a:p>
        </p:txBody>
      </p:sp>
      <p:pic>
        <p:nvPicPr>
          <p:cNvPr id="5" name="Picture 4" descr="8-3-ga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43" y="3042958"/>
            <a:ext cx="2683531" cy="2672350"/>
          </a:xfrm>
          <a:prstGeom prst="rect">
            <a:avLst/>
          </a:prstGeom>
        </p:spPr>
      </p:pic>
      <p:sp>
        <p:nvSpPr>
          <p:cNvPr id="6" name="TextBox 5"/>
          <p:cNvSpPr txBox="1"/>
          <p:nvPr/>
        </p:nvSpPr>
        <p:spPr>
          <a:xfrm>
            <a:off x="856442" y="6153834"/>
            <a:ext cx="7324059" cy="646331"/>
          </a:xfrm>
          <a:prstGeom prst="rect">
            <a:avLst/>
          </a:prstGeom>
          <a:noFill/>
        </p:spPr>
        <p:txBody>
          <a:bodyPr wrap="square" rtlCol="0">
            <a:spAutoFit/>
          </a:bodyPr>
          <a:lstStyle/>
          <a:p>
            <a:r>
              <a:rPr lang="en-US" dirty="0"/>
              <a:t>M. </a:t>
            </a:r>
            <a:r>
              <a:rPr lang="en-US" dirty="0" err="1"/>
              <a:t>Dufour</a:t>
            </a:r>
            <a:r>
              <a:rPr lang="en-US" dirty="0"/>
              <a:t> and S. Heubach, </a:t>
            </a:r>
            <a:r>
              <a:rPr lang="en-US" dirty="0">
                <a:hlinkClick r:id="rId4"/>
              </a:rPr>
              <a:t>Circular Nim Games</a:t>
            </a:r>
            <a:r>
              <a:rPr lang="en-US" dirty="0"/>
              <a:t>, Electronic Journal of </a:t>
            </a:r>
            <a:r>
              <a:rPr lang="en-US" dirty="0" err="1"/>
              <a:t>Combinatorics</a:t>
            </a:r>
            <a:r>
              <a:rPr lang="en-US" dirty="0"/>
              <a:t>, </a:t>
            </a:r>
            <a:r>
              <a:rPr lang="en-US" b="1" dirty="0"/>
              <a:t>20:2</a:t>
            </a:r>
            <a:r>
              <a:rPr lang="en-US" dirty="0"/>
              <a:t>, (2013) P22 (26 pages)</a:t>
            </a:r>
          </a:p>
        </p:txBody>
      </p:sp>
    </p:spTree>
    <p:extLst>
      <p:ext uri="{BB962C8B-B14F-4D97-AF65-F5344CB8AC3E}">
        <p14:creationId xmlns:p14="http://schemas.microsoft.com/office/powerpoint/2010/main" val="10006976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t>
            </a:r>
            <a:r>
              <a:rPr lang="en-US" dirty="0" smtClean="0"/>
              <a:t>Circular </a:t>
            </a:r>
            <a:r>
              <a:rPr lang="en-US" dirty="0" err="1" smtClean="0"/>
              <a:t>Nim</a:t>
            </a:r>
            <a:r>
              <a:rPr lang="en-US" dirty="0" smtClean="0"/>
              <a:t> - CN</a:t>
            </a:r>
            <a:r>
              <a:rPr lang="en-US" dirty="0"/>
              <a:t>(</a:t>
            </a:r>
            <a:r>
              <a:rPr lang="en-US" dirty="0" err="1"/>
              <a:t>n,k</a:t>
            </a:r>
            <a:r>
              <a:rPr lang="en-US" dirty="0"/>
              <a:t>)</a:t>
            </a:r>
          </a:p>
        </p:txBody>
      </p:sp>
      <p:sp>
        <p:nvSpPr>
          <p:cNvPr id="3" name="Content Placeholder 2"/>
          <p:cNvSpPr>
            <a:spLocks noGrp="1"/>
          </p:cNvSpPr>
          <p:nvPr>
            <p:ph idx="1"/>
          </p:nvPr>
        </p:nvSpPr>
        <p:spPr>
          <a:xfrm>
            <a:off x="370892" y="1600200"/>
            <a:ext cx="8229600" cy="4876800"/>
          </a:xfrm>
        </p:spPr>
        <p:txBody>
          <a:bodyPr/>
          <a:lstStyle/>
          <a:p>
            <a:r>
              <a:rPr lang="en-US" b="1" dirty="0" smtClean="0">
                <a:solidFill>
                  <a:srgbClr val="0000FF"/>
                </a:solidFill>
              </a:rPr>
              <a:t>n</a:t>
            </a:r>
            <a:r>
              <a:rPr lang="en-US" dirty="0" smtClean="0"/>
              <a:t> stacks of tokens arranged in a circle</a:t>
            </a:r>
          </a:p>
          <a:p>
            <a:r>
              <a:rPr lang="en-US" dirty="0" smtClean="0"/>
              <a:t>Select </a:t>
            </a:r>
            <a:r>
              <a:rPr lang="en-US" b="1" dirty="0" smtClean="0">
                <a:solidFill>
                  <a:srgbClr val="0000FF"/>
                </a:solidFill>
              </a:rPr>
              <a:t>k</a:t>
            </a:r>
            <a:r>
              <a:rPr lang="en-US" dirty="0" smtClean="0">
                <a:solidFill>
                  <a:srgbClr val="0000FF"/>
                </a:solidFill>
              </a:rPr>
              <a:t> </a:t>
            </a:r>
            <a:r>
              <a:rPr lang="en-US" b="1" dirty="0" smtClean="0">
                <a:solidFill>
                  <a:srgbClr val="000000"/>
                </a:solidFill>
              </a:rPr>
              <a:t>consecutive</a:t>
            </a:r>
            <a:r>
              <a:rPr lang="en-US" dirty="0" smtClean="0">
                <a:solidFill>
                  <a:srgbClr val="0000FF"/>
                </a:solidFill>
              </a:rPr>
              <a:t> </a:t>
            </a:r>
            <a:r>
              <a:rPr lang="en-US" dirty="0" smtClean="0"/>
              <a:t>stacks and remove </a:t>
            </a:r>
            <a:r>
              <a:rPr lang="en-US" dirty="0" smtClean="0">
                <a:solidFill>
                  <a:srgbClr val="000000"/>
                </a:solidFill>
              </a:rPr>
              <a:t>at least </a:t>
            </a:r>
            <a:r>
              <a:rPr lang="en-US" dirty="0" smtClean="0"/>
              <a:t>one token from at least one of the k stacks</a:t>
            </a:r>
          </a:p>
          <a:p>
            <a:r>
              <a:rPr lang="en-US" dirty="0" smtClean="0"/>
              <a:t>Last player to move wins</a:t>
            </a:r>
          </a:p>
          <a:p>
            <a:endParaRPr lang="en-US" dirty="0" smtClean="0"/>
          </a:p>
          <a:p>
            <a:r>
              <a:rPr lang="en-US" b="1" dirty="0">
                <a:solidFill>
                  <a:srgbClr val="0000FF"/>
                </a:solidFill>
              </a:rPr>
              <a:t>k = 1 </a:t>
            </a:r>
            <a:r>
              <a:rPr lang="en-US" dirty="0"/>
              <a:t>corresponds to </a:t>
            </a:r>
            <a:r>
              <a:rPr lang="en-US" dirty="0" smtClean="0"/>
              <a:t>NIM</a:t>
            </a:r>
          </a:p>
          <a:p>
            <a:endParaRPr lang="en-US" dirty="0">
              <a:solidFill>
                <a:srgbClr val="0000FF"/>
              </a:solidFill>
            </a:endParaRPr>
          </a:p>
          <a:p>
            <a:r>
              <a:rPr lang="en-US" dirty="0" smtClean="0">
                <a:solidFill>
                  <a:srgbClr val="329C0B"/>
                </a:solidFill>
              </a:rPr>
              <a:t>Example</a:t>
            </a:r>
            <a:r>
              <a:rPr lang="en-US" dirty="0" smtClean="0"/>
              <a:t>: CN(8,3)</a:t>
            </a:r>
          </a:p>
          <a:p>
            <a:endParaRPr lang="en-US" dirty="0"/>
          </a:p>
          <a:p>
            <a:endParaRPr lang="en-US" dirty="0" smtClean="0"/>
          </a:p>
          <a:p>
            <a:endParaRPr lang="en-US" dirty="0"/>
          </a:p>
          <a:p>
            <a:endParaRPr lang="en-US" dirty="0" smtClean="0"/>
          </a:p>
          <a:p>
            <a:endParaRPr lang="en-US" dirty="0"/>
          </a:p>
          <a:p>
            <a:endParaRPr lang="en-US" dirty="0"/>
          </a:p>
        </p:txBody>
      </p:sp>
      <p:pic>
        <p:nvPicPr>
          <p:cNvPr id="5" name="Picture 4" descr="8-3-ga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43" y="3042958"/>
            <a:ext cx="2683531" cy="2672350"/>
          </a:xfrm>
          <a:prstGeom prst="rect">
            <a:avLst/>
          </a:prstGeom>
        </p:spPr>
      </p:pic>
      <p:sp>
        <p:nvSpPr>
          <p:cNvPr id="6" name="TextBox 5"/>
          <p:cNvSpPr txBox="1"/>
          <p:nvPr/>
        </p:nvSpPr>
        <p:spPr>
          <a:xfrm>
            <a:off x="856442" y="6153834"/>
            <a:ext cx="7324059" cy="646331"/>
          </a:xfrm>
          <a:prstGeom prst="rect">
            <a:avLst/>
          </a:prstGeom>
          <a:noFill/>
        </p:spPr>
        <p:txBody>
          <a:bodyPr wrap="square" rtlCol="0">
            <a:spAutoFit/>
          </a:bodyPr>
          <a:lstStyle/>
          <a:p>
            <a:r>
              <a:rPr lang="en-US" dirty="0"/>
              <a:t>M. </a:t>
            </a:r>
            <a:r>
              <a:rPr lang="en-US" dirty="0" err="1"/>
              <a:t>Dufour</a:t>
            </a:r>
            <a:r>
              <a:rPr lang="en-US" dirty="0"/>
              <a:t> and S. Heubach, </a:t>
            </a:r>
            <a:r>
              <a:rPr lang="en-US" dirty="0">
                <a:hlinkClick r:id="rId4"/>
              </a:rPr>
              <a:t>Circular Nim Games</a:t>
            </a:r>
            <a:r>
              <a:rPr lang="en-US" dirty="0"/>
              <a:t>, Electronic Journal of </a:t>
            </a:r>
            <a:r>
              <a:rPr lang="en-US" dirty="0" err="1"/>
              <a:t>Combinatorics</a:t>
            </a:r>
            <a:r>
              <a:rPr lang="en-US" dirty="0"/>
              <a:t>, </a:t>
            </a:r>
            <a:r>
              <a:rPr lang="en-US" b="1" dirty="0"/>
              <a:t>20:2</a:t>
            </a:r>
            <a:r>
              <a:rPr lang="en-US" dirty="0"/>
              <a:t>, (2013) P22 (26 pages)</a:t>
            </a:r>
          </a:p>
        </p:txBody>
      </p:sp>
    </p:spTree>
    <p:extLst>
      <p:ext uri="{BB962C8B-B14F-4D97-AF65-F5344CB8AC3E}">
        <p14:creationId xmlns:p14="http://schemas.microsoft.com/office/powerpoint/2010/main" val="41812233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CN(</a:t>
            </a:r>
            <a:r>
              <a:rPr lang="en-US" dirty="0" err="1" smtClean="0"/>
              <a:t>n,k</a:t>
            </a:r>
            <a:r>
              <a:rPr lang="en-US" dirty="0" smtClean="0"/>
              <a:t>) Games are Solved?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82171"/>
              </p:ext>
            </p:extLst>
          </p:nvPr>
        </p:nvGraphicFramePr>
        <p:xfrm>
          <a:off x="265791" y="1793407"/>
          <a:ext cx="8638254" cy="3962400"/>
        </p:xfrm>
        <a:graphic>
          <a:graphicData uri="http://schemas.openxmlformats.org/drawingml/2006/table">
            <a:tbl>
              <a:tblPr firstRow="1" bandRow="1">
                <a:tableStyleId>{69CF1AB2-1976-4502-BF36-3FF5EA218861}</a:tableStyleId>
              </a:tblPr>
              <a:tblGrid>
                <a:gridCol w="959806"/>
                <a:gridCol w="983514"/>
                <a:gridCol w="936098"/>
                <a:gridCol w="959806"/>
                <a:gridCol w="959806"/>
                <a:gridCol w="959806"/>
                <a:gridCol w="959806"/>
                <a:gridCol w="959806"/>
                <a:gridCol w="959806"/>
              </a:tblGrid>
              <a:tr h="370840">
                <a:tc>
                  <a:txBody>
                    <a:bodyPr/>
                    <a:lstStyle/>
                    <a:p>
                      <a:pPr algn="ctr"/>
                      <a:r>
                        <a:rPr lang="en-US" sz="2000" b="0" dirty="0" smtClean="0">
                          <a:latin typeface="Arial Narrow"/>
                          <a:cs typeface="Arial Narrow"/>
                        </a:rPr>
                        <a:t>CN(1,1)</a:t>
                      </a:r>
                      <a:endParaRPr lang="en-US" sz="2000" b="0" dirty="0">
                        <a:latin typeface="Arial Narrow"/>
                        <a:cs typeface="Arial Narrow"/>
                      </a:endParaRPr>
                    </a:p>
                  </a:txBody>
                  <a:tcPr>
                    <a:lnR w="12700" cmpd="sng">
                      <a:noFill/>
                    </a:lnR>
                    <a:solidFill>
                      <a:srgbClr val="12FFF9"/>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CN(2,1)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CN(2,2)</a:t>
                      </a:r>
                      <a:endParaRPr lang="en-US" sz="2000" dirty="0">
                        <a:latin typeface="Arial Narrow"/>
                        <a:cs typeface="Arial Narrow"/>
                      </a:endParaRPr>
                    </a:p>
                  </a:txBody>
                  <a:tcPr>
                    <a:lnR w="12700" cmpd="sng">
                      <a:noFill/>
                    </a:lnR>
                    <a:lnT w="12700" cmpd="sng">
                      <a:noFill/>
                    </a:lnT>
                    <a:solidFill>
                      <a:srgbClr val="FFB900"/>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CN(3,1)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CN(3,2)</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CN(3,3)</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CN(4,1)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CN(4,2)</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CN(4,3)</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CN(4,4)</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CN(5,1)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CN(5,2)</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CN(5,3)</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CN(5,4)</a:t>
                      </a:r>
                      <a:endParaRPr lang="en-US" sz="2000" dirty="0">
                        <a:latin typeface="Arial Narrow"/>
                        <a:cs typeface="Arial Narrow"/>
                      </a:endParaRPr>
                    </a:p>
                  </a:txBody>
                  <a:tcPr>
                    <a:solidFill>
                      <a:srgbClr val="24FF3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CN(5,5)</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CN(6,1)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CN(6,3)</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CN(6,4)</a:t>
                      </a:r>
                      <a:endParaRPr lang="en-US" sz="2000" dirty="0">
                        <a:latin typeface="Arial Narrow"/>
                        <a:cs typeface="Arial Narrow"/>
                      </a:endParaRPr>
                    </a:p>
                  </a:txBody>
                  <a:tcPr>
                    <a:solidFill>
                      <a:srgbClr val="FF8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CN(6,5)</a:t>
                      </a:r>
                    </a:p>
                  </a:txBody>
                  <a:tcPr>
                    <a:solidFill>
                      <a:srgbClr val="24FF30"/>
                    </a:solidFill>
                  </a:tcPr>
                </a:tc>
                <a:tc>
                  <a:txBody>
                    <a:bodyPr/>
                    <a:lstStyle/>
                    <a:p>
                      <a:pPr algn="ctr"/>
                      <a:r>
                        <a:rPr lang="en-US" sz="2000" dirty="0" smtClean="0">
                          <a:latin typeface="Arial Narrow"/>
                          <a:cs typeface="Arial Narrow"/>
                        </a:rPr>
                        <a:t>CN(6,6)</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CN(7,1)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CN(7,3)</a:t>
                      </a:r>
                      <a:endParaRPr lang="en-US" sz="2000" dirty="0">
                        <a:latin typeface="Arial Narrow"/>
                        <a:cs typeface="Arial Narrow"/>
                      </a:endParaRPr>
                    </a:p>
                  </a:txBody>
                  <a:tcPr>
                    <a:solidFill>
                      <a:srgbClr val="FFFF00"/>
                    </a:solidFill>
                  </a:tcPr>
                </a:tc>
                <a:tc>
                  <a:txBody>
                    <a:bodyPr/>
                    <a:lstStyle/>
                    <a:p>
                      <a:pPr algn="ctr"/>
                      <a:r>
                        <a:rPr lang="en-US" sz="2000" dirty="0" smtClean="0">
                          <a:latin typeface="Arial Narrow"/>
                          <a:cs typeface="Arial Narrow"/>
                        </a:rPr>
                        <a:t>CN(7,4)</a:t>
                      </a:r>
                      <a:endParaRPr lang="en-US" sz="2000" dirty="0">
                        <a:latin typeface="Arial Narrow"/>
                        <a:cs typeface="Arial Narrow"/>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endParaRPr lang="en-US" sz="2000" dirty="0" smtClean="0">
                        <a:latin typeface="Arial Narrow"/>
                        <a:cs typeface="Arial Narrow"/>
                      </a:endParaRPr>
                    </a:p>
                  </a:txBody>
                  <a:tcPr>
                    <a:noFill/>
                  </a:tcPr>
                </a:tc>
                <a:tc>
                  <a:txBody>
                    <a:bodyPr/>
                    <a:lstStyle/>
                    <a:p>
                      <a:pPr algn="ctr"/>
                      <a:r>
                        <a:rPr lang="en-US" sz="2000" dirty="0" smtClean="0">
                          <a:latin typeface="Arial Narrow"/>
                          <a:cs typeface="Arial Narrow"/>
                        </a:rPr>
                        <a:t>CN(7,6)</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CN(7,7)</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CN(8,1)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CN(8,6)</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CN(8,7)</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CN(8,8)</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CN(9,1)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CN(9,8)</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CN(9,9)</a:t>
                      </a:r>
                      <a:endParaRPr lang="en-US" sz="2000" dirty="0">
                        <a:latin typeface="Arial Narrow"/>
                        <a:cs typeface="Arial Narrow"/>
                      </a:endParaRPr>
                    </a:p>
                  </a:txBody>
                  <a:tcPr>
                    <a:lnT w="12700" cmpd="sng">
                      <a:noFill/>
                    </a:lnT>
                    <a:solidFill>
                      <a:schemeClr val="accent1"/>
                    </a:solidFill>
                  </a:tcPr>
                </a:tc>
              </a:tr>
              <a:tr h="249859">
                <a:tc>
                  <a:txBody>
                    <a:bodyPr/>
                    <a:lstStyle/>
                    <a:p>
                      <a:pPr algn="ct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endParaRPr lang="en-US" sz="2000" dirty="0">
                        <a:latin typeface="Arial Narrow"/>
                        <a:cs typeface="Arial Narrow"/>
                      </a:endParaRPr>
                    </a:p>
                  </a:txBody>
                  <a:tcPr>
                    <a:solidFill>
                      <a:srgbClr val="24FF30"/>
                    </a:solidFill>
                  </a:tcPr>
                </a:tc>
              </a:tr>
            </a:tbl>
          </a:graphicData>
        </a:graphic>
      </p:graphicFrame>
      <p:sp>
        <p:nvSpPr>
          <p:cNvPr id="3" name="TextBox 2"/>
          <p:cNvSpPr txBox="1"/>
          <p:nvPr/>
        </p:nvSpPr>
        <p:spPr>
          <a:xfrm rot="16200000">
            <a:off x="457200" y="5254676"/>
            <a:ext cx="479042" cy="523220"/>
          </a:xfrm>
          <a:prstGeom prst="rect">
            <a:avLst/>
          </a:prstGeom>
          <a:noFill/>
        </p:spPr>
        <p:txBody>
          <a:bodyPr wrap="none" rtlCol="0">
            <a:spAutoFit/>
          </a:bodyPr>
          <a:lstStyle/>
          <a:p>
            <a:r>
              <a:rPr lang="en-US" sz="2800" b="1" dirty="0" smtClean="0">
                <a:latin typeface="Arial Narrow"/>
                <a:cs typeface="Arial Narrow"/>
              </a:rPr>
              <a:t>…</a:t>
            </a:r>
            <a:endParaRPr lang="en-US" sz="2800" b="1" dirty="0">
              <a:latin typeface="Arial Narrow"/>
              <a:cs typeface="Arial Narrow"/>
            </a:endParaRPr>
          </a:p>
        </p:txBody>
      </p:sp>
      <p:sp>
        <p:nvSpPr>
          <p:cNvPr id="5" name="TextBox 4"/>
          <p:cNvSpPr txBox="1"/>
          <p:nvPr/>
        </p:nvSpPr>
        <p:spPr>
          <a:xfrm rot="2700000" flipH="1">
            <a:off x="8232067" y="5244814"/>
            <a:ext cx="570546" cy="523220"/>
          </a:xfrm>
          <a:prstGeom prst="rect">
            <a:avLst/>
          </a:prstGeom>
          <a:noFill/>
        </p:spPr>
        <p:txBody>
          <a:bodyPr wrap="square" rtlCol="0">
            <a:spAutoFit/>
          </a:bodyPr>
          <a:lstStyle/>
          <a:p>
            <a:r>
              <a:rPr lang="en-US" sz="2800" b="1" dirty="0" smtClean="0">
                <a:latin typeface="Arial Narrow"/>
                <a:cs typeface="Arial Narrow"/>
              </a:rPr>
              <a:t>…</a:t>
            </a:r>
            <a:endParaRPr lang="en-US" sz="2800" b="1" dirty="0">
              <a:latin typeface="Arial Narrow"/>
              <a:cs typeface="Arial Narrow"/>
            </a:endParaRPr>
          </a:p>
        </p:txBody>
      </p:sp>
      <p:sp>
        <p:nvSpPr>
          <p:cNvPr id="4" name="TextBox 3"/>
          <p:cNvSpPr txBox="1"/>
          <p:nvPr/>
        </p:nvSpPr>
        <p:spPr>
          <a:xfrm>
            <a:off x="457200" y="6069263"/>
            <a:ext cx="654797" cy="40011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NIM</a:t>
            </a:r>
            <a:endParaRPr lang="en-US" sz="2000" dirty="0"/>
          </a:p>
        </p:txBody>
      </p:sp>
      <p:cxnSp>
        <p:nvCxnSpPr>
          <p:cNvPr id="8" name="Straight Arrow Connector 7"/>
          <p:cNvCxnSpPr>
            <a:stCxn id="4" idx="0"/>
          </p:cNvCxnSpPr>
          <p:nvPr/>
        </p:nvCxnSpPr>
        <p:spPr>
          <a:xfrm flipV="1">
            <a:off x="784599" y="5755807"/>
            <a:ext cx="0" cy="3134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9273" y="1969266"/>
            <a:ext cx="2584259" cy="646331"/>
          </a:xfrm>
          <a:prstGeom prst="rect">
            <a:avLst/>
          </a:prstGeom>
          <a:solidFill>
            <a:schemeClr val="bg1">
              <a:lumMod val="95000"/>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tx1"/>
                </a:solidFill>
              </a:rPr>
              <a:t>Trivial - first player takes all tokens</a:t>
            </a:r>
            <a:endParaRPr lang="en-US" dirty="0">
              <a:solidFill>
                <a:schemeClr val="tx1"/>
              </a:solidFill>
            </a:endParaRPr>
          </a:p>
        </p:txBody>
      </p:sp>
      <p:cxnSp>
        <p:nvCxnSpPr>
          <p:cNvPr id="15" name="Straight Arrow Connector 14"/>
          <p:cNvCxnSpPr>
            <a:stCxn id="14" idx="1"/>
          </p:cNvCxnSpPr>
          <p:nvPr/>
        </p:nvCxnSpPr>
        <p:spPr>
          <a:xfrm flipH="1">
            <a:off x="4064001" y="2292432"/>
            <a:ext cx="1075272" cy="7487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37298" y="2771540"/>
            <a:ext cx="2362344" cy="646331"/>
          </a:xfrm>
          <a:prstGeom prst="rect">
            <a:avLst/>
          </a:prstGeom>
          <a:solidFill>
            <a:schemeClr val="lt1">
              <a:alpha val="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tx1"/>
                </a:solidFill>
              </a:rPr>
              <a:t>Losing positions: all stack heights equal</a:t>
            </a:r>
            <a:endParaRPr lang="en-US" dirty="0">
              <a:solidFill>
                <a:schemeClr val="tx1"/>
              </a:solidFill>
            </a:endParaRPr>
          </a:p>
        </p:txBody>
      </p:sp>
      <p:cxnSp>
        <p:nvCxnSpPr>
          <p:cNvPr id="22" name="Straight Arrow Connector 21"/>
          <p:cNvCxnSpPr/>
          <p:nvPr/>
        </p:nvCxnSpPr>
        <p:spPr>
          <a:xfrm flipH="1">
            <a:off x="5014866" y="3128211"/>
            <a:ext cx="1122432" cy="728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9286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CN(</a:t>
            </a:r>
            <a:r>
              <a:rPr lang="en-US" dirty="0" err="1" smtClean="0"/>
              <a:t>n,k</a:t>
            </a:r>
            <a:r>
              <a:rPr lang="en-US" dirty="0" smtClean="0"/>
              <a:t>) Games are Solved?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4941706"/>
              </p:ext>
            </p:extLst>
          </p:nvPr>
        </p:nvGraphicFramePr>
        <p:xfrm>
          <a:off x="265791" y="1793407"/>
          <a:ext cx="8638254" cy="3962400"/>
        </p:xfrm>
        <a:graphic>
          <a:graphicData uri="http://schemas.openxmlformats.org/drawingml/2006/table">
            <a:tbl>
              <a:tblPr firstRow="1" bandRow="1">
                <a:tableStyleId>{69CF1AB2-1976-4502-BF36-3FF5EA218861}</a:tableStyleId>
              </a:tblPr>
              <a:tblGrid>
                <a:gridCol w="959806"/>
                <a:gridCol w="983514"/>
                <a:gridCol w="936098"/>
                <a:gridCol w="959806"/>
                <a:gridCol w="959806"/>
                <a:gridCol w="959806"/>
                <a:gridCol w="959806"/>
                <a:gridCol w="959806"/>
                <a:gridCol w="959806"/>
              </a:tblGrid>
              <a:tr h="370840">
                <a:tc>
                  <a:txBody>
                    <a:bodyPr/>
                    <a:lstStyle/>
                    <a:p>
                      <a:pPr algn="ctr"/>
                      <a:r>
                        <a:rPr lang="en-US" sz="2000" b="0" dirty="0" smtClean="0">
                          <a:latin typeface="Arial Narrow"/>
                          <a:cs typeface="Arial Narrow"/>
                        </a:rPr>
                        <a:t>CN(1,1)</a:t>
                      </a:r>
                      <a:endParaRPr lang="en-US" sz="2000" b="0" dirty="0">
                        <a:latin typeface="Arial Narrow"/>
                        <a:cs typeface="Arial Narrow"/>
                      </a:endParaRPr>
                    </a:p>
                  </a:txBody>
                  <a:tcPr>
                    <a:lnR w="12700" cmpd="sng">
                      <a:noFill/>
                    </a:lnR>
                    <a:solidFill>
                      <a:srgbClr val="12FFF9"/>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CN(2,1)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CN(2,2)</a:t>
                      </a:r>
                      <a:endParaRPr lang="en-US" sz="2000" dirty="0">
                        <a:latin typeface="Arial Narrow"/>
                        <a:cs typeface="Arial Narrow"/>
                      </a:endParaRPr>
                    </a:p>
                  </a:txBody>
                  <a:tcPr>
                    <a:lnR w="12700" cmpd="sng">
                      <a:noFill/>
                    </a:lnR>
                    <a:lnT w="12700" cmpd="sng">
                      <a:noFill/>
                    </a:lnT>
                    <a:solidFill>
                      <a:srgbClr val="FFB900"/>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CN(3,1)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CN(3,2)</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CN(3,3)</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CN(4,1)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CN(4,2)</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CN(4,3)</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CN(4,4)</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CN(5,1)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CN(5,2)</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CN(5,3)</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CN(5,4)</a:t>
                      </a:r>
                      <a:endParaRPr lang="en-US" sz="2000" dirty="0">
                        <a:latin typeface="Arial Narrow"/>
                        <a:cs typeface="Arial Narrow"/>
                      </a:endParaRPr>
                    </a:p>
                  </a:txBody>
                  <a:tcPr>
                    <a:solidFill>
                      <a:srgbClr val="24FF3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CN(5,5)</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CN(6,1)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CN(6,3)</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CN(6,4)</a:t>
                      </a:r>
                      <a:endParaRPr lang="en-US" sz="2000" dirty="0">
                        <a:latin typeface="Arial Narrow"/>
                        <a:cs typeface="Arial Narrow"/>
                      </a:endParaRPr>
                    </a:p>
                  </a:txBody>
                  <a:tcPr>
                    <a:solidFill>
                      <a:srgbClr val="FF8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CN(6,5)</a:t>
                      </a:r>
                    </a:p>
                  </a:txBody>
                  <a:tcPr>
                    <a:solidFill>
                      <a:srgbClr val="24FF30"/>
                    </a:solidFill>
                  </a:tcPr>
                </a:tc>
                <a:tc>
                  <a:txBody>
                    <a:bodyPr/>
                    <a:lstStyle/>
                    <a:p>
                      <a:pPr algn="ctr"/>
                      <a:r>
                        <a:rPr lang="en-US" sz="2000" dirty="0" smtClean="0">
                          <a:latin typeface="Arial Narrow"/>
                          <a:cs typeface="Arial Narrow"/>
                        </a:rPr>
                        <a:t>CN(6,6)</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CN(7,1)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CN(7,3)</a:t>
                      </a:r>
                      <a:endParaRPr lang="en-US" sz="2000" dirty="0">
                        <a:latin typeface="Arial Narrow"/>
                        <a:cs typeface="Arial Narrow"/>
                      </a:endParaRPr>
                    </a:p>
                  </a:txBody>
                  <a:tcPr>
                    <a:solidFill>
                      <a:srgbClr val="FFFF00"/>
                    </a:solidFill>
                  </a:tcPr>
                </a:tc>
                <a:tc>
                  <a:txBody>
                    <a:bodyPr/>
                    <a:lstStyle/>
                    <a:p>
                      <a:pPr algn="ctr"/>
                      <a:r>
                        <a:rPr lang="en-US" sz="2000" dirty="0" smtClean="0">
                          <a:latin typeface="Arial Narrow"/>
                          <a:cs typeface="Arial Narrow"/>
                        </a:rPr>
                        <a:t>CN(7,4)</a:t>
                      </a:r>
                      <a:endParaRPr lang="en-US" sz="2000" dirty="0">
                        <a:latin typeface="Arial Narrow"/>
                        <a:cs typeface="Arial Narrow"/>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noFill/>
                  </a:tcPr>
                </a:tc>
                <a:tc>
                  <a:txBody>
                    <a:bodyPr/>
                    <a:lstStyle/>
                    <a:p>
                      <a:pPr algn="ctr"/>
                      <a:r>
                        <a:rPr lang="en-US" sz="2000" dirty="0" smtClean="0">
                          <a:latin typeface="Arial Narrow"/>
                          <a:cs typeface="Arial Narrow"/>
                        </a:rPr>
                        <a:t>CN(7,6)</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CN(7,7)</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CN(8,1)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CN(8,6)</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CN(8,7)</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CN(8,8)</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CN(9,1)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CN(9,8)</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CN(9,9)</a:t>
                      </a:r>
                      <a:endParaRPr lang="en-US" sz="2000" dirty="0">
                        <a:latin typeface="Arial Narrow"/>
                        <a:cs typeface="Arial Narrow"/>
                      </a:endParaRPr>
                    </a:p>
                  </a:txBody>
                  <a:tcPr>
                    <a:lnT w="12700" cmpd="sng">
                      <a:noFill/>
                    </a:lnT>
                    <a:solidFill>
                      <a:schemeClr val="accent1"/>
                    </a:solidFill>
                  </a:tcPr>
                </a:tc>
              </a:tr>
              <a:tr h="249859">
                <a:tc>
                  <a:txBody>
                    <a:bodyPr/>
                    <a:lstStyle/>
                    <a:p>
                      <a:pPr algn="ct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endParaRPr lang="en-US" sz="2000" dirty="0">
                        <a:latin typeface="Arial Narrow"/>
                        <a:cs typeface="Arial Narrow"/>
                      </a:endParaRPr>
                    </a:p>
                  </a:txBody>
                  <a:tcPr>
                    <a:solidFill>
                      <a:srgbClr val="24FF30"/>
                    </a:solidFill>
                  </a:tcPr>
                </a:tc>
              </a:tr>
            </a:tbl>
          </a:graphicData>
        </a:graphic>
      </p:graphicFrame>
      <p:sp>
        <p:nvSpPr>
          <p:cNvPr id="3" name="TextBox 2"/>
          <p:cNvSpPr txBox="1"/>
          <p:nvPr/>
        </p:nvSpPr>
        <p:spPr>
          <a:xfrm rot="16200000">
            <a:off x="457200" y="5254676"/>
            <a:ext cx="479042" cy="523220"/>
          </a:xfrm>
          <a:prstGeom prst="rect">
            <a:avLst/>
          </a:prstGeom>
          <a:noFill/>
        </p:spPr>
        <p:txBody>
          <a:bodyPr wrap="none" rtlCol="0">
            <a:spAutoFit/>
          </a:bodyPr>
          <a:lstStyle/>
          <a:p>
            <a:r>
              <a:rPr lang="en-US" sz="2800" b="1" dirty="0" smtClean="0">
                <a:latin typeface="Arial Narrow"/>
                <a:cs typeface="Arial Narrow"/>
              </a:rPr>
              <a:t>…</a:t>
            </a:r>
            <a:endParaRPr lang="en-US" sz="2800" b="1" dirty="0">
              <a:latin typeface="Arial Narrow"/>
              <a:cs typeface="Arial Narrow"/>
            </a:endParaRPr>
          </a:p>
        </p:txBody>
      </p:sp>
      <p:sp>
        <p:nvSpPr>
          <p:cNvPr id="5" name="TextBox 4"/>
          <p:cNvSpPr txBox="1"/>
          <p:nvPr/>
        </p:nvSpPr>
        <p:spPr>
          <a:xfrm rot="2700000" flipH="1">
            <a:off x="8232067" y="5244814"/>
            <a:ext cx="570546" cy="523220"/>
          </a:xfrm>
          <a:prstGeom prst="rect">
            <a:avLst/>
          </a:prstGeom>
          <a:noFill/>
        </p:spPr>
        <p:txBody>
          <a:bodyPr wrap="square" rtlCol="0">
            <a:spAutoFit/>
          </a:bodyPr>
          <a:lstStyle/>
          <a:p>
            <a:r>
              <a:rPr lang="en-US" sz="2800" b="1" dirty="0" smtClean="0">
                <a:latin typeface="Arial Narrow"/>
                <a:cs typeface="Arial Narrow"/>
              </a:rPr>
              <a:t>…</a:t>
            </a:r>
            <a:endParaRPr lang="en-US" sz="2800" b="1" dirty="0">
              <a:latin typeface="Arial Narrow"/>
              <a:cs typeface="Arial Narrow"/>
            </a:endParaRPr>
          </a:p>
        </p:txBody>
      </p:sp>
      <p:sp>
        <p:nvSpPr>
          <p:cNvPr id="4" name="TextBox 3"/>
          <p:cNvSpPr txBox="1"/>
          <p:nvPr/>
        </p:nvSpPr>
        <p:spPr>
          <a:xfrm>
            <a:off x="457200" y="6069263"/>
            <a:ext cx="654797" cy="40011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NIM</a:t>
            </a:r>
            <a:endParaRPr lang="en-US" sz="2000" dirty="0"/>
          </a:p>
        </p:txBody>
      </p:sp>
      <p:cxnSp>
        <p:nvCxnSpPr>
          <p:cNvPr id="8" name="Straight Arrow Connector 7"/>
          <p:cNvCxnSpPr>
            <a:stCxn id="4" idx="0"/>
          </p:cNvCxnSpPr>
          <p:nvPr/>
        </p:nvCxnSpPr>
        <p:spPr>
          <a:xfrm flipV="1">
            <a:off x="784599" y="5755807"/>
            <a:ext cx="0" cy="3134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9273" y="1969266"/>
            <a:ext cx="2584259" cy="6463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tx1"/>
                </a:solidFill>
              </a:rPr>
              <a:t>Trivial - first player takes all tokens</a:t>
            </a:r>
            <a:endParaRPr lang="en-US" dirty="0">
              <a:solidFill>
                <a:schemeClr val="tx1"/>
              </a:solidFill>
            </a:endParaRPr>
          </a:p>
        </p:txBody>
      </p:sp>
      <p:cxnSp>
        <p:nvCxnSpPr>
          <p:cNvPr id="15" name="Straight Arrow Connector 14"/>
          <p:cNvCxnSpPr>
            <a:stCxn id="14" idx="1"/>
          </p:cNvCxnSpPr>
          <p:nvPr/>
        </p:nvCxnSpPr>
        <p:spPr>
          <a:xfrm flipH="1">
            <a:off x="4064001" y="2292432"/>
            <a:ext cx="1075272" cy="7487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37298" y="2771540"/>
            <a:ext cx="2362344" cy="646331"/>
          </a:xfrm>
          <a:prstGeom prst="rect">
            <a:avLst/>
          </a:prstGeom>
          <a:solidFill>
            <a:schemeClr val="lt1">
              <a:alpha val="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tx1"/>
                </a:solidFill>
              </a:rPr>
              <a:t>Losing positions: all stack heights equal</a:t>
            </a:r>
            <a:endParaRPr lang="en-US" dirty="0">
              <a:solidFill>
                <a:schemeClr val="tx1"/>
              </a:solidFill>
            </a:endParaRPr>
          </a:p>
        </p:txBody>
      </p:sp>
      <p:cxnSp>
        <p:nvCxnSpPr>
          <p:cNvPr id="22" name="Straight Arrow Connector 21"/>
          <p:cNvCxnSpPr/>
          <p:nvPr/>
        </p:nvCxnSpPr>
        <p:spPr>
          <a:xfrm flipH="1">
            <a:off x="5014866" y="3128211"/>
            <a:ext cx="1122432" cy="728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3316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CN(</a:t>
            </a:r>
            <a:r>
              <a:rPr lang="en-US" dirty="0" err="1" smtClean="0"/>
              <a:t>n,k</a:t>
            </a:r>
            <a:r>
              <a:rPr lang="en-US" dirty="0" smtClean="0"/>
              <a:t>) Games are Solved?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4876296"/>
              </p:ext>
            </p:extLst>
          </p:nvPr>
        </p:nvGraphicFramePr>
        <p:xfrm>
          <a:off x="265791" y="1793407"/>
          <a:ext cx="8638254" cy="3962400"/>
        </p:xfrm>
        <a:graphic>
          <a:graphicData uri="http://schemas.openxmlformats.org/drawingml/2006/table">
            <a:tbl>
              <a:tblPr firstRow="1" bandRow="1">
                <a:tableStyleId>{69CF1AB2-1976-4502-BF36-3FF5EA218861}</a:tableStyleId>
              </a:tblPr>
              <a:tblGrid>
                <a:gridCol w="959806"/>
                <a:gridCol w="983514"/>
                <a:gridCol w="936098"/>
                <a:gridCol w="959806"/>
                <a:gridCol w="959806"/>
                <a:gridCol w="959806"/>
                <a:gridCol w="959806"/>
                <a:gridCol w="959806"/>
                <a:gridCol w="959806"/>
              </a:tblGrid>
              <a:tr h="370840">
                <a:tc>
                  <a:txBody>
                    <a:bodyPr/>
                    <a:lstStyle/>
                    <a:p>
                      <a:pPr algn="ctr"/>
                      <a:r>
                        <a:rPr lang="en-US" sz="2000" b="0" dirty="0" smtClean="0">
                          <a:latin typeface="Arial Narrow"/>
                          <a:cs typeface="Arial Narrow"/>
                        </a:rPr>
                        <a:t>CN(1,1)</a:t>
                      </a:r>
                      <a:endParaRPr lang="en-US" sz="2000" b="0" dirty="0">
                        <a:latin typeface="Arial Narrow"/>
                        <a:cs typeface="Arial Narrow"/>
                      </a:endParaRPr>
                    </a:p>
                  </a:txBody>
                  <a:tcPr>
                    <a:lnR w="12700" cmpd="sng">
                      <a:noFill/>
                    </a:lnR>
                    <a:solidFill>
                      <a:srgbClr val="12FFF9"/>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CN(2,1)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CN(2,2)</a:t>
                      </a:r>
                      <a:endParaRPr lang="en-US" sz="2000" dirty="0">
                        <a:latin typeface="Arial Narrow"/>
                        <a:cs typeface="Arial Narrow"/>
                      </a:endParaRPr>
                    </a:p>
                  </a:txBody>
                  <a:tcPr>
                    <a:lnR w="12700" cmpd="sng">
                      <a:noFill/>
                    </a:lnR>
                    <a:lnT w="12700" cmpd="sng">
                      <a:noFill/>
                    </a:lnT>
                    <a:solidFill>
                      <a:srgbClr val="FFB900"/>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CN(3,1)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CN(3,2)</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CN(3,3)</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CN(4,1)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CN(4,2)</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CN(4,3)</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CN(4,4)</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CN(5,1)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CN(5,2)</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CN(5,3)</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CN(5,4)</a:t>
                      </a:r>
                      <a:endParaRPr lang="en-US" sz="2000" dirty="0">
                        <a:latin typeface="Arial Narrow"/>
                        <a:cs typeface="Arial Narrow"/>
                      </a:endParaRPr>
                    </a:p>
                  </a:txBody>
                  <a:tcPr>
                    <a:solidFill>
                      <a:srgbClr val="24FF3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CN(5,5)</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CN(6,1)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CN(6,3)</a:t>
                      </a:r>
                      <a:endParaRPr lang="en-US" sz="2000" dirty="0">
                        <a:latin typeface="Arial Narrow"/>
                        <a:cs typeface="Arial Narrow"/>
                      </a:endParaRPr>
                    </a:p>
                  </a:txBody>
                  <a:tcPr>
                    <a:solidFill>
                      <a:srgbClr val="FF89CC"/>
                    </a:solidFill>
                  </a:tcPr>
                </a:tc>
                <a:tc>
                  <a:txBody>
                    <a:bodyPr/>
                    <a:lstStyle/>
                    <a:p>
                      <a:pPr algn="ctr"/>
                      <a:r>
                        <a:rPr lang="en-US" sz="2000" dirty="0" smtClean="0">
                          <a:latin typeface="Arial Narrow"/>
                          <a:cs typeface="Arial Narrow"/>
                        </a:rPr>
                        <a:t>CN(6,4)</a:t>
                      </a:r>
                      <a:endParaRPr lang="en-US" sz="2000" dirty="0">
                        <a:latin typeface="Arial Narrow"/>
                        <a:cs typeface="Arial Narrow"/>
                      </a:endParaRPr>
                    </a:p>
                  </a:txBody>
                  <a:tcPr>
                    <a:solidFill>
                      <a:srgbClr val="FF8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CN(6,5)</a:t>
                      </a:r>
                    </a:p>
                  </a:txBody>
                  <a:tcPr>
                    <a:solidFill>
                      <a:srgbClr val="24FF30"/>
                    </a:solidFill>
                  </a:tcPr>
                </a:tc>
                <a:tc>
                  <a:txBody>
                    <a:bodyPr/>
                    <a:lstStyle/>
                    <a:p>
                      <a:pPr algn="ctr"/>
                      <a:r>
                        <a:rPr lang="en-US" sz="2000" dirty="0" smtClean="0">
                          <a:latin typeface="Arial Narrow"/>
                          <a:cs typeface="Arial Narrow"/>
                        </a:rPr>
                        <a:t>CN(6,6)</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CN(7,1)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CN(7,3)</a:t>
                      </a:r>
                      <a:endParaRPr lang="en-US" sz="2000" dirty="0">
                        <a:latin typeface="Arial Narrow"/>
                        <a:cs typeface="Arial Narrow"/>
                      </a:endParaRPr>
                    </a:p>
                  </a:txBody>
                  <a:tcPr>
                    <a:solidFill>
                      <a:srgbClr val="FFFF00"/>
                    </a:solidFill>
                  </a:tcPr>
                </a:tc>
                <a:tc>
                  <a:txBody>
                    <a:bodyPr/>
                    <a:lstStyle/>
                    <a:p>
                      <a:pPr algn="ctr"/>
                      <a:r>
                        <a:rPr lang="en-US" sz="2000" dirty="0" smtClean="0">
                          <a:latin typeface="Arial Narrow"/>
                          <a:cs typeface="Arial Narrow"/>
                        </a:rPr>
                        <a:t>CN(7,4)</a:t>
                      </a:r>
                      <a:endParaRPr lang="en-US" sz="2000" dirty="0">
                        <a:latin typeface="Arial Narrow"/>
                        <a:cs typeface="Arial Narrow"/>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noFill/>
                  </a:tcPr>
                </a:tc>
                <a:tc>
                  <a:txBody>
                    <a:bodyPr/>
                    <a:lstStyle/>
                    <a:p>
                      <a:pPr algn="ctr"/>
                      <a:r>
                        <a:rPr lang="en-US" sz="2000" dirty="0" smtClean="0">
                          <a:latin typeface="Arial Narrow"/>
                          <a:cs typeface="Arial Narrow"/>
                        </a:rPr>
                        <a:t>CN(7,6)</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CN(7,7)</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CN(8,1)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CN(8,6)</a:t>
                      </a:r>
                    </a:p>
                  </a:txBody>
                  <a:tcPr>
                    <a:solidFill>
                      <a:srgbClr val="FF89CC"/>
                    </a:solidFill>
                  </a:tcPr>
                </a:tc>
                <a:tc>
                  <a:txBody>
                    <a:bodyPr/>
                    <a:lstStyle/>
                    <a:p>
                      <a:pPr algn="ctr"/>
                      <a:r>
                        <a:rPr lang="en-US" sz="2000" dirty="0" smtClean="0">
                          <a:latin typeface="Arial Narrow"/>
                          <a:cs typeface="Arial Narrow"/>
                        </a:rPr>
                        <a:t>CN(8,7)</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CN(8,8)</a:t>
                      </a:r>
                      <a:endParaRPr lang="en-US" sz="2000" dirty="0">
                        <a:latin typeface="Arial Narrow"/>
                        <a:cs typeface="Arial Narrow"/>
                      </a:endParaRP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000" dirty="0" smtClean="0">
                          <a:latin typeface="Arial Narrow"/>
                          <a:cs typeface="Arial Narrow"/>
                        </a:rPr>
                        <a:t>CN(9,1)</a:t>
                      </a: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CN(9,8)</a:t>
                      </a:r>
                      <a:endParaRPr lang="en-US" sz="2000" dirty="0">
                        <a:latin typeface="Arial Narrow"/>
                        <a:cs typeface="Arial Narrow"/>
                      </a:endParaRPr>
                    </a:p>
                  </a:txBody>
                  <a:tcPr>
                    <a:solidFill>
                      <a:srgbClr val="24FF30"/>
                    </a:solidFill>
                  </a:tcPr>
                </a:tc>
                <a:tc>
                  <a:txBody>
                    <a:bodyPr/>
                    <a:lstStyle/>
                    <a:p>
                      <a:pPr algn="ctr"/>
                      <a:r>
                        <a:rPr lang="en-US" sz="2000" dirty="0" smtClean="0">
                          <a:latin typeface="Arial Narrow"/>
                          <a:cs typeface="Arial Narrow"/>
                        </a:rPr>
                        <a:t>CN(9,9)</a:t>
                      </a:r>
                      <a:endParaRPr lang="en-US" sz="2000" dirty="0">
                        <a:latin typeface="Arial Narrow"/>
                        <a:cs typeface="Arial Narrow"/>
                      </a:endParaRPr>
                    </a:p>
                  </a:txBody>
                  <a:tcPr>
                    <a:lnT w="12700" cmpd="sng">
                      <a:noFill/>
                    </a:lnT>
                    <a:solidFill>
                      <a:schemeClr val="accent1"/>
                    </a:solidFill>
                  </a:tcPr>
                </a:tc>
              </a:tr>
              <a:tr h="249859">
                <a:tc>
                  <a:txBody>
                    <a:bodyPr/>
                    <a:lstStyle/>
                    <a:p>
                      <a:pPr algn="ctr"/>
                      <a:endParaRPr lang="en-US" sz="2000" dirty="0">
                        <a:latin typeface="Arial Narrow"/>
                        <a:cs typeface="Arial Narrow"/>
                      </a:endParaRPr>
                    </a:p>
                  </a:txBody>
                  <a:tcPr>
                    <a:solidFill>
                      <a:srgbClr val="12FFF9"/>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chemeClr val="bg1">
                        <a:lumMod val="95000"/>
                      </a:schemeClr>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a:cs typeface="Arial Narrow"/>
                        </a:rPr>
                        <a:t>?</a:t>
                      </a: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r>
                        <a:rPr lang="en-US" sz="2000" dirty="0" smtClean="0">
                          <a:latin typeface="Arial Narrow"/>
                          <a:cs typeface="Arial Narrow"/>
                        </a:rPr>
                        <a:t>?</a:t>
                      </a:r>
                      <a:endParaRPr lang="en-US" sz="2000" dirty="0">
                        <a:latin typeface="Arial Narrow"/>
                        <a:cs typeface="Arial Narrow"/>
                      </a:endParaRPr>
                    </a:p>
                  </a:txBody>
                  <a:tcPr>
                    <a:solidFill>
                      <a:srgbClr val="F2F2F2"/>
                    </a:solidFill>
                  </a:tcPr>
                </a:tc>
                <a:tc>
                  <a:txBody>
                    <a:bodyPr/>
                    <a:lstStyle/>
                    <a:p>
                      <a:pPr algn="ctr"/>
                      <a:endParaRPr lang="en-US" sz="2000" dirty="0">
                        <a:latin typeface="Arial Narrow"/>
                        <a:cs typeface="Arial Narrow"/>
                      </a:endParaRPr>
                    </a:p>
                  </a:txBody>
                  <a:tcPr>
                    <a:solidFill>
                      <a:srgbClr val="24FF30"/>
                    </a:solidFill>
                  </a:tcPr>
                </a:tc>
              </a:tr>
            </a:tbl>
          </a:graphicData>
        </a:graphic>
      </p:graphicFrame>
      <p:sp>
        <p:nvSpPr>
          <p:cNvPr id="3" name="TextBox 2"/>
          <p:cNvSpPr txBox="1"/>
          <p:nvPr/>
        </p:nvSpPr>
        <p:spPr>
          <a:xfrm rot="16200000">
            <a:off x="457200" y="5254676"/>
            <a:ext cx="479042" cy="523220"/>
          </a:xfrm>
          <a:prstGeom prst="rect">
            <a:avLst/>
          </a:prstGeom>
          <a:noFill/>
        </p:spPr>
        <p:txBody>
          <a:bodyPr wrap="none" rtlCol="0">
            <a:spAutoFit/>
          </a:bodyPr>
          <a:lstStyle/>
          <a:p>
            <a:r>
              <a:rPr lang="en-US" sz="2800" b="1" dirty="0" smtClean="0">
                <a:latin typeface="Arial Narrow"/>
                <a:cs typeface="Arial Narrow"/>
              </a:rPr>
              <a:t>…</a:t>
            </a:r>
            <a:endParaRPr lang="en-US" sz="2800" b="1" dirty="0">
              <a:latin typeface="Arial Narrow"/>
              <a:cs typeface="Arial Narrow"/>
            </a:endParaRPr>
          </a:p>
        </p:txBody>
      </p:sp>
      <p:sp>
        <p:nvSpPr>
          <p:cNvPr id="5" name="TextBox 4"/>
          <p:cNvSpPr txBox="1"/>
          <p:nvPr/>
        </p:nvSpPr>
        <p:spPr>
          <a:xfrm rot="2700000" flipH="1">
            <a:off x="8232067" y="5244814"/>
            <a:ext cx="570546" cy="523220"/>
          </a:xfrm>
          <a:prstGeom prst="rect">
            <a:avLst/>
          </a:prstGeom>
          <a:noFill/>
        </p:spPr>
        <p:txBody>
          <a:bodyPr wrap="square" rtlCol="0">
            <a:spAutoFit/>
          </a:bodyPr>
          <a:lstStyle/>
          <a:p>
            <a:r>
              <a:rPr lang="en-US" sz="2800" b="1" dirty="0" smtClean="0">
                <a:latin typeface="Arial Narrow"/>
                <a:cs typeface="Arial Narrow"/>
              </a:rPr>
              <a:t>…</a:t>
            </a:r>
            <a:endParaRPr lang="en-US" sz="2800" b="1" dirty="0">
              <a:latin typeface="Arial Narrow"/>
              <a:cs typeface="Arial Narrow"/>
            </a:endParaRPr>
          </a:p>
        </p:txBody>
      </p:sp>
      <p:sp>
        <p:nvSpPr>
          <p:cNvPr id="4" name="TextBox 3"/>
          <p:cNvSpPr txBox="1"/>
          <p:nvPr/>
        </p:nvSpPr>
        <p:spPr>
          <a:xfrm>
            <a:off x="457200" y="6069263"/>
            <a:ext cx="654797" cy="40011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NIM</a:t>
            </a:r>
            <a:endParaRPr lang="en-US" sz="2000" dirty="0"/>
          </a:p>
        </p:txBody>
      </p:sp>
      <p:cxnSp>
        <p:nvCxnSpPr>
          <p:cNvPr id="8" name="Straight Arrow Connector 7"/>
          <p:cNvCxnSpPr>
            <a:stCxn id="4" idx="0"/>
          </p:cNvCxnSpPr>
          <p:nvPr/>
        </p:nvCxnSpPr>
        <p:spPr>
          <a:xfrm flipV="1">
            <a:off x="784599" y="5755807"/>
            <a:ext cx="0" cy="3134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9273" y="1969266"/>
            <a:ext cx="2584259" cy="6463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tx1"/>
                </a:solidFill>
              </a:rPr>
              <a:t>Trivial - first player takes all tokens</a:t>
            </a:r>
            <a:endParaRPr lang="en-US" dirty="0">
              <a:solidFill>
                <a:schemeClr val="tx1"/>
              </a:solidFill>
            </a:endParaRPr>
          </a:p>
        </p:txBody>
      </p:sp>
      <p:cxnSp>
        <p:nvCxnSpPr>
          <p:cNvPr id="15" name="Straight Arrow Connector 14"/>
          <p:cNvCxnSpPr>
            <a:stCxn id="14" idx="1"/>
          </p:cNvCxnSpPr>
          <p:nvPr/>
        </p:nvCxnSpPr>
        <p:spPr>
          <a:xfrm flipH="1">
            <a:off x="4064001" y="2292432"/>
            <a:ext cx="1075272" cy="7487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37298" y="2771540"/>
            <a:ext cx="2362344" cy="646331"/>
          </a:xfrm>
          <a:prstGeom prst="rect">
            <a:avLst/>
          </a:prstGeom>
          <a:solidFill>
            <a:schemeClr val="lt1">
              <a:alpha val="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tx1"/>
                </a:solidFill>
              </a:rPr>
              <a:t>Losing positions: all stack heights equal</a:t>
            </a:r>
            <a:endParaRPr lang="en-US" dirty="0">
              <a:solidFill>
                <a:schemeClr val="tx1"/>
              </a:solidFill>
            </a:endParaRPr>
          </a:p>
        </p:txBody>
      </p:sp>
      <p:cxnSp>
        <p:nvCxnSpPr>
          <p:cNvPr id="22" name="Straight Arrow Connector 21"/>
          <p:cNvCxnSpPr/>
          <p:nvPr/>
        </p:nvCxnSpPr>
        <p:spPr>
          <a:xfrm flipH="1">
            <a:off x="5014866" y="3128211"/>
            <a:ext cx="1122432" cy="728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111997" y="1793407"/>
            <a:ext cx="1242624" cy="4328121"/>
          </a:xfrm>
          <a:prstGeom prst="ellipse">
            <a:avLst/>
          </a:prstGeom>
          <a:solidFill>
            <a:schemeClr val="lt1">
              <a:alpha val="0"/>
            </a:schemeClr>
          </a:solidFill>
          <a:ln>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5955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a:t>
            </a:r>
            <a:r>
              <a:rPr lang="en-US" i="1" dirty="0" smtClean="0"/>
              <a:t>n</a:t>
            </a:r>
            <a:r>
              <a:rPr lang="en-US" dirty="0" smtClean="0"/>
              <a:t> = 8: CN(8,6)</a:t>
            </a:r>
            <a:endParaRPr lang="en-US" dirty="0"/>
          </a:p>
        </p:txBody>
      </p:sp>
      <p:sp>
        <p:nvSpPr>
          <p:cNvPr id="4" name="Content Placeholder 3"/>
          <p:cNvSpPr txBox="1">
            <a:spLocks noGrp="1"/>
          </p:cNvSpPr>
          <p:nvPr>
            <p:ph idx="1"/>
          </p:nvPr>
        </p:nvSpPr>
        <p:spPr>
          <a:xfrm>
            <a:off x="457200" y="1696429"/>
            <a:ext cx="7972468" cy="1251625"/>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lnSpc>
                <a:spcPct val="120000"/>
              </a:lnSpc>
              <a:buNone/>
            </a:pPr>
            <a:r>
              <a:rPr lang="en-US" sz="2000" b="1" dirty="0">
                <a:cs typeface="Euclid Math One" charset="2"/>
              </a:rPr>
              <a:t>Theorem </a:t>
            </a:r>
            <a:r>
              <a:rPr lang="en-US" sz="2000" dirty="0" smtClean="0">
                <a:cs typeface="Euclid Math One" charset="2"/>
              </a:rPr>
              <a:t>[DH]</a:t>
            </a:r>
          </a:p>
          <a:p>
            <a:pPr marL="0" indent="0">
              <a:lnSpc>
                <a:spcPct val="120000"/>
              </a:lnSpc>
              <a:buNone/>
            </a:pPr>
            <a:r>
              <a:rPr lang="en-US" sz="2000" dirty="0" smtClean="0">
                <a:cs typeface="Euclid Math One" charset="2"/>
              </a:rPr>
              <a:t>The losing positions of CN(8,6) are given by {(0, x, a, b, e, c, d, x)| </a:t>
            </a:r>
            <a:r>
              <a:rPr lang="en-US" sz="2000" dirty="0">
                <a:cs typeface="Euclid Math One" charset="2"/>
              </a:rPr>
              <a:t>a + b = </a:t>
            </a:r>
            <a:r>
              <a:rPr lang="en-US" sz="2000" dirty="0" smtClean="0">
                <a:cs typeface="Euclid Math One" charset="2"/>
              </a:rPr>
              <a:t>c </a:t>
            </a:r>
            <a:r>
              <a:rPr lang="en-US" sz="2000" dirty="0">
                <a:cs typeface="Euclid Math One" charset="2"/>
              </a:rPr>
              <a:t>+ </a:t>
            </a:r>
            <a:r>
              <a:rPr lang="en-US" sz="2000" dirty="0" smtClean="0">
                <a:cs typeface="Euclid Math One" charset="2"/>
              </a:rPr>
              <a:t>d = x, e = min { x, a + d }}</a:t>
            </a:r>
            <a:endParaRPr lang="en-US" sz="2000" dirty="0">
              <a:cs typeface="Euclid Math One" charset="2"/>
            </a:endParaRPr>
          </a:p>
        </p:txBody>
      </p:sp>
      <p:pic>
        <p:nvPicPr>
          <p:cNvPr id="3" name="Picture 2" descr="Screen shot 2017-01-26 at 3.05.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65" y="3183430"/>
            <a:ext cx="4554085" cy="3163524"/>
          </a:xfrm>
          <a:prstGeom prst="rect">
            <a:avLst/>
          </a:prstGeom>
        </p:spPr>
      </p:pic>
    </p:spTree>
    <p:extLst>
      <p:ext uri="{BB962C8B-B14F-4D97-AF65-F5344CB8AC3E}">
        <p14:creationId xmlns:p14="http://schemas.microsoft.com/office/powerpoint/2010/main" val="22624646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a:t>
            </a:r>
            <a:r>
              <a:rPr lang="en-US" i="1" dirty="0" smtClean="0"/>
              <a:t>n</a:t>
            </a:r>
            <a:r>
              <a:rPr lang="en-US" dirty="0" smtClean="0"/>
              <a:t> = 8: CN(8,6)</a:t>
            </a:r>
            <a:endParaRPr lang="en-US" dirty="0"/>
          </a:p>
        </p:txBody>
      </p:sp>
      <p:sp>
        <p:nvSpPr>
          <p:cNvPr id="4" name="Content Placeholder 3"/>
          <p:cNvSpPr txBox="1">
            <a:spLocks noGrp="1"/>
          </p:cNvSpPr>
          <p:nvPr>
            <p:ph idx="1"/>
          </p:nvPr>
        </p:nvSpPr>
        <p:spPr>
          <a:xfrm>
            <a:off x="457200" y="1696429"/>
            <a:ext cx="7972468" cy="1251625"/>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lnSpc>
                <a:spcPct val="120000"/>
              </a:lnSpc>
              <a:buNone/>
            </a:pPr>
            <a:r>
              <a:rPr lang="en-US" sz="2000" b="1" dirty="0">
                <a:cs typeface="Euclid Math One" charset="2"/>
              </a:rPr>
              <a:t>Theorem </a:t>
            </a:r>
            <a:r>
              <a:rPr lang="en-US" sz="2000" dirty="0" smtClean="0">
                <a:cs typeface="Euclid Math One" charset="2"/>
              </a:rPr>
              <a:t>[DH]</a:t>
            </a:r>
          </a:p>
          <a:p>
            <a:pPr marL="0" indent="0">
              <a:lnSpc>
                <a:spcPct val="120000"/>
              </a:lnSpc>
              <a:buNone/>
            </a:pPr>
            <a:r>
              <a:rPr lang="en-US" sz="2000" dirty="0" smtClean="0">
                <a:cs typeface="Euclid Math One" charset="2"/>
              </a:rPr>
              <a:t>The losing positions of CN(8,6) are given by {(0, x, a, b, e, c, d, x)| </a:t>
            </a:r>
            <a:r>
              <a:rPr lang="en-US" sz="2000" dirty="0">
                <a:cs typeface="Euclid Math One" charset="2"/>
              </a:rPr>
              <a:t>a + b = </a:t>
            </a:r>
            <a:r>
              <a:rPr lang="en-US" sz="2000" dirty="0" smtClean="0">
                <a:cs typeface="Euclid Math One" charset="2"/>
              </a:rPr>
              <a:t>c </a:t>
            </a:r>
            <a:r>
              <a:rPr lang="en-US" sz="2000" dirty="0">
                <a:cs typeface="Euclid Math One" charset="2"/>
              </a:rPr>
              <a:t>+ </a:t>
            </a:r>
            <a:r>
              <a:rPr lang="en-US" sz="2000" dirty="0" smtClean="0">
                <a:cs typeface="Euclid Math One" charset="2"/>
              </a:rPr>
              <a:t>d = x, e = min { x, a + d }}</a:t>
            </a:r>
            <a:endParaRPr lang="en-US" sz="2000" dirty="0">
              <a:cs typeface="Euclid Math One" charset="2"/>
            </a:endParaRPr>
          </a:p>
        </p:txBody>
      </p:sp>
      <p:pic>
        <p:nvPicPr>
          <p:cNvPr id="3" name="Picture 2" descr="Screen shot 2017-01-26 at 3.05.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65" y="3183430"/>
            <a:ext cx="4554085" cy="3163524"/>
          </a:xfrm>
          <a:prstGeom prst="rect">
            <a:avLst/>
          </a:prstGeom>
        </p:spPr>
      </p:pic>
    </p:spTree>
    <p:extLst>
      <p:ext uri="{BB962C8B-B14F-4D97-AF65-F5344CB8AC3E}">
        <p14:creationId xmlns:p14="http://schemas.microsoft.com/office/powerpoint/2010/main" val="5937529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r>
              <a:rPr lang="en-US" dirty="0" smtClean="0"/>
              <a:t>Student Research</a:t>
            </a:r>
            <a:endParaRPr lang="en-US" dirty="0"/>
          </a:p>
        </p:txBody>
      </p:sp>
      <p:sp>
        <p:nvSpPr>
          <p:cNvPr id="4" name="Content Placeholder 3"/>
          <p:cNvSpPr>
            <a:spLocks noGrp="1"/>
          </p:cNvSpPr>
          <p:nvPr>
            <p:ph sz="half" idx="1"/>
          </p:nvPr>
        </p:nvSpPr>
        <p:spPr>
          <a:xfrm>
            <a:off x="381000" y="1539083"/>
            <a:ext cx="4038600" cy="4718304"/>
          </a:xfrm>
        </p:spPr>
        <p:txBody>
          <a:bodyPr>
            <a:normAutofit/>
          </a:bodyPr>
          <a:lstStyle/>
          <a:p>
            <a:pPr marL="0" indent="0">
              <a:buNone/>
            </a:pPr>
            <a:r>
              <a:rPr lang="en-US" sz="2200" dirty="0" smtClean="0"/>
              <a:t>Jonathan </a:t>
            </a:r>
            <a:r>
              <a:rPr lang="en-US" sz="2200" dirty="0" err="1" smtClean="0"/>
              <a:t>Sahagun</a:t>
            </a:r>
            <a:r>
              <a:rPr lang="en-US" sz="2200" dirty="0" smtClean="0"/>
              <a:t> &amp; Diamond Barajas, PUMP program</a:t>
            </a:r>
            <a:endParaRPr lang="en-US" sz="2200" dirty="0"/>
          </a:p>
        </p:txBody>
      </p:sp>
      <p:sp>
        <p:nvSpPr>
          <p:cNvPr id="5" name="Content Placeholder 4"/>
          <p:cNvSpPr>
            <a:spLocks noGrp="1"/>
          </p:cNvSpPr>
          <p:nvPr>
            <p:ph sz="half" idx="2"/>
          </p:nvPr>
        </p:nvSpPr>
        <p:spPr>
          <a:xfrm>
            <a:off x="4826501" y="1587543"/>
            <a:ext cx="2083133" cy="4718304"/>
          </a:xfrm>
        </p:spPr>
        <p:txBody>
          <a:bodyPr>
            <a:normAutofit/>
          </a:bodyPr>
          <a:lstStyle/>
          <a:p>
            <a:pPr marL="0" indent="0">
              <a:buNone/>
            </a:pPr>
            <a:r>
              <a:rPr lang="en-US" sz="2200" dirty="0" smtClean="0"/>
              <a:t>Colin Bloomfield, Masters student</a:t>
            </a:r>
            <a:endParaRPr lang="en-US" sz="2200" dirty="0"/>
          </a:p>
        </p:txBody>
      </p:sp>
      <p:pic>
        <p:nvPicPr>
          <p:cNvPr id="3" name="Picture 2" descr="Jonathan&amp;Diamo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52" y="2467814"/>
            <a:ext cx="3438407" cy="2578805"/>
          </a:xfrm>
          <a:prstGeom prst="rect">
            <a:avLst/>
          </a:prstGeom>
        </p:spPr>
      </p:pic>
      <p:cxnSp>
        <p:nvCxnSpPr>
          <p:cNvPr id="7" name="Straight Connector 6"/>
          <p:cNvCxnSpPr/>
          <p:nvPr/>
        </p:nvCxnSpPr>
        <p:spPr>
          <a:xfrm>
            <a:off x="4552612" y="1673352"/>
            <a:ext cx="0" cy="4484852"/>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199" y="5382517"/>
            <a:ext cx="3962401" cy="923330"/>
          </a:xfrm>
          <a:prstGeom prst="rect">
            <a:avLst/>
          </a:prstGeom>
          <a:noFill/>
        </p:spPr>
        <p:txBody>
          <a:bodyPr wrap="square" rtlCol="0">
            <a:spAutoFit/>
          </a:bodyPr>
          <a:lstStyle/>
          <a:p>
            <a:r>
              <a:rPr lang="en-US" dirty="0" smtClean="0"/>
              <a:t>Worked on a variation of Circular </a:t>
            </a:r>
            <a:r>
              <a:rPr lang="en-US" dirty="0" err="1" smtClean="0"/>
              <a:t>Nim</a:t>
            </a:r>
            <a:r>
              <a:rPr lang="en-US" dirty="0" smtClean="0"/>
              <a:t>, where a fixed number of tokens has to be removed from ALL k stacks</a:t>
            </a:r>
            <a:endParaRPr lang="en-US" dirty="0"/>
          </a:p>
        </p:txBody>
      </p:sp>
      <p:sp>
        <p:nvSpPr>
          <p:cNvPr id="9" name="TextBox 8"/>
          <p:cNvSpPr txBox="1"/>
          <p:nvPr/>
        </p:nvSpPr>
        <p:spPr>
          <a:xfrm>
            <a:off x="4890286" y="5382517"/>
            <a:ext cx="2083133" cy="923330"/>
          </a:xfrm>
          <a:prstGeom prst="rect">
            <a:avLst/>
          </a:prstGeom>
          <a:noFill/>
        </p:spPr>
        <p:txBody>
          <a:bodyPr wrap="square" rtlCol="0">
            <a:spAutoFit/>
          </a:bodyPr>
          <a:lstStyle/>
          <a:p>
            <a:r>
              <a:rPr lang="en-US" dirty="0" smtClean="0"/>
              <a:t>Currently working on the game creation operator</a:t>
            </a:r>
            <a:endParaRPr lang="en-US" dirty="0"/>
          </a:p>
        </p:txBody>
      </p:sp>
      <p:pic>
        <p:nvPicPr>
          <p:cNvPr id="6" name="Picture 5" descr="Screen shot 2017-05-17 at 2.25.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3419" y="1844182"/>
            <a:ext cx="1637181" cy="3699604"/>
          </a:xfrm>
          <a:prstGeom prst="rect">
            <a:avLst/>
          </a:prstGeom>
        </p:spPr>
      </p:pic>
    </p:spTree>
    <p:extLst>
      <p:ext uri="{BB962C8B-B14F-4D97-AF65-F5344CB8AC3E}">
        <p14:creationId xmlns:p14="http://schemas.microsoft.com/office/powerpoint/2010/main" val="33613771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A_treatise_on_chess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22" y="386676"/>
            <a:ext cx="2944929" cy="4671728"/>
          </a:xfrm>
          <a:prstGeom prst="rect">
            <a:avLst/>
          </a:prstGeom>
        </p:spPr>
      </p:pic>
      <p:sp>
        <p:nvSpPr>
          <p:cNvPr id="3" name="TextBox 2"/>
          <p:cNvSpPr txBox="1"/>
          <p:nvPr/>
        </p:nvSpPr>
        <p:spPr>
          <a:xfrm>
            <a:off x="4022215" y="395782"/>
            <a:ext cx="4405198" cy="830997"/>
          </a:xfrm>
          <a:prstGeom prst="rect">
            <a:avLst/>
          </a:prstGeom>
          <a:noFill/>
        </p:spPr>
        <p:txBody>
          <a:bodyPr wrap="square" rtlCol="0">
            <a:spAutoFit/>
          </a:bodyPr>
          <a:lstStyle/>
          <a:p>
            <a:r>
              <a:rPr lang="en-US" sz="2400" b="1" dirty="0" smtClean="0">
                <a:solidFill>
                  <a:srgbClr val="0000FF"/>
                </a:solidFill>
              </a:rPr>
              <a:t>Games are an integral part of all cultures</a:t>
            </a:r>
            <a:endParaRPr lang="en-US" sz="2400" b="1" dirty="0">
              <a:solidFill>
                <a:srgbClr val="0000FF"/>
              </a:solidFill>
            </a:endParaRPr>
          </a:p>
        </p:txBody>
      </p:sp>
      <p:pic>
        <p:nvPicPr>
          <p:cNvPr id="5" name="Picture 4" descr="800px-British_Museum_Royal_Game_of_U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634" y="1415551"/>
            <a:ext cx="2899095" cy="2308405"/>
          </a:xfrm>
          <a:prstGeom prst="rect">
            <a:avLst/>
          </a:prstGeom>
        </p:spPr>
      </p:pic>
      <p:pic>
        <p:nvPicPr>
          <p:cNvPr id="6" name="Picture 5" descr="Hnefatafl reconstruct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294" y="3959323"/>
            <a:ext cx="3176905" cy="2198161"/>
          </a:xfrm>
          <a:prstGeom prst="rect">
            <a:avLst/>
          </a:prstGeom>
        </p:spPr>
      </p:pic>
      <p:sp>
        <p:nvSpPr>
          <p:cNvPr id="7" name="TextBox 6"/>
          <p:cNvSpPr txBox="1"/>
          <p:nvPr/>
        </p:nvSpPr>
        <p:spPr>
          <a:xfrm rot="10800000" flipV="1">
            <a:off x="406622" y="5230889"/>
            <a:ext cx="3270404" cy="1200329"/>
          </a:xfrm>
          <a:prstGeom prst="rect">
            <a:avLst/>
          </a:prstGeom>
          <a:noFill/>
        </p:spPr>
        <p:txBody>
          <a:bodyPr wrap="square" rtlCol="0">
            <a:spAutoFit/>
          </a:bodyPr>
          <a:lstStyle/>
          <a:p>
            <a:r>
              <a:rPr lang="en-US" dirty="0"/>
              <a:t>Indian Ambassadors present </a:t>
            </a:r>
            <a:r>
              <a:rPr lang="en-US" dirty="0">
                <a:hlinkClick r:id="rId6" tooltip="Chaturanga"/>
              </a:rPr>
              <a:t>Chaturanga</a:t>
            </a:r>
            <a:r>
              <a:rPr lang="en-US" dirty="0"/>
              <a:t> to </a:t>
            </a:r>
            <a:r>
              <a:rPr lang="en-US" dirty="0">
                <a:hlinkClick r:id="rId7" tooltip="Khosrau I"/>
              </a:rPr>
              <a:t>Khosrau I</a:t>
            </a:r>
            <a:r>
              <a:rPr lang="en-US" dirty="0"/>
              <a:t>, from "A treatise on chess", 14th century</a:t>
            </a:r>
          </a:p>
        </p:txBody>
      </p:sp>
      <p:sp>
        <p:nvSpPr>
          <p:cNvPr id="8" name="TextBox 7"/>
          <p:cNvSpPr txBox="1"/>
          <p:nvPr/>
        </p:nvSpPr>
        <p:spPr>
          <a:xfrm>
            <a:off x="6832821" y="1709563"/>
            <a:ext cx="1818378" cy="1477328"/>
          </a:xfrm>
          <a:prstGeom prst="rect">
            <a:avLst/>
          </a:prstGeom>
          <a:noFill/>
        </p:spPr>
        <p:txBody>
          <a:bodyPr wrap="square" rtlCol="0">
            <a:spAutoFit/>
          </a:bodyPr>
          <a:lstStyle/>
          <a:p>
            <a:r>
              <a:rPr lang="en-US" dirty="0"/>
              <a:t>Royal Game of Ur, southern Iraq, about 2600-2400 BCE</a:t>
            </a:r>
          </a:p>
          <a:p>
            <a:endParaRPr lang="en-US" dirty="0"/>
          </a:p>
        </p:txBody>
      </p:sp>
      <p:sp>
        <p:nvSpPr>
          <p:cNvPr id="9" name="TextBox 8"/>
          <p:cNvSpPr txBox="1"/>
          <p:nvPr/>
        </p:nvSpPr>
        <p:spPr>
          <a:xfrm>
            <a:off x="4022215" y="4579454"/>
            <a:ext cx="1307686" cy="1754327"/>
          </a:xfrm>
          <a:prstGeom prst="rect">
            <a:avLst/>
          </a:prstGeom>
          <a:noFill/>
        </p:spPr>
        <p:txBody>
          <a:bodyPr wrap="square" rtlCol="0">
            <a:spAutoFit/>
          </a:bodyPr>
          <a:lstStyle/>
          <a:p>
            <a:r>
              <a:rPr lang="en-US" dirty="0" err="1" smtClean="0"/>
              <a:t>Hnefatafl</a:t>
            </a:r>
            <a:r>
              <a:rPr lang="en-US" dirty="0" smtClean="0"/>
              <a:t> – Northern European, from about 400 BC – 1200 AD </a:t>
            </a:r>
            <a:endParaRPr lang="en-US" dirty="0"/>
          </a:p>
        </p:txBody>
      </p:sp>
    </p:spTree>
    <p:extLst>
      <p:ext uri="{BB962C8B-B14F-4D97-AF65-F5344CB8AC3E}">
        <p14:creationId xmlns:p14="http://schemas.microsoft.com/office/powerpoint/2010/main" val="95759875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926" y="3907026"/>
            <a:ext cx="7895336" cy="2554546"/>
          </a:xfrm>
          <a:prstGeom prst="rect">
            <a:avLst/>
          </a:prstGeom>
          <a:noFill/>
        </p:spPr>
        <p:txBody>
          <a:bodyPr wrap="square" rtlCol="0">
            <a:spAutoFit/>
          </a:bodyPr>
          <a:lstStyle/>
          <a:p>
            <a:r>
              <a:rPr lang="en-US" sz="1400" dirty="0" smtClean="0"/>
              <a:t>Image citation</a:t>
            </a:r>
          </a:p>
          <a:p>
            <a:endParaRPr lang="en-US" sz="1400" dirty="0" smtClean="0"/>
          </a:p>
          <a:p>
            <a:pPr marL="285750" indent="-285750">
              <a:spcAft>
                <a:spcPts val="600"/>
              </a:spcAft>
              <a:buFont typeface="Arial"/>
              <a:buChar char="•"/>
            </a:pPr>
            <a:r>
              <a:rPr lang="en-US" sz="1400" dirty="0"/>
              <a:t>By Firdausi - http://</a:t>
            </a:r>
            <a:r>
              <a:rPr lang="en-US" sz="1400" dirty="0" err="1"/>
              <a:t>history.chess.free.fr</a:t>
            </a:r>
            <a:r>
              <a:rPr lang="en-US" sz="1400" dirty="0"/>
              <a:t>/</a:t>
            </a:r>
            <a:r>
              <a:rPr lang="en-US" sz="1400" dirty="0" err="1"/>
              <a:t>sources.htm</a:t>
            </a:r>
            <a:r>
              <a:rPr lang="en-US" sz="1400" dirty="0"/>
              <a:t>, Public </a:t>
            </a:r>
            <a:r>
              <a:rPr lang="en-US" sz="1400" dirty="0" smtClean="0"/>
              <a:t>Domain </a:t>
            </a:r>
            <a:r>
              <a:rPr lang="en-US" sz="1400" u="sng" dirty="0" smtClean="0">
                <a:hlinkClick r:id="rId3"/>
              </a:rPr>
              <a:t>https</a:t>
            </a:r>
            <a:r>
              <a:rPr lang="en-US" sz="1400" u="sng" dirty="0">
                <a:hlinkClick r:id="rId3"/>
              </a:rPr>
              <a:t>://commons.wikimedia.org/w/index.php?curid=</a:t>
            </a:r>
            <a:r>
              <a:rPr lang="en-US" sz="1400" u="sng" dirty="0" smtClean="0">
                <a:hlinkClick r:id="rId3"/>
              </a:rPr>
              <a:t>13374161</a:t>
            </a:r>
            <a:endParaRPr lang="en-US" sz="1400" u="sng" dirty="0" smtClean="0"/>
          </a:p>
          <a:p>
            <a:pPr marL="285750" indent="-285750">
              <a:spcAft>
                <a:spcPts val="600"/>
              </a:spcAft>
              <a:buFont typeface="Arial"/>
              <a:buChar char="•"/>
            </a:pPr>
            <a:r>
              <a:rPr lang="en-US" sz="1400" dirty="0"/>
              <a:t>Royal Game of Ur, southern Iraq, about 2600-2400 </a:t>
            </a:r>
            <a:r>
              <a:rPr lang="en-US" sz="1400" dirty="0" smtClean="0"/>
              <a:t>BCE, By </a:t>
            </a:r>
            <a:r>
              <a:rPr lang="en-US" sz="1400" dirty="0" err="1"/>
              <a:t>BabelStone</a:t>
            </a:r>
            <a:r>
              <a:rPr lang="en-US" sz="1400" dirty="0"/>
              <a:t> (Own work), CC0, </a:t>
            </a:r>
            <a:r>
              <a:rPr lang="en-US" sz="1400" dirty="0" smtClean="0"/>
              <a:t>      </a:t>
            </a:r>
            <a:r>
              <a:rPr lang="en-US" sz="1400" u="sng" dirty="0" smtClean="0">
                <a:hlinkClick r:id="rId4"/>
              </a:rPr>
              <a:t>https</a:t>
            </a:r>
            <a:r>
              <a:rPr lang="en-US" sz="1400" u="sng" dirty="0">
                <a:hlinkClick r:id="rId4"/>
              </a:rPr>
              <a:t>://commons.wikimedia.org/w/index.php?curid=</a:t>
            </a:r>
            <a:r>
              <a:rPr lang="en-US" sz="1400" u="sng" dirty="0" smtClean="0">
                <a:hlinkClick r:id="rId4"/>
              </a:rPr>
              <a:t>10861909</a:t>
            </a:r>
            <a:endParaRPr lang="en-US" sz="1400" u="sng" dirty="0" smtClean="0"/>
          </a:p>
          <a:p>
            <a:pPr marL="285750" indent="-285750">
              <a:spcAft>
                <a:spcPts val="600"/>
              </a:spcAft>
              <a:buFont typeface="Arial"/>
              <a:buChar char="•"/>
            </a:pPr>
            <a:r>
              <a:rPr lang="en-US" sz="1400" dirty="0" err="1"/>
              <a:t>Hnefatafl</a:t>
            </a:r>
            <a:r>
              <a:rPr lang="en-US" sz="1400" dirty="0"/>
              <a:t> </a:t>
            </a:r>
            <a:r>
              <a:rPr lang="en-US" sz="1400" dirty="0" smtClean="0"/>
              <a:t>reconstruction, By </a:t>
            </a:r>
            <a:r>
              <a:rPr lang="en-US" sz="1400" dirty="0" err="1"/>
              <a:t>Matěj</a:t>
            </a:r>
            <a:r>
              <a:rPr lang="en-US" sz="1400" dirty="0"/>
              <a:t> </a:t>
            </a:r>
            <a:r>
              <a:rPr lang="en-US" sz="1400" dirty="0" err="1"/>
              <a:t>Baťha</a:t>
            </a:r>
            <a:r>
              <a:rPr lang="en-US" sz="1400" dirty="0"/>
              <a:t> - Own work, CC BY-SA 3.0, </a:t>
            </a:r>
            <a:r>
              <a:rPr lang="en-US" sz="1400" dirty="0">
                <a:hlinkClick r:id="rId5"/>
              </a:rPr>
              <a:t>https://commons.wikimedia.org/w/index.php?curid=</a:t>
            </a:r>
            <a:r>
              <a:rPr lang="en-US" sz="1400" dirty="0" smtClean="0">
                <a:hlinkClick r:id="rId5"/>
              </a:rPr>
              <a:t>25070387</a:t>
            </a:r>
            <a:endParaRPr lang="en-US" sz="1400" dirty="0" smtClean="0"/>
          </a:p>
          <a:p>
            <a:pPr marL="285750" indent="-285750">
              <a:spcAft>
                <a:spcPts val="600"/>
              </a:spcAft>
              <a:buFont typeface="Arial"/>
              <a:buChar char="•"/>
            </a:pPr>
            <a:r>
              <a:rPr lang="en-US" sz="1400" dirty="0">
                <a:hlinkClick r:id="rId6"/>
              </a:rPr>
              <a:t>http://www.britgo.org/node/</a:t>
            </a:r>
            <a:r>
              <a:rPr lang="en-US" sz="1400" dirty="0" smtClean="0">
                <a:hlinkClick r:id="rId6"/>
              </a:rPr>
              <a:t>4812</a:t>
            </a:r>
            <a:endParaRPr lang="en-US" sz="1400" dirty="0" smtClean="0"/>
          </a:p>
          <a:p>
            <a:pPr marL="285750" indent="-285750">
              <a:spcAft>
                <a:spcPts val="600"/>
              </a:spcAft>
              <a:buFont typeface="Arial"/>
              <a:buChar char="•"/>
            </a:pPr>
            <a:r>
              <a:rPr lang="en-US" sz="1400" dirty="0">
                <a:hlinkClick r:id="rId7"/>
              </a:rPr>
              <a:t>https://en.wikipedia.org/wiki/Mancala#/media/</a:t>
            </a:r>
            <a:r>
              <a:rPr lang="en-US" sz="1400" dirty="0" smtClean="0">
                <a:hlinkClick r:id="rId7"/>
              </a:rPr>
              <a:t>File:Bao_players_in_stone_town_zanzibar.jpg</a:t>
            </a:r>
            <a:endParaRPr lang="en-US" sz="1400" dirty="0" smtClean="0"/>
          </a:p>
        </p:txBody>
      </p:sp>
      <p:sp>
        <p:nvSpPr>
          <p:cNvPr id="4" name="TextBox 3"/>
          <p:cNvSpPr txBox="1"/>
          <p:nvPr/>
        </p:nvSpPr>
        <p:spPr>
          <a:xfrm>
            <a:off x="2376040" y="1810586"/>
            <a:ext cx="3716507" cy="769441"/>
          </a:xfrm>
          <a:prstGeom prst="rect">
            <a:avLst/>
          </a:prstGeom>
          <a:noFill/>
        </p:spPr>
        <p:txBody>
          <a:bodyPr wrap="none" rtlCol="0">
            <a:spAutoFit/>
          </a:bodyPr>
          <a:lstStyle/>
          <a:p>
            <a:r>
              <a:rPr lang="en-US" sz="4400" b="1" dirty="0" smtClean="0">
                <a:solidFill>
                  <a:schemeClr val="accent1"/>
                </a:solidFill>
              </a:rPr>
              <a:t>THANK YOU!</a:t>
            </a:r>
            <a:endParaRPr lang="en-US" sz="4400" b="1" dirty="0">
              <a:solidFill>
                <a:schemeClr val="accent1"/>
              </a:solidFill>
            </a:endParaRPr>
          </a:p>
        </p:txBody>
      </p:sp>
    </p:spTree>
    <p:extLst>
      <p:ext uri="{BB962C8B-B14F-4D97-AF65-F5344CB8AC3E}">
        <p14:creationId xmlns:p14="http://schemas.microsoft.com/office/powerpoint/2010/main" val="22873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a:t>
            </a:r>
            <a:endParaRPr lang="en-US" dirty="0"/>
          </a:p>
        </p:txBody>
      </p:sp>
      <p:sp>
        <p:nvSpPr>
          <p:cNvPr id="3" name="Content Placeholder 2"/>
          <p:cNvSpPr>
            <a:spLocks noGrp="1"/>
          </p:cNvSpPr>
          <p:nvPr>
            <p:ph idx="1"/>
          </p:nvPr>
        </p:nvSpPr>
        <p:spPr>
          <a:xfrm>
            <a:off x="730171" y="1677306"/>
            <a:ext cx="3980329" cy="2300941"/>
          </a:xfrm>
        </p:spPr>
        <p:txBody>
          <a:bodyPr>
            <a:normAutofit fontScale="92500" lnSpcReduction="10000"/>
          </a:bodyPr>
          <a:lstStyle/>
          <a:p>
            <a:pPr marL="0" indent="0">
              <a:buNone/>
            </a:pPr>
            <a:r>
              <a:rPr lang="en-US" sz="3200" dirty="0" smtClean="0">
                <a:solidFill>
                  <a:srgbClr val="4D0B82"/>
                </a:solidFill>
              </a:rPr>
              <a:t>Who wins from a given position, assuming both players play optimally? </a:t>
            </a:r>
          </a:p>
          <a:p>
            <a:pPr marL="0" indent="0">
              <a:buNone/>
            </a:pPr>
            <a:endParaRPr lang="en-US" sz="3200" dirty="0" smtClean="0">
              <a:solidFill>
                <a:srgbClr val="4D0B82"/>
              </a:solidFill>
            </a:endParaRPr>
          </a:p>
          <a:p>
            <a:pPr marL="0" indent="0">
              <a:buNone/>
            </a:pPr>
            <a:endParaRPr lang="en-US" sz="3200" dirty="0" smtClean="0">
              <a:solidFill>
                <a:srgbClr val="4D0B82"/>
              </a:solidFill>
            </a:endParaRPr>
          </a:p>
        </p:txBody>
      </p:sp>
      <p:pic>
        <p:nvPicPr>
          <p:cNvPr id="9" name="Picture 8" descr="Screen shot 2017-05-17 at 2.11.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00" y="642133"/>
            <a:ext cx="2532518" cy="1870305"/>
          </a:xfrm>
          <a:prstGeom prst="rect">
            <a:avLst/>
          </a:prstGeom>
        </p:spPr>
      </p:pic>
      <p:pic>
        <p:nvPicPr>
          <p:cNvPr id="12" name="Picture 11" descr="Screen shot 2017-05-17 at 2.05.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773" y="4442502"/>
            <a:ext cx="2847240" cy="2048212"/>
          </a:xfrm>
          <a:prstGeom prst="rect">
            <a:avLst/>
          </a:prstGeom>
        </p:spPr>
      </p:pic>
      <p:pic>
        <p:nvPicPr>
          <p:cNvPr id="4" name="Picture 3" descr="mancala_players_in_stone_town_zanziba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7760" y="3044966"/>
            <a:ext cx="2168126" cy="3239542"/>
          </a:xfrm>
          <a:prstGeom prst="rect">
            <a:avLst/>
          </a:prstGeom>
        </p:spPr>
      </p:pic>
    </p:spTree>
    <p:extLst>
      <p:ext uri="{BB962C8B-B14F-4D97-AF65-F5344CB8AC3E}">
        <p14:creationId xmlns:p14="http://schemas.microsoft.com/office/powerpoint/2010/main" val="18651011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Games</a:t>
            </a:r>
            <a:endParaRPr lang="en-US" dirty="0"/>
          </a:p>
        </p:txBody>
      </p:sp>
      <p:sp>
        <p:nvSpPr>
          <p:cNvPr id="3" name="Content Placeholder 2"/>
          <p:cNvSpPr>
            <a:spLocks noGrp="1"/>
          </p:cNvSpPr>
          <p:nvPr>
            <p:ph idx="1"/>
          </p:nvPr>
        </p:nvSpPr>
        <p:spPr/>
        <p:txBody>
          <a:bodyPr/>
          <a:lstStyle/>
          <a:p>
            <a:pPr>
              <a:buFont typeface="Wingdings" charset="2"/>
              <a:buChar char="§"/>
            </a:pPr>
            <a:r>
              <a:rPr lang="en-US" dirty="0"/>
              <a:t>T</a:t>
            </a:r>
            <a:r>
              <a:rPr lang="en-US" dirty="0" smtClean="0"/>
              <a:t>wo</a:t>
            </a:r>
            <a:r>
              <a:rPr lang="en-US" dirty="0"/>
              <a:t>-player game </a:t>
            </a:r>
            <a:endParaRPr lang="en-US" dirty="0" smtClean="0"/>
          </a:p>
          <a:p>
            <a:pPr>
              <a:buFont typeface="Wingdings" charset="2"/>
              <a:buChar char="§"/>
            </a:pPr>
            <a:r>
              <a:rPr lang="en-US" dirty="0"/>
              <a:t>N</a:t>
            </a:r>
            <a:r>
              <a:rPr lang="en-US" dirty="0" smtClean="0"/>
              <a:t>o </a:t>
            </a:r>
            <a:r>
              <a:rPr lang="en-US" dirty="0"/>
              <a:t>randomness </a:t>
            </a:r>
            <a:r>
              <a:rPr lang="en-US" dirty="0" smtClean="0"/>
              <a:t>is involved </a:t>
            </a:r>
          </a:p>
          <a:p>
            <a:pPr>
              <a:buFont typeface="Wingdings" charset="2"/>
              <a:buChar char="§"/>
            </a:pPr>
            <a:r>
              <a:rPr lang="en-US" dirty="0" smtClean="0"/>
              <a:t>Both players have complete information</a:t>
            </a:r>
          </a:p>
          <a:p>
            <a:pPr>
              <a:buFont typeface="Wingdings" charset="2"/>
              <a:buChar char="§"/>
            </a:pPr>
            <a:r>
              <a:rPr lang="en-US" dirty="0" smtClean="0"/>
              <a:t>Typically, the </a:t>
            </a:r>
            <a:r>
              <a:rPr lang="en-US" dirty="0"/>
              <a:t>last player to move wins. </a:t>
            </a:r>
          </a:p>
          <a:p>
            <a:pPr>
              <a:buFont typeface="Wingdings" charset="2"/>
              <a:buChar char="§"/>
            </a:pPr>
            <a:endParaRPr lang="en-US" dirty="0" smtClean="0"/>
          </a:p>
          <a:p>
            <a:pPr>
              <a:buFont typeface="Wingdings" charset="2"/>
              <a:buChar char="§"/>
            </a:pPr>
            <a:endParaRPr lang="en-US" b="1" dirty="0">
              <a:solidFill>
                <a:srgbClr val="D1282E"/>
              </a:solidFill>
            </a:endParaRPr>
          </a:p>
          <a:p>
            <a:pPr>
              <a:buFont typeface="Wingdings" charset="2"/>
              <a:buChar char="§"/>
            </a:pPr>
            <a:endParaRPr lang="en-US" b="1" dirty="0" smtClean="0">
              <a:solidFill>
                <a:srgbClr val="D1282E"/>
              </a:solidFill>
            </a:endParaRPr>
          </a:p>
          <a:p>
            <a:pPr>
              <a:buFont typeface="Wingdings" charset="2"/>
              <a:buChar char="§"/>
            </a:pPr>
            <a:endParaRPr lang="en-US" b="1" dirty="0" smtClean="0">
              <a:solidFill>
                <a:srgbClr val="D1282E"/>
              </a:solidFill>
            </a:endParaRPr>
          </a:p>
          <a:p>
            <a:pPr>
              <a:buFont typeface="Wingdings" charset="2"/>
              <a:buChar char="§"/>
            </a:pPr>
            <a:endParaRPr lang="en-US" b="1" dirty="0">
              <a:solidFill>
                <a:srgbClr val="D1282E"/>
              </a:solidFill>
            </a:endParaRPr>
          </a:p>
          <a:p>
            <a:pPr>
              <a:buFont typeface="Wingdings" charset="2"/>
              <a:buChar char="§"/>
            </a:pPr>
            <a:endParaRPr lang="en-US" b="1" dirty="0">
              <a:solidFill>
                <a:srgbClr val="D1282E"/>
              </a:solidFill>
            </a:endParaRPr>
          </a:p>
          <a:p>
            <a:pPr marL="0" indent="0">
              <a:buNone/>
            </a:pPr>
            <a:endParaRPr lang="en-US" dirty="0"/>
          </a:p>
          <a:p>
            <a:pPr marL="0" indent="0">
              <a:buNone/>
            </a:pPr>
            <a:endParaRPr lang="en-US" dirty="0" smtClean="0"/>
          </a:p>
        </p:txBody>
      </p:sp>
      <p:pic>
        <p:nvPicPr>
          <p:cNvPr id="5" name="Picture 4" descr="chess 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550" y="4163878"/>
            <a:ext cx="2009356" cy="1509529"/>
          </a:xfrm>
          <a:prstGeom prst="rect">
            <a:avLst/>
          </a:prstGeom>
        </p:spPr>
      </p:pic>
      <p:pic>
        <p:nvPicPr>
          <p:cNvPr id="6" name="Picture 5" descr="Ni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608" y="4422935"/>
            <a:ext cx="3024017" cy="1250472"/>
          </a:xfrm>
          <a:prstGeom prst="rect">
            <a:avLst/>
          </a:prstGeom>
        </p:spPr>
      </p:pic>
    </p:spTree>
    <p:extLst>
      <p:ext uri="{BB962C8B-B14F-4D97-AF65-F5344CB8AC3E}">
        <p14:creationId xmlns:p14="http://schemas.microsoft.com/office/powerpoint/2010/main" val="10850413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021" y="3786479"/>
            <a:ext cx="3201299" cy="1323780"/>
          </a:xfrm>
          <a:prstGeom prst="rect">
            <a:avLst/>
          </a:prstGeom>
        </p:spPr>
      </p:pic>
      <p:sp>
        <p:nvSpPr>
          <p:cNvPr id="4" name="TextBox 3"/>
          <p:cNvSpPr txBox="1"/>
          <p:nvPr/>
        </p:nvSpPr>
        <p:spPr>
          <a:xfrm>
            <a:off x="457200" y="1732975"/>
            <a:ext cx="7721600" cy="1815882"/>
          </a:xfrm>
          <a:prstGeom prst="rect">
            <a:avLst/>
          </a:prstGeom>
          <a:noFill/>
        </p:spPr>
        <p:txBody>
          <a:bodyPr wrap="square" rtlCol="0">
            <a:spAutoFit/>
          </a:bodyPr>
          <a:lstStyle/>
          <a:p>
            <a:pPr marL="285750" indent="-285750">
              <a:buClr>
                <a:schemeClr val="accent1"/>
              </a:buClr>
              <a:buFont typeface="Wingdings" charset="2"/>
              <a:buChar char="§"/>
            </a:pPr>
            <a:r>
              <a:rPr lang="en-US" sz="2800" dirty="0" smtClean="0"/>
              <a:t>Pick one of the stacks</a:t>
            </a:r>
          </a:p>
          <a:p>
            <a:pPr marL="285750" indent="-285750">
              <a:buClr>
                <a:schemeClr val="accent1"/>
              </a:buClr>
              <a:buFont typeface="Wingdings" charset="2"/>
              <a:buChar char="§"/>
            </a:pPr>
            <a:r>
              <a:rPr lang="en-US" sz="2800" dirty="0" smtClean="0"/>
              <a:t>Remove at least one of the tokens of that stack</a:t>
            </a:r>
          </a:p>
          <a:p>
            <a:pPr marL="285750" indent="-285750">
              <a:buClr>
                <a:schemeClr val="accent1"/>
              </a:buClr>
              <a:buFont typeface="Wingdings" charset="2"/>
              <a:buChar char="§"/>
            </a:pPr>
            <a:r>
              <a:rPr lang="en-US" sz="2800" dirty="0" smtClean="0"/>
              <a:t>Last person to make a move wins</a:t>
            </a:r>
            <a:endParaRPr lang="en-US" sz="2800" dirty="0"/>
          </a:p>
        </p:txBody>
      </p:sp>
      <p:sp>
        <p:nvSpPr>
          <p:cNvPr id="7" name="TextBox 6"/>
          <p:cNvSpPr txBox="1"/>
          <p:nvPr/>
        </p:nvSpPr>
        <p:spPr>
          <a:xfrm>
            <a:off x="1117210" y="5431135"/>
            <a:ext cx="7215888" cy="461665"/>
          </a:xfrm>
          <a:prstGeom prst="rect">
            <a:avLst/>
          </a:prstGeom>
          <a:noFill/>
        </p:spPr>
        <p:txBody>
          <a:bodyPr wrap="none" rtlCol="0">
            <a:spAutoFit/>
          </a:bodyPr>
          <a:lstStyle/>
          <a:p>
            <a:r>
              <a:rPr lang="en-US" sz="2400" dirty="0" smtClean="0"/>
              <a:t>NIM was completely analyzed by C. </a:t>
            </a:r>
            <a:r>
              <a:rPr lang="en-US" sz="2400" dirty="0" err="1" smtClean="0"/>
              <a:t>Bouton</a:t>
            </a:r>
            <a:r>
              <a:rPr lang="en-US" sz="2400" dirty="0" smtClean="0"/>
              <a:t> in 1901</a:t>
            </a:r>
            <a:endParaRPr lang="en-US" sz="2400" dirty="0"/>
          </a:p>
        </p:txBody>
      </p:sp>
      <p:sp>
        <p:nvSpPr>
          <p:cNvPr id="9"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The Game of NIM</a:t>
            </a:r>
            <a:endParaRPr lang="en-US" dirty="0"/>
          </a:p>
        </p:txBody>
      </p:sp>
    </p:spTree>
    <p:extLst>
      <p:ext uri="{BB962C8B-B14F-4D97-AF65-F5344CB8AC3E}">
        <p14:creationId xmlns:p14="http://schemas.microsoft.com/office/powerpoint/2010/main" val="41873394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Impartial Games</a:t>
            </a:r>
            <a:endParaRPr lang="en-US" dirty="0"/>
          </a:p>
        </p:txBody>
      </p:sp>
      <p:sp>
        <p:nvSpPr>
          <p:cNvPr id="3" name="Content Placeholder 2"/>
          <p:cNvSpPr>
            <a:spLocks noGrp="1"/>
          </p:cNvSpPr>
          <p:nvPr>
            <p:ph idx="1"/>
          </p:nvPr>
        </p:nvSpPr>
        <p:spPr>
          <a:xfrm>
            <a:off x="457199" y="1600200"/>
            <a:ext cx="8391995" cy="4876800"/>
          </a:xfrm>
        </p:spPr>
        <p:txBody>
          <a:bodyPr>
            <a:normAutofit/>
          </a:bodyPr>
          <a:lstStyle/>
          <a:p>
            <a:pPr marL="0" indent="0">
              <a:buNone/>
            </a:pPr>
            <a:r>
              <a:rPr lang="en-US" sz="2800" dirty="0" smtClean="0"/>
              <a:t>Only two possible outcome classes:</a:t>
            </a:r>
          </a:p>
          <a:p>
            <a:pPr lvl="1"/>
            <a:r>
              <a:rPr lang="en-US" sz="2600" b="1" dirty="0" smtClean="0">
                <a:solidFill>
                  <a:srgbClr val="FF0000"/>
                </a:solidFill>
              </a:rPr>
              <a:t>Losing</a:t>
            </a:r>
            <a:r>
              <a:rPr lang="en-US" sz="2600" b="1" dirty="0" smtClean="0">
                <a:solidFill>
                  <a:srgbClr val="DC5924"/>
                </a:solidFill>
              </a:rPr>
              <a:t> </a:t>
            </a:r>
            <a:r>
              <a:rPr lang="en-US" sz="2600" dirty="0" smtClean="0"/>
              <a:t>positions</a:t>
            </a:r>
            <a:r>
              <a:rPr lang="en-US" sz="2600" b="1" dirty="0" smtClean="0">
                <a:solidFill>
                  <a:srgbClr val="DC5924"/>
                </a:solidFill>
              </a:rPr>
              <a:t> </a:t>
            </a:r>
          </a:p>
          <a:p>
            <a:pPr lvl="1"/>
            <a:r>
              <a:rPr lang="en-US" sz="2600" b="1" dirty="0" smtClean="0">
                <a:solidFill>
                  <a:srgbClr val="329C0B"/>
                </a:solidFill>
              </a:rPr>
              <a:t>Winning</a:t>
            </a:r>
            <a:r>
              <a:rPr lang="en-US" sz="2600" b="1" dirty="0" smtClean="0">
                <a:solidFill>
                  <a:srgbClr val="DC5924"/>
                </a:solidFill>
              </a:rPr>
              <a:t> </a:t>
            </a:r>
            <a:r>
              <a:rPr lang="en-US" sz="2600" dirty="0" smtClean="0">
                <a:solidFill>
                  <a:srgbClr val="000000"/>
                </a:solidFill>
              </a:rPr>
              <a:t>positions</a:t>
            </a:r>
          </a:p>
          <a:p>
            <a:pPr marL="274320" lvl="1" indent="0">
              <a:buNone/>
            </a:pPr>
            <a:endParaRPr lang="en-US" sz="2400" dirty="0" smtClean="0"/>
          </a:p>
          <a:p>
            <a:pPr marL="0" indent="0">
              <a:buNone/>
            </a:pPr>
            <a:r>
              <a:rPr lang="en-US" sz="2800" dirty="0" smtClean="0"/>
              <a:t>Characterization of positions</a:t>
            </a:r>
          </a:p>
          <a:p>
            <a:pPr lvl="1"/>
            <a:r>
              <a:rPr lang="en-US" sz="2600" dirty="0" smtClean="0"/>
              <a:t>A </a:t>
            </a:r>
            <a:r>
              <a:rPr lang="en-US" sz="2600" b="1" dirty="0" smtClean="0">
                <a:solidFill>
                  <a:srgbClr val="FF0000"/>
                </a:solidFill>
              </a:rPr>
              <a:t>losing</a:t>
            </a:r>
            <a:r>
              <a:rPr lang="en-US" sz="2600" dirty="0" smtClean="0"/>
              <a:t> position is one where </a:t>
            </a:r>
            <a:r>
              <a:rPr lang="en-US" sz="2600" b="1" dirty="0" smtClean="0">
                <a:solidFill>
                  <a:srgbClr val="4D0B82"/>
                </a:solidFill>
              </a:rPr>
              <a:t>ALL</a:t>
            </a:r>
            <a:r>
              <a:rPr lang="en-US" sz="2600" dirty="0" smtClean="0"/>
              <a:t> allowed moves lead to a </a:t>
            </a:r>
            <a:r>
              <a:rPr lang="en-US" sz="2600" b="1" dirty="0" smtClean="0">
                <a:solidFill>
                  <a:srgbClr val="329C0B"/>
                </a:solidFill>
              </a:rPr>
              <a:t>winning</a:t>
            </a:r>
            <a:r>
              <a:rPr lang="en-US" sz="2600" dirty="0" smtClean="0"/>
              <a:t> position</a:t>
            </a:r>
          </a:p>
          <a:p>
            <a:pPr lvl="1"/>
            <a:r>
              <a:rPr lang="en-US" sz="2600" dirty="0" smtClean="0"/>
              <a:t>A </a:t>
            </a:r>
            <a:r>
              <a:rPr lang="en-US" sz="2600" b="1" dirty="0" smtClean="0">
                <a:solidFill>
                  <a:srgbClr val="329C0B"/>
                </a:solidFill>
              </a:rPr>
              <a:t>winning</a:t>
            </a:r>
            <a:r>
              <a:rPr lang="en-US" sz="2600" dirty="0" smtClean="0"/>
              <a:t> position is one where there is </a:t>
            </a:r>
            <a:r>
              <a:rPr lang="en-US" sz="2600" b="1" dirty="0" smtClean="0">
                <a:solidFill>
                  <a:srgbClr val="4D0B82"/>
                </a:solidFill>
              </a:rPr>
              <a:t>at least one </a:t>
            </a:r>
            <a:r>
              <a:rPr lang="en-US" sz="2600" dirty="0" smtClean="0"/>
              <a:t>move to a </a:t>
            </a:r>
            <a:r>
              <a:rPr lang="en-US" sz="2600" b="1" dirty="0" smtClean="0">
                <a:solidFill>
                  <a:srgbClr val="FF0000"/>
                </a:solidFill>
              </a:rPr>
              <a:t>losing</a:t>
            </a:r>
            <a:r>
              <a:rPr lang="en-US" sz="2600" dirty="0" smtClean="0"/>
              <a:t> position.</a:t>
            </a:r>
          </a:p>
        </p:txBody>
      </p:sp>
    </p:spTree>
    <p:extLst>
      <p:ext uri="{BB962C8B-B14F-4D97-AF65-F5344CB8AC3E}">
        <p14:creationId xmlns:p14="http://schemas.microsoft.com/office/powerpoint/2010/main" val="40578334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Impartial Games</a:t>
            </a:r>
            <a:endParaRPr lang="en-US" dirty="0"/>
          </a:p>
        </p:txBody>
      </p:sp>
      <p:sp>
        <p:nvSpPr>
          <p:cNvPr id="3" name="Content Placeholder 2"/>
          <p:cNvSpPr>
            <a:spLocks noGrp="1"/>
          </p:cNvSpPr>
          <p:nvPr>
            <p:ph idx="1"/>
          </p:nvPr>
        </p:nvSpPr>
        <p:spPr>
          <a:xfrm>
            <a:off x="457199" y="1600200"/>
            <a:ext cx="8391995" cy="4876800"/>
          </a:xfrm>
        </p:spPr>
        <p:txBody>
          <a:bodyPr>
            <a:normAutofit/>
          </a:bodyPr>
          <a:lstStyle/>
          <a:p>
            <a:pPr marL="0" indent="0">
              <a:buNone/>
            </a:pPr>
            <a:r>
              <a:rPr lang="en-US" sz="2800" dirty="0" smtClean="0"/>
              <a:t>Only two possible outcome classes:</a:t>
            </a:r>
          </a:p>
          <a:p>
            <a:pPr lvl="1"/>
            <a:r>
              <a:rPr lang="en-US" sz="2600" b="1" dirty="0" smtClean="0">
                <a:solidFill>
                  <a:srgbClr val="FF0000"/>
                </a:solidFill>
              </a:rPr>
              <a:t>Losing</a:t>
            </a:r>
            <a:r>
              <a:rPr lang="en-US" sz="2600" b="1" dirty="0" smtClean="0">
                <a:solidFill>
                  <a:srgbClr val="DC5924"/>
                </a:solidFill>
              </a:rPr>
              <a:t> </a:t>
            </a:r>
            <a:r>
              <a:rPr lang="en-US" sz="2600" dirty="0" smtClean="0"/>
              <a:t>positions</a:t>
            </a:r>
            <a:r>
              <a:rPr lang="en-US" sz="2600" b="1" dirty="0" smtClean="0">
                <a:solidFill>
                  <a:srgbClr val="DC5924"/>
                </a:solidFill>
              </a:rPr>
              <a:t> </a:t>
            </a:r>
          </a:p>
          <a:p>
            <a:pPr lvl="1"/>
            <a:r>
              <a:rPr lang="en-US" sz="2600" b="1" dirty="0" smtClean="0">
                <a:solidFill>
                  <a:srgbClr val="329C0B"/>
                </a:solidFill>
              </a:rPr>
              <a:t>Winning</a:t>
            </a:r>
            <a:r>
              <a:rPr lang="en-US" sz="2600" b="1" dirty="0" smtClean="0">
                <a:solidFill>
                  <a:srgbClr val="DC5924"/>
                </a:solidFill>
              </a:rPr>
              <a:t> </a:t>
            </a:r>
            <a:r>
              <a:rPr lang="en-US" sz="2600" dirty="0" smtClean="0">
                <a:solidFill>
                  <a:srgbClr val="000000"/>
                </a:solidFill>
              </a:rPr>
              <a:t>positions</a:t>
            </a:r>
          </a:p>
          <a:p>
            <a:pPr marL="274320" lvl="1" indent="0">
              <a:buNone/>
            </a:pPr>
            <a:endParaRPr lang="en-US" sz="2400" dirty="0" smtClean="0"/>
          </a:p>
          <a:p>
            <a:pPr marL="0" indent="0">
              <a:buNone/>
            </a:pPr>
            <a:r>
              <a:rPr lang="en-US" sz="2800" dirty="0" smtClean="0"/>
              <a:t>Characterization of positions</a:t>
            </a:r>
          </a:p>
          <a:p>
            <a:pPr lvl="1"/>
            <a:r>
              <a:rPr lang="en-US" sz="2600" dirty="0" smtClean="0"/>
              <a:t>A </a:t>
            </a:r>
            <a:r>
              <a:rPr lang="en-US" sz="2600" b="1" dirty="0" smtClean="0">
                <a:solidFill>
                  <a:srgbClr val="FF0000"/>
                </a:solidFill>
              </a:rPr>
              <a:t>losing</a:t>
            </a:r>
            <a:r>
              <a:rPr lang="en-US" sz="2600" dirty="0" smtClean="0"/>
              <a:t> position is one where </a:t>
            </a:r>
            <a:r>
              <a:rPr lang="en-US" sz="2600" b="1" dirty="0" smtClean="0">
                <a:solidFill>
                  <a:srgbClr val="4D0B82"/>
                </a:solidFill>
              </a:rPr>
              <a:t>ALL</a:t>
            </a:r>
            <a:r>
              <a:rPr lang="en-US" sz="2600" dirty="0" smtClean="0"/>
              <a:t> allowed moves lead to a </a:t>
            </a:r>
            <a:r>
              <a:rPr lang="en-US" sz="2600" b="1" dirty="0" smtClean="0">
                <a:solidFill>
                  <a:srgbClr val="329C0B"/>
                </a:solidFill>
              </a:rPr>
              <a:t>winning</a:t>
            </a:r>
            <a:r>
              <a:rPr lang="en-US" sz="2600" dirty="0" smtClean="0"/>
              <a:t> position</a:t>
            </a:r>
          </a:p>
          <a:p>
            <a:pPr lvl="1"/>
            <a:r>
              <a:rPr lang="en-US" sz="2600" dirty="0" smtClean="0"/>
              <a:t>A </a:t>
            </a:r>
            <a:r>
              <a:rPr lang="en-US" sz="2600" b="1" dirty="0" smtClean="0">
                <a:solidFill>
                  <a:srgbClr val="329C0B"/>
                </a:solidFill>
              </a:rPr>
              <a:t>winning</a:t>
            </a:r>
            <a:r>
              <a:rPr lang="en-US" sz="2600" dirty="0" smtClean="0"/>
              <a:t> position is one where there is </a:t>
            </a:r>
            <a:r>
              <a:rPr lang="en-US" sz="2600" b="1" dirty="0" smtClean="0">
                <a:solidFill>
                  <a:srgbClr val="4D0B82"/>
                </a:solidFill>
              </a:rPr>
              <a:t>at least one </a:t>
            </a:r>
            <a:r>
              <a:rPr lang="en-US" sz="2600" dirty="0" smtClean="0"/>
              <a:t>move to a </a:t>
            </a:r>
            <a:r>
              <a:rPr lang="en-US" sz="2600" b="1" dirty="0" smtClean="0">
                <a:solidFill>
                  <a:srgbClr val="FF0000"/>
                </a:solidFill>
              </a:rPr>
              <a:t>losing</a:t>
            </a:r>
            <a:r>
              <a:rPr lang="en-US" sz="2600" dirty="0" smtClean="0"/>
              <a:t> position.</a:t>
            </a:r>
          </a:p>
        </p:txBody>
      </p:sp>
    </p:spTree>
    <p:extLst>
      <p:ext uri="{BB962C8B-B14F-4D97-AF65-F5344CB8AC3E}">
        <p14:creationId xmlns:p14="http://schemas.microsoft.com/office/powerpoint/2010/main" val="12473141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Graph</a:t>
            </a:r>
            <a:endParaRPr lang="en-US" dirty="0"/>
          </a:p>
        </p:txBody>
      </p:sp>
      <p:pic>
        <p:nvPicPr>
          <p:cNvPr id="4" name="Content Placeholder 3" descr="Screen shot 2017-05-18 at 8.47.40 AM.png"/>
          <p:cNvPicPr>
            <a:picLocks noGrp="1" noChangeAspect="1"/>
          </p:cNvPicPr>
          <p:nvPr>
            <p:ph idx="1"/>
          </p:nvPr>
        </p:nvPicPr>
        <p:blipFill>
          <a:blip r:embed="rId3">
            <a:extLst>
              <a:ext uri="{28A0092B-C50C-407E-A947-70E740481C1C}">
                <a14:useLocalDpi xmlns:a14="http://schemas.microsoft.com/office/drawing/2010/main" val="0"/>
              </a:ext>
            </a:extLst>
          </a:blip>
          <a:srcRect l="-18436" r="-18436"/>
          <a:stretch>
            <a:fillRect/>
          </a:stretch>
        </p:blipFill>
        <p:spPr/>
      </p:pic>
    </p:spTree>
    <p:extLst>
      <p:ext uri="{BB962C8B-B14F-4D97-AF65-F5344CB8AC3E}">
        <p14:creationId xmlns:p14="http://schemas.microsoft.com/office/powerpoint/2010/main" val="28707819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Procedure</a:t>
            </a:r>
            <a:endParaRPr lang="en-US" dirty="0"/>
          </a:p>
        </p:txBody>
      </p:sp>
      <p:pic>
        <p:nvPicPr>
          <p:cNvPr id="4" name="Content Placeholder 3" descr="Screen shot 2017-05-18 at 8.47.40 AM.png"/>
          <p:cNvPicPr>
            <a:picLocks noGrp="1" noChangeAspect="1"/>
          </p:cNvPicPr>
          <p:nvPr>
            <p:ph idx="1"/>
          </p:nvPr>
        </p:nvPicPr>
        <p:blipFill>
          <a:blip r:embed="rId3">
            <a:extLst>
              <a:ext uri="{28A0092B-C50C-407E-A947-70E740481C1C}">
                <a14:useLocalDpi xmlns:a14="http://schemas.microsoft.com/office/drawing/2010/main" val="0"/>
              </a:ext>
            </a:extLst>
          </a:blip>
          <a:srcRect l="-18436" r="-18436"/>
          <a:stretch>
            <a:fillRect/>
          </a:stretch>
        </p:blipFill>
        <p:spPr/>
      </p:pic>
      <p:sp>
        <p:nvSpPr>
          <p:cNvPr id="3" name="TextBox 2"/>
          <p:cNvSpPr txBox="1"/>
          <p:nvPr/>
        </p:nvSpPr>
        <p:spPr>
          <a:xfrm>
            <a:off x="5240381" y="5793794"/>
            <a:ext cx="423368" cy="400110"/>
          </a:xfrm>
          <a:prstGeom prst="rect">
            <a:avLst/>
          </a:prstGeom>
          <a:noFill/>
        </p:spPr>
        <p:txBody>
          <a:bodyPr wrap="square" rtlCol="0">
            <a:spAutoFit/>
          </a:bodyPr>
          <a:lstStyle/>
          <a:p>
            <a:r>
              <a:rPr lang="en-US" sz="2000" b="1" dirty="0" smtClean="0">
                <a:solidFill>
                  <a:srgbClr val="FF0000"/>
                </a:solidFill>
              </a:rPr>
              <a:t>L</a:t>
            </a:r>
            <a:endParaRPr lang="en-US" sz="2000" b="1" dirty="0">
              <a:solidFill>
                <a:srgbClr val="FF0000"/>
              </a:solidFill>
            </a:endParaRPr>
          </a:p>
        </p:txBody>
      </p:sp>
      <p:sp>
        <p:nvSpPr>
          <p:cNvPr id="6" name="TextBox 5"/>
          <p:cNvSpPr txBox="1"/>
          <p:nvPr/>
        </p:nvSpPr>
        <p:spPr>
          <a:xfrm>
            <a:off x="1670792" y="2850981"/>
            <a:ext cx="438489" cy="400110"/>
          </a:xfrm>
          <a:prstGeom prst="rect">
            <a:avLst/>
          </a:prstGeom>
          <a:noFill/>
        </p:spPr>
        <p:txBody>
          <a:bodyPr wrap="square" rtlCol="0">
            <a:spAutoFit/>
          </a:bodyPr>
          <a:lstStyle/>
          <a:p>
            <a:r>
              <a:rPr lang="en-US" sz="2000" b="1" dirty="0" smtClean="0">
                <a:solidFill>
                  <a:srgbClr val="008000"/>
                </a:solidFill>
              </a:rPr>
              <a:t>W</a:t>
            </a:r>
            <a:endParaRPr lang="en-US" sz="2000" b="1" dirty="0">
              <a:solidFill>
                <a:srgbClr val="008000"/>
              </a:solidFill>
            </a:endParaRPr>
          </a:p>
        </p:txBody>
      </p:sp>
      <p:sp>
        <p:nvSpPr>
          <p:cNvPr id="7" name="TextBox 6"/>
          <p:cNvSpPr txBox="1"/>
          <p:nvPr/>
        </p:nvSpPr>
        <p:spPr>
          <a:xfrm>
            <a:off x="4091238" y="3763623"/>
            <a:ext cx="438489" cy="400110"/>
          </a:xfrm>
          <a:prstGeom prst="rect">
            <a:avLst/>
          </a:prstGeom>
          <a:noFill/>
        </p:spPr>
        <p:txBody>
          <a:bodyPr wrap="square" rtlCol="0">
            <a:spAutoFit/>
          </a:bodyPr>
          <a:lstStyle/>
          <a:p>
            <a:r>
              <a:rPr lang="en-US" sz="2000" b="1" dirty="0" smtClean="0">
                <a:solidFill>
                  <a:srgbClr val="008000"/>
                </a:solidFill>
              </a:rPr>
              <a:t>W</a:t>
            </a:r>
            <a:endParaRPr lang="en-US" sz="2000" b="1" dirty="0">
              <a:solidFill>
                <a:srgbClr val="008000"/>
              </a:solidFill>
            </a:endParaRPr>
          </a:p>
        </p:txBody>
      </p:sp>
      <p:sp>
        <p:nvSpPr>
          <p:cNvPr id="12" name="TextBox 11"/>
          <p:cNvSpPr txBox="1"/>
          <p:nvPr/>
        </p:nvSpPr>
        <p:spPr>
          <a:xfrm>
            <a:off x="185474" y="4870464"/>
            <a:ext cx="2592381" cy="923330"/>
          </a:xfrm>
          <a:prstGeom prst="rect">
            <a:avLst/>
          </a:prstGeom>
          <a:solidFill>
            <a:schemeClr val="bg1"/>
          </a:solidFill>
        </p:spPr>
        <p:txBody>
          <a:bodyPr wrap="square" rtlCol="0">
            <a:spAutoFit/>
          </a:bodyPr>
          <a:lstStyle/>
          <a:p>
            <a:r>
              <a:rPr lang="en-US" b="1" dirty="0" smtClean="0">
                <a:solidFill>
                  <a:srgbClr val="329C0B"/>
                </a:solidFill>
              </a:rPr>
              <a:t>Winning</a:t>
            </a:r>
            <a:r>
              <a:rPr lang="en-US" dirty="0" smtClean="0"/>
              <a:t> position - </a:t>
            </a:r>
            <a:r>
              <a:rPr lang="en-US" b="1" dirty="0" smtClean="0">
                <a:solidFill>
                  <a:srgbClr val="4D0B82"/>
                </a:solidFill>
              </a:rPr>
              <a:t>at </a:t>
            </a:r>
            <a:r>
              <a:rPr lang="en-US" b="1" dirty="0">
                <a:solidFill>
                  <a:srgbClr val="4D0B82"/>
                </a:solidFill>
              </a:rPr>
              <a:t>least one </a:t>
            </a:r>
            <a:r>
              <a:rPr lang="en-US" dirty="0"/>
              <a:t>move to a </a:t>
            </a:r>
            <a:r>
              <a:rPr lang="en-US" b="1" dirty="0">
                <a:solidFill>
                  <a:srgbClr val="FF0000"/>
                </a:solidFill>
              </a:rPr>
              <a:t>losing</a:t>
            </a:r>
            <a:r>
              <a:rPr lang="en-US" dirty="0"/>
              <a:t> position.</a:t>
            </a:r>
          </a:p>
        </p:txBody>
      </p:sp>
      <p:sp>
        <p:nvSpPr>
          <p:cNvPr id="13" name="TextBox 12"/>
          <p:cNvSpPr txBox="1"/>
          <p:nvPr/>
        </p:nvSpPr>
        <p:spPr>
          <a:xfrm>
            <a:off x="6226175" y="5793794"/>
            <a:ext cx="2460625" cy="646331"/>
          </a:xfrm>
          <a:prstGeom prst="rect">
            <a:avLst/>
          </a:prstGeom>
          <a:solidFill>
            <a:srgbClr val="FFFFFF"/>
          </a:solidFill>
        </p:spPr>
        <p:txBody>
          <a:bodyPr wrap="square" rtlCol="0">
            <a:spAutoFit/>
          </a:bodyPr>
          <a:lstStyle/>
          <a:p>
            <a:pPr marL="0" lvl="1"/>
            <a:r>
              <a:rPr lang="en-US" dirty="0" smtClean="0"/>
              <a:t>Terminal positions are </a:t>
            </a:r>
            <a:r>
              <a:rPr lang="en-US" b="1" dirty="0" smtClean="0">
                <a:solidFill>
                  <a:srgbClr val="FF0000"/>
                </a:solidFill>
              </a:rPr>
              <a:t>Losing </a:t>
            </a:r>
            <a:r>
              <a:rPr lang="en-US" dirty="0" smtClean="0"/>
              <a:t>positions</a:t>
            </a:r>
            <a:endParaRPr lang="en-US" dirty="0"/>
          </a:p>
        </p:txBody>
      </p:sp>
    </p:spTree>
    <p:extLst>
      <p:ext uri="{BB962C8B-B14F-4D97-AF65-F5344CB8AC3E}">
        <p14:creationId xmlns:p14="http://schemas.microsoft.com/office/powerpoint/2010/main" val="11250635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2358</TotalTime>
  <Words>2598</Words>
  <Application>Microsoft Macintosh PowerPoint</Application>
  <PresentationFormat>On-screen Show (4:3)</PresentationFormat>
  <Paragraphs>373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Combinatorial Games</vt:lpstr>
      <vt:lpstr>PowerPoint Presentation</vt:lpstr>
      <vt:lpstr>Main Question:</vt:lpstr>
      <vt:lpstr>Combinatorial Games</vt:lpstr>
      <vt:lpstr>PowerPoint Presentation</vt:lpstr>
      <vt:lpstr>Impartial Games</vt:lpstr>
      <vt:lpstr>Impartial Games</vt:lpstr>
      <vt:lpstr>Game Graph</vt:lpstr>
      <vt:lpstr>Recursive Procedure</vt:lpstr>
      <vt:lpstr>Recursive Procedure</vt:lpstr>
      <vt:lpstr>Finding the Pattern of the Losing Positions</vt:lpstr>
      <vt:lpstr>Definition of Circular Nim - CN(n,k)</vt:lpstr>
      <vt:lpstr>Definition of Circular Nim - CN(n,k)</vt:lpstr>
      <vt:lpstr>Which CN(n,k) Games are Solved?</vt:lpstr>
      <vt:lpstr>Which CN(n,k) Games are Solved?</vt:lpstr>
      <vt:lpstr>Which CN(n,k) Games are Solved?</vt:lpstr>
      <vt:lpstr>Results for n = 8: CN(8,6)</vt:lpstr>
      <vt:lpstr>Results for n = 8: CN(8,6)</vt:lpstr>
      <vt:lpstr>Student Research</vt:lpstr>
      <vt:lpstr>PowerPoint Presentation</vt:lpstr>
    </vt:vector>
  </TitlesOfParts>
  <Company>California State University Los Angeles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Combinatorial Games</dc:title>
  <dc:creator>Silvia Heubach</dc:creator>
  <cp:lastModifiedBy>Silvia Heubach</cp:lastModifiedBy>
  <cp:revision>97</cp:revision>
  <cp:lastPrinted>2017-05-19T20:16:24Z</cp:lastPrinted>
  <dcterms:created xsi:type="dcterms:W3CDTF">2017-05-13T01:55:40Z</dcterms:created>
  <dcterms:modified xsi:type="dcterms:W3CDTF">2017-06-24T00:40:29Z</dcterms:modified>
</cp:coreProperties>
</file>