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tags/tag2.xml" ContentType="application/vnd.openxmlformats-officedocument.presentationml.tags+xml"/>
  <Override PartName="/ppt/notesSlides/notesSlide2.xml" ContentType="application/vnd.openxmlformats-officedocument.presentationml.notesSlide+xml"/>
  <Override PartName="/ppt/tags/tag3.xml" ContentType="application/vnd.openxmlformats-officedocument.presentationml.tags+xml"/>
  <Override PartName="/ppt/notesSlides/notesSlide3.xml" ContentType="application/vnd.openxmlformats-officedocument.presentationml.notesSlide+xml"/>
  <Override PartName="/ppt/tags/tag4.xml" ContentType="application/vnd.openxmlformats-officedocument.presentationml.tags+xml"/>
  <Override PartName="/ppt/notesSlides/notesSlide4.xml" ContentType="application/vnd.openxmlformats-officedocument.presentationml.notesSlide+xml"/>
  <Override PartName="/ppt/tags/tag5.xml" ContentType="application/vnd.openxmlformats-officedocument.presentationml.tags+xml"/>
  <Override PartName="/ppt/notesSlides/notesSlide5.xml" ContentType="application/vnd.openxmlformats-officedocument.presentationml.notesSlide+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notesSlides/notesSlide6.xml" ContentType="application/vnd.openxmlformats-officedocument.presentationml.notesSlide+xml"/>
  <Override PartName="/ppt/tags/tag9.xml" ContentType="application/vnd.openxmlformats-officedocument.presentationml.tags+xml"/>
  <Override PartName="/ppt/notesSlides/notesSlide7.xml" ContentType="application/vnd.openxmlformats-officedocument.presentationml.notesSlide+xml"/>
  <Override PartName="/ppt/tags/tag10.xml" ContentType="application/vnd.openxmlformats-officedocument.presentationml.tags+xml"/>
  <Override PartName="/ppt/notesSlides/notesSlide8.xml" ContentType="application/vnd.openxmlformats-officedocument.presentationml.notesSlide+xml"/>
  <Override PartName="/ppt/tags/tag11.xml" ContentType="application/vnd.openxmlformats-officedocument.presentationml.tags+xml"/>
  <Override PartName="/ppt/notesSlides/notesSlide9.xml" ContentType="application/vnd.openxmlformats-officedocument.presentationml.notesSlide+xml"/>
  <Override PartName="/ppt/tags/tag12.xml" ContentType="application/vnd.openxmlformats-officedocument.presentationml.tags+xml"/>
  <Override PartName="/ppt/tags/tag13.xml" ContentType="application/vnd.openxmlformats-officedocument.presentationml.tags+xml"/>
  <Override PartName="/ppt/notesSlides/notesSlide10.xml" ContentType="application/vnd.openxmlformats-officedocument.presentationml.notesSlide+xml"/>
  <Override PartName="/ppt/tags/tag14.xml" ContentType="application/vnd.openxmlformats-officedocument.presentationml.tags+xml"/>
  <Override PartName="/ppt/notesSlides/notesSlide11.xml" ContentType="application/vnd.openxmlformats-officedocument.presentationml.notesSlide+xml"/>
  <Override PartName="/ppt/tags/tag15.xml" ContentType="application/vnd.openxmlformats-officedocument.presentationml.tags+xml"/>
  <Override PartName="/ppt/tags/tag16.xml" ContentType="application/vnd.openxmlformats-officedocument.presentationml.tags+xml"/>
  <Override PartName="/ppt/notesSlides/notesSlide12.xml" ContentType="application/vnd.openxmlformats-officedocument.presentationml.notesSlide+xml"/>
  <Override PartName="/ppt/tags/tag17.xml" ContentType="application/vnd.openxmlformats-officedocument.presentationml.tags+xml"/>
  <Override PartName="/ppt/notesSlides/notesSlide13.xml" ContentType="application/vnd.openxmlformats-officedocument.presentationml.notesSlide+xml"/>
  <Override PartName="/ppt/tags/tag18.xml" ContentType="application/vnd.openxmlformats-officedocument.presentationml.tags+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60" r:id="rId1"/>
  </p:sldMasterIdLst>
  <p:notesMasterIdLst>
    <p:notesMasterId r:id="rId24"/>
  </p:notesMasterIdLst>
  <p:handoutMasterIdLst>
    <p:handoutMasterId r:id="rId25"/>
  </p:handoutMasterIdLst>
  <p:sldIdLst>
    <p:sldId id="256" r:id="rId2"/>
    <p:sldId id="268" r:id="rId3"/>
    <p:sldId id="266" r:id="rId4"/>
    <p:sldId id="276" r:id="rId5"/>
    <p:sldId id="277" r:id="rId6"/>
    <p:sldId id="307" r:id="rId7"/>
    <p:sldId id="296" r:id="rId8"/>
    <p:sldId id="297" r:id="rId9"/>
    <p:sldId id="308" r:id="rId10"/>
    <p:sldId id="278" r:id="rId11"/>
    <p:sldId id="279" r:id="rId12"/>
    <p:sldId id="280" r:id="rId13"/>
    <p:sldId id="282" r:id="rId14"/>
    <p:sldId id="288" r:id="rId15"/>
    <p:sldId id="298" r:id="rId16"/>
    <p:sldId id="295" r:id="rId17"/>
    <p:sldId id="301" r:id="rId18"/>
    <p:sldId id="305" r:id="rId19"/>
    <p:sldId id="289" r:id="rId20"/>
    <p:sldId id="291" r:id="rId21"/>
    <p:sldId id="290" r:id="rId22"/>
    <p:sldId id="293"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showPr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17" autoAdjust="0"/>
    <p:restoredTop sz="94660"/>
  </p:normalViewPr>
  <p:slideViewPr>
    <p:cSldViewPr snapToGrid="0" snapToObjects="1">
      <p:cViewPr>
        <p:scale>
          <a:sx n="70" d="100"/>
          <a:sy n="70" d="100"/>
        </p:scale>
        <p:origin x="-1248" y="-82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notesMaster" Target="notesMasters/notesMaster1.xml"/><Relationship Id="rId25" Type="http://schemas.openxmlformats.org/officeDocument/2006/relationships/handoutMaster" Target="handoutMasters/handoutMaster1.xml"/><Relationship Id="rId26" Type="http://schemas.openxmlformats.org/officeDocument/2006/relationships/printerSettings" Target="printerSettings/printerSettings1.bin"/><Relationship Id="rId27" Type="http://schemas.openxmlformats.org/officeDocument/2006/relationships/presProps" Target="presProps.xml"/><Relationship Id="rId28" Type="http://schemas.openxmlformats.org/officeDocument/2006/relationships/viewProps" Target="viewProps.xml"/><Relationship Id="rId29" Type="http://schemas.openxmlformats.org/officeDocument/2006/relationships/theme" Target="theme/theme1.xml"/><Relationship Id="rId3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07BF645-C579-8744-88D7-C21B17EB32CB}" type="datetimeFigureOut">
              <a:rPr lang="en-US" smtClean="0"/>
              <a:t>1/28/17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D944724-E18F-FE44-9E6C-3A8DAADA7926}" type="slidenum">
              <a:rPr lang="en-US" smtClean="0"/>
              <a:t>‹#›</a:t>
            </a:fld>
            <a:endParaRPr lang="en-US"/>
          </a:p>
        </p:txBody>
      </p:sp>
    </p:spTree>
    <p:extLst>
      <p:ext uri="{BB962C8B-B14F-4D97-AF65-F5344CB8AC3E}">
        <p14:creationId xmlns:p14="http://schemas.microsoft.com/office/powerpoint/2010/main" val="13376302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4BA515F-3C69-B141-9089-E4078C8A3CD4}" type="datetimeFigureOut">
              <a:rPr lang="en-US" smtClean="0"/>
              <a:t>1/28/17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2686E6-72C4-9440-860D-A7C1BF8EAAE6}" type="slidenum">
              <a:rPr lang="en-US" smtClean="0"/>
              <a:t>‹#›</a:t>
            </a:fld>
            <a:endParaRPr lang="en-US"/>
          </a:p>
        </p:txBody>
      </p:sp>
    </p:spTree>
    <p:extLst>
      <p:ext uri="{BB962C8B-B14F-4D97-AF65-F5344CB8AC3E}">
        <p14:creationId xmlns:p14="http://schemas.microsoft.com/office/powerpoint/2010/main" val="153828469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Nim</a:t>
            </a:r>
            <a:r>
              <a:rPr lang="en-US" dirty="0" smtClean="0"/>
              <a:t> – clearly impartial’</a:t>
            </a:r>
          </a:p>
          <a:p>
            <a:r>
              <a:rPr lang="en-US" dirty="0" smtClean="0"/>
              <a:t>Chess clearly </a:t>
            </a:r>
            <a:r>
              <a:rPr lang="en-US" dirty="0" err="1" smtClean="0"/>
              <a:t>partizan</a:t>
            </a:r>
            <a:endParaRPr lang="en-US" dirty="0"/>
          </a:p>
        </p:txBody>
      </p:sp>
      <p:sp>
        <p:nvSpPr>
          <p:cNvPr id="4" name="Slide Number Placeholder 3"/>
          <p:cNvSpPr>
            <a:spLocks noGrp="1"/>
          </p:cNvSpPr>
          <p:nvPr>
            <p:ph type="sldNum" sz="quarter" idx="10"/>
          </p:nvPr>
        </p:nvSpPr>
        <p:spPr/>
        <p:txBody>
          <a:bodyPr/>
          <a:lstStyle/>
          <a:p>
            <a:fld id="{A72686E6-72C4-9440-860D-A7C1BF8EAAE6}" type="slidenum">
              <a:rPr lang="en-US" smtClean="0"/>
              <a:t>2</a:t>
            </a:fld>
            <a:endParaRPr lang="en-US"/>
          </a:p>
        </p:txBody>
      </p:sp>
    </p:spTree>
    <p:extLst>
      <p:ext uri="{BB962C8B-B14F-4D97-AF65-F5344CB8AC3E}">
        <p14:creationId xmlns:p14="http://schemas.microsoft.com/office/powerpoint/2010/main" val="408839516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Explain that we want to stretch</a:t>
            </a:r>
            <a:r>
              <a:rPr lang="en-US" baseline="0" dirty="0" smtClean="0"/>
              <a:t> the max distance where there is an impact from 1 to 3 by inserting vertices. These must be “magical” in that nobody can play on them.</a:t>
            </a:r>
            <a:endParaRPr lang="en-US" dirty="0"/>
          </a:p>
        </p:txBody>
      </p:sp>
      <p:sp>
        <p:nvSpPr>
          <p:cNvPr id="4" name="Slide Number Placeholder 3"/>
          <p:cNvSpPr>
            <a:spLocks noGrp="1"/>
          </p:cNvSpPr>
          <p:nvPr>
            <p:ph type="sldNum" sz="quarter" idx="10"/>
          </p:nvPr>
        </p:nvSpPr>
        <p:spPr/>
        <p:txBody>
          <a:bodyPr/>
          <a:lstStyle/>
          <a:p>
            <a:fld id="{A72686E6-72C4-9440-860D-A7C1BF8EAAE6}" type="slidenum">
              <a:rPr lang="en-US" smtClean="0"/>
              <a:t>14</a:t>
            </a:fld>
            <a:endParaRPr lang="en-US"/>
          </a:p>
        </p:txBody>
      </p:sp>
    </p:spTree>
    <p:extLst>
      <p:ext uri="{BB962C8B-B14F-4D97-AF65-F5344CB8AC3E}">
        <p14:creationId xmlns:p14="http://schemas.microsoft.com/office/powerpoint/2010/main" val="8641113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For last part: forbidden vertex did not use S at all. Also, since</a:t>
            </a:r>
            <a:r>
              <a:rPr lang="en-US" baseline="0" dirty="0" smtClean="0"/>
              <a:t> Max(S) </a:t>
            </a:r>
            <a:r>
              <a:rPr lang="en-US" b="1" dirty="0" smtClean="0">
                <a:solidFill>
                  <a:schemeClr val="tx2"/>
                </a:solidFill>
              </a:rPr>
              <a:t>≤ </a:t>
            </a:r>
            <a:r>
              <a:rPr lang="en-US" baseline="0" dirty="0" smtClean="0"/>
              <a:t>n, no restrictions on same color are introduced. </a:t>
            </a:r>
            <a:endParaRPr lang="en-US" dirty="0"/>
          </a:p>
        </p:txBody>
      </p:sp>
      <p:sp>
        <p:nvSpPr>
          <p:cNvPr id="4" name="Slide Number Placeholder 3"/>
          <p:cNvSpPr>
            <a:spLocks noGrp="1"/>
          </p:cNvSpPr>
          <p:nvPr>
            <p:ph type="sldNum" sz="quarter" idx="10"/>
          </p:nvPr>
        </p:nvSpPr>
        <p:spPr/>
        <p:txBody>
          <a:bodyPr/>
          <a:lstStyle/>
          <a:p>
            <a:fld id="{A72686E6-72C4-9440-860D-A7C1BF8EAAE6}" type="slidenum">
              <a:rPr lang="en-US" smtClean="0"/>
              <a:t>15</a:t>
            </a:fld>
            <a:endParaRPr lang="en-US"/>
          </a:p>
        </p:txBody>
      </p:sp>
    </p:spTree>
    <p:extLst>
      <p:ext uri="{BB962C8B-B14F-4D97-AF65-F5344CB8AC3E}">
        <p14:creationId xmlns:p14="http://schemas.microsoft.com/office/powerpoint/2010/main" val="8641113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For last part: forbidden vertex did not use S at all. Also, since</a:t>
            </a:r>
            <a:r>
              <a:rPr lang="en-US" baseline="0" dirty="0" smtClean="0"/>
              <a:t> Max(S)&lt;n, no restrictions on same color are introduced. </a:t>
            </a:r>
            <a:endParaRPr lang="en-US" dirty="0"/>
          </a:p>
        </p:txBody>
      </p:sp>
      <p:sp>
        <p:nvSpPr>
          <p:cNvPr id="4" name="Slide Number Placeholder 3"/>
          <p:cNvSpPr>
            <a:spLocks noGrp="1"/>
          </p:cNvSpPr>
          <p:nvPr>
            <p:ph type="sldNum" sz="quarter" idx="10"/>
          </p:nvPr>
        </p:nvSpPr>
        <p:spPr/>
        <p:txBody>
          <a:bodyPr/>
          <a:lstStyle/>
          <a:p>
            <a:fld id="{A72686E6-72C4-9440-860D-A7C1BF8EAAE6}" type="slidenum">
              <a:rPr lang="en-US" smtClean="0"/>
              <a:t>17</a:t>
            </a:fld>
            <a:endParaRPr lang="en-US"/>
          </a:p>
        </p:txBody>
      </p:sp>
    </p:spTree>
    <p:extLst>
      <p:ext uri="{BB962C8B-B14F-4D97-AF65-F5344CB8AC3E}">
        <p14:creationId xmlns:p14="http://schemas.microsoft.com/office/powerpoint/2010/main" val="86411133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For last part: forbidden vertex did not use S at all. Also, since</a:t>
            </a:r>
            <a:r>
              <a:rPr lang="en-US" baseline="0" dirty="0" smtClean="0"/>
              <a:t> Max(S)&lt;n, no restrictions on same color are introduced. </a:t>
            </a:r>
            <a:endParaRPr lang="en-US" dirty="0"/>
          </a:p>
        </p:txBody>
      </p:sp>
      <p:sp>
        <p:nvSpPr>
          <p:cNvPr id="4" name="Slide Number Placeholder 3"/>
          <p:cNvSpPr>
            <a:spLocks noGrp="1"/>
          </p:cNvSpPr>
          <p:nvPr>
            <p:ph type="sldNum" sz="quarter" idx="10"/>
          </p:nvPr>
        </p:nvSpPr>
        <p:spPr/>
        <p:txBody>
          <a:bodyPr/>
          <a:lstStyle/>
          <a:p>
            <a:fld id="{A72686E6-72C4-9440-860D-A7C1BF8EAAE6}" type="slidenum">
              <a:rPr lang="en-US" smtClean="0"/>
              <a:t>18</a:t>
            </a:fld>
            <a:endParaRPr lang="en-US"/>
          </a:p>
        </p:txBody>
      </p:sp>
    </p:spTree>
    <p:extLst>
      <p:ext uri="{BB962C8B-B14F-4D97-AF65-F5344CB8AC3E}">
        <p14:creationId xmlns:p14="http://schemas.microsoft.com/office/powerpoint/2010/main" val="86411133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When we do not have at least one set with consecutive forbidden distances</a:t>
            </a:r>
          </a:p>
          <a:p>
            <a:r>
              <a:rPr lang="en-US" dirty="0" smtClean="0"/>
              <a:t>Second question arises because our forbidden gadgets</a:t>
            </a:r>
            <a:r>
              <a:rPr lang="en-US" baseline="0" dirty="0" smtClean="0"/>
              <a:t> are all planar</a:t>
            </a:r>
            <a:endParaRPr lang="en-US" dirty="0"/>
          </a:p>
        </p:txBody>
      </p:sp>
      <p:sp>
        <p:nvSpPr>
          <p:cNvPr id="4" name="Slide Number Placeholder 3"/>
          <p:cNvSpPr>
            <a:spLocks noGrp="1"/>
          </p:cNvSpPr>
          <p:nvPr>
            <p:ph type="sldNum" sz="quarter" idx="10"/>
          </p:nvPr>
        </p:nvSpPr>
        <p:spPr/>
        <p:txBody>
          <a:bodyPr/>
          <a:lstStyle/>
          <a:p>
            <a:fld id="{A72686E6-72C4-9440-860D-A7C1BF8EAAE6}" type="slidenum">
              <a:rPr lang="en-US" smtClean="0"/>
              <a:t>19</a:t>
            </a:fld>
            <a:endParaRPr lang="en-US"/>
          </a:p>
        </p:txBody>
      </p:sp>
    </p:spTree>
    <p:extLst>
      <p:ext uri="{BB962C8B-B14F-4D97-AF65-F5344CB8AC3E}">
        <p14:creationId xmlns:p14="http://schemas.microsoft.com/office/powerpoint/2010/main" val="1551884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Next let’s look at the specific games</a:t>
            </a:r>
            <a:r>
              <a:rPr lang="en-US" baseline="0" dirty="0" smtClean="0"/>
              <a:t> we will discuss today</a:t>
            </a:r>
            <a:endParaRPr lang="en-US" dirty="0"/>
          </a:p>
        </p:txBody>
      </p:sp>
      <p:sp>
        <p:nvSpPr>
          <p:cNvPr id="4" name="Slide Number Placeholder 3"/>
          <p:cNvSpPr>
            <a:spLocks noGrp="1"/>
          </p:cNvSpPr>
          <p:nvPr>
            <p:ph type="sldNum" sz="quarter" idx="10"/>
          </p:nvPr>
        </p:nvSpPr>
        <p:spPr/>
        <p:txBody>
          <a:bodyPr/>
          <a:lstStyle/>
          <a:p>
            <a:fld id="{A72686E6-72C4-9440-860D-A7C1BF8EAAE6}" type="slidenum">
              <a:rPr lang="en-US" smtClean="0"/>
              <a:t>3</a:t>
            </a:fld>
            <a:endParaRPr lang="en-US"/>
          </a:p>
        </p:txBody>
      </p:sp>
    </p:spTree>
    <p:extLst>
      <p:ext uri="{BB962C8B-B14F-4D97-AF65-F5344CB8AC3E}">
        <p14:creationId xmlns:p14="http://schemas.microsoft.com/office/powerpoint/2010/main" val="11574022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Mention Blue = Left and Red = Right</a:t>
            </a:r>
            <a:endParaRPr lang="en-US" dirty="0"/>
          </a:p>
        </p:txBody>
      </p:sp>
      <p:sp>
        <p:nvSpPr>
          <p:cNvPr id="4" name="Slide Number Placeholder 3"/>
          <p:cNvSpPr>
            <a:spLocks noGrp="1"/>
          </p:cNvSpPr>
          <p:nvPr>
            <p:ph type="sldNum" sz="quarter" idx="10"/>
          </p:nvPr>
        </p:nvSpPr>
        <p:spPr/>
        <p:txBody>
          <a:bodyPr/>
          <a:lstStyle/>
          <a:p>
            <a:fld id="{A72686E6-72C4-9440-860D-A7C1BF8EAAE6}" type="slidenum">
              <a:rPr lang="en-US" smtClean="0"/>
              <a:t>4</a:t>
            </a:fld>
            <a:endParaRPr lang="en-US"/>
          </a:p>
        </p:txBody>
      </p:sp>
    </p:spTree>
    <p:extLst>
      <p:ext uri="{BB962C8B-B14F-4D97-AF65-F5344CB8AC3E}">
        <p14:creationId xmlns:p14="http://schemas.microsoft.com/office/powerpoint/2010/main" val="6986222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Notes</a:t>
            </a:r>
            <a:r>
              <a:rPr lang="en-US" baseline="0" dirty="0" smtClean="0"/>
              <a:t> on the games:</a:t>
            </a:r>
          </a:p>
          <a:p>
            <a:r>
              <a:rPr lang="en-US" baseline="0" dirty="0" smtClean="0"/>
              <a:t>COL – like graph coloring: Adjacent regions cannot have same color</a:t>
            </a:r>
          </a:p>
          <a:p>
            <a:r>
              <a:rPr lang="en-US" baseline="0" dirty="0" smtClean="0"/>
              <a:t>SNORT – cows and bulls</a:t>
            </a:r>
            <a:endParaRPr lang="en-US" dirty="0"/>
          </a:p>
        </p:txBody>
      </p:sp>
      <p:sp>
        <p:nvSpPr>
          <p:cNvPr id="4" name="Slide Number Placeholder 3"/>
          <p:cNvSpPr>
            <a:spLocks noGrp="1"/>
          </p:cNvSpPr>
          <p:nvPr>
            <p:ph type="sldNum" sz="quarter" idx="10"/>
          </p:nvPr>
        </p:nvSpPr>
        <p:spPr/>
        <p:txBody>
          <a:bodyPr/>
          <a:lstStyle/>
          <a:p>
            <a:fld id="{A72686E6-72C4-9440-860D-A7C1BF8EAAE6}" type="slidenum">
              <a:rPr lang="en-US" smtClean="0"/>
              <a:t>5</a:t>
            </a:fld>
            <a:endParaRPr lang="en-US"/>
          </a:p>
        </p:txBody>
      </p:sp>
    </p:spTree>
    <p:extLst>
      <p:ext uri="{BB962C8B-B14F-4D97-AF65-F5344CB8AC3E}">
        <p14:creationId xmlns:p14="http://schemas.microsoft.com/office/powerpoint/2010/main" val="6290710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Half</a:t>
            </a:r>
            <a:r>
              <a:rPr lang="en-US" baseline="0" dirty="0" smtClean="0"/>
              <a:t> the audience is asked to play Col, the other half is asked to play Snort. At least two games, so each player can start once. If they are done quickly, they get to play the other game. Make some handouts accordingly and distribute some tokens. Need to buy smaller </a:t>
            </a:r>
            <a:r>
              <a:rPr lang="en-US" baseline="0" dirty="0" err="1" smtClean="0"/>
              <a:t>ziplock</a:t>
            </a:r>
            <a:r>
              <a:rPr lang="en-US" baseline="0" dirty="0" smtClean="0"/>
              <a:t> bags.</a:t>
            </a:r>
            <a:endParaRPr lang="en-US" dirty="0" smtClean="0"/>
          </a:p>
          <a:p>
            <a:endParaRPr lang="en-US" dirty="0"/>
          </a:p>
        </p:txBody>
      </p:sp>
      <p:sp>
        <p:nvSpPr>
          <p:cNvPr id="4" name="Slide Number Placeholder 3"/>
          <p:cNvSpPr>
            <a:spLocks noGrp="1"/>
          </p:cNvSpPr>
          <p:nvPr>
            <p:ph type="sldNum" sz="quarter" idx="10"/>
          </p:nvPr>
        </p:nvSpPr>
        <p:spPr/>
        <p:txBody>
          <a:bodyPr/>
          <a:lstStyle/>
          <a:p>
            <a:fld id="{A72686E6-72C4-9440-860D-A7C1BF8EAAE6}" type="slidenum">
              <a:rPr lang="en-US" smtClean="0"/>
              <a:t>6</a:t>
            </a:fld>
            <a:endParaRPr lang="en-US"/>
          </a:p>
        </p:txBody>
      </p:sp>
    </p:spTree>
    <p:extLst>
      <p:ext uri="{BB962C8B-B14F-4D97-AF65-F5344CB8AC3E}">
        <p14:creationId xmlns:p14="http://schemas.microsoft.com/office/powerpoint/2010/main" val="22538812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P-Space hard : at least as hard as any problem that is polynomial space and</a:t>
            </a:r>
            <a:r>
              <a:rPr lang="en-US" baseline="0" dirty="0" smtClean="0"/>
              <a:t> polynomial time. </a:t>
            </a:r>
            <a:endParaRPr lang="en-US" dirty="0"/>
          </a:p>
        </p:txBody>
      </p:sp>
      <p:sp>
        <p:nvSpPr>
          <p:cNvPr id="4" name="Slide Number Placeholder 3"/>
          <p:cNvSpPr>
            <a:spLocks noGrp="1"/>
          </p:cNvSpPr>
          <p:nvPr>
            <p:ph type="sldNum" sz="quarter" idx="10"/>
          </p:nvPr>
        </p:nvSpPr>
        <p:spPr/>
        <p:txBody>
          <a:bodyPr/>
          <a:lstStyle/>
          <a:p>
            <a:fld id="{A72686E6-72C4-9440-860D-A7C1BF8EAAE6}" type="slidenum">
              <a:rPr lang="en-US" smtClean="0"/>
              <a:t>9</a:t>
            </a:fld>
            <a:endParaRPr lang="en-US"/>
          </a:p>
        </p:txBody>
      </p:sp>
    </p:spTree>
    <p:extLst>
      <p:ext uri="{BB962C8B-B14F-4D97-AF65-F5344CB8AC3E}">
        <p14:creationId xmlns:p14="http://schemas.microsoft.com/office/powerpoint/2010/main" val="38469706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Winnability</a:t>
            </a:r>
            <a:r>
              <a:rPr lang="en-US" dirty="0" smtClean="0"/>
              <a:t>: If say,</a:t>
            </a:r>
            <a:r>
              <a:rPr lang="en-US" baseline="0" dirty="0" smtClean="0"/>
              <a:t> Left has a wining move from t \in T, then Left has a winning move from f(t) \in Q. Stronger condition – f is a </a:t>
            </a:r>
            <a:r>
              <a:rPr lang="en-US" baseline="0" dirty="0" err="1" smtClean="0"/>
              <a:t>mpa</a:t>
            </a:r>
            <a:r>
              <a:rPr lang="en-US" baseline="0" dirty="0" smtClean="0"/>
              <a:t> so that game trees are the same – play-by –play. </a:t>
            </a:r>
            <a:endParaRPr lang="en-US" dirty="0"/>
          </a:p>
        </p:txBody>
      </p:sp>
      <p:sp>
        <p:nvSpPr>
          <p:cNvPr id="4" name="Slide Number Placeholder 3"/>
          <p:cNvSpPr>
            <a:spLocks noGrp="1"/>
          </p:cNvSpPr>
          <p:nvPr>
            <p:ph type="sldNum" sz="quarter" idx="10"/>
          </p:nvPr>
        </p:nvSpPr>
        <p:spPr/>
        <p:txBody>
          <a:bodyPr/>
          <a:lstStyle/>
          <a:p>
            <a:fld id="{A72686E6-72C4-9440-860D-A7C1BF8EAAE6}" type="slidenum">
              <a:rPr lang="en-US" smtClean="0"/>
              <a:t>10</a:t>
            </a:fld>
            <a:endParaRPr lang="en-US"/>
          </a:p>
        </p:txBody>
      </p:sp>
    </p:spTree>
    <p:extLst>
      <p:ext uri="{BB962C8B-B14F-4D97-AF65-F5344CB8AC3E}">
        <p14:creationId xmlns:p14="http://schemas.microsoft.com/office/powerpoint/2010/main" val="15862050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457200" rtl="0" eaLnBrk="1" fontAlgn="auto" latinLnBrk="0" hangingPunct="1">
              <a:lnSpc>
                <a:spcPct val="100000"/>
              </a:lnSpc>
              <a:spcBef>
                <a:spcPts val="0"/>
              </a:spcBef>
              <a:spcAft>
                <a:spcPts val="0"/>
              </a:spcAft>
              <a:buClrTx/>
              <a:buSzTx/>
              <a:buFontTx/>
              <a:buNone/>
              <a:tabLst/>
              <a:defRPr/>
            </a:pPr>
            <a:r>
              <a:rPr lang="en-US" dirty="0" smtClean="0"/>
              <a:t>That is, a </a:t>
            </a:r>
            <a:r>
              <a:rPr lang="en-US" b="1" dirty="0" smtClean="0">
                <a:solidFill>
                  <a:srgbClr val="3366FF"/>
                </a:solidFill>
              </a:rPr>
              <a:t>Blue</a:t>
            </a:r>
            <a:r>
              <a:rPr lang="en-US" dirty="0" smtClean="0"/>
              <a:t> or </a:t>
            </a:r>
            <a:r>
              <a:rPr lang="en-US" b="1" dirty="0" smtClean="0">
                <a:solidFill>
                  <a:srgbClr val="FF0000"/>
                </a:solidFill>
              </a:rPr>
              <a:t>Red</a:t>
            </a:r>
            <a:r>
              <a:rPr lang="en-US" dirty="0" smtClean="0"/>
              <a:t> piece can be played at v under rule set T on G exactly when it can be played on v using rule set Q on G’.</a:t>
            </a:r>
            <a:endParaRPr lang="en-US" b="1" dirty="0" smtClean="0">
              <a:solidFill>
                <a:schemeClr val="tx2"/>
              </a:solidFill>
            </a:endParaRPr>
          </a:p>
          <a:p>
            <a:endParaRPr lang="en-US" dirty="0"/>
          </a:p>
        </p:txBody>
      </p:sp>
      <p:sp>
        <p:nvSpPr>
          <p:cNvPr id="4" name="Slide Number Placeholder 3"/>
          <p:cNvSpPr>
            <a:spLocks noGrp="1"/>
          </p:cNvSpPr>
          <p:nvPr>
            <p:ph type="sldNum" sz="quarter" idx="10"/>
          </p:nvPr>
        </p:nvSpPr>
        <p:spPr/>
        <p:txBody>
          <a:bodyPr/>
          <a:lstStyle/>
          <a:p>
            <a:fld id="{A72686E6-72C4-9440-860D-A7C1BF8EAAE6}" type="slidenum">
              <a:rPr lang="en-US" smtClean="0"/>
              <a:t>11</a:t>
            </a:fld>
            <a:endParaRPr lang="en-US"/>
          </a:p>
        </p:txBody>
      </p:sp>
    </p:spTree>
    <p:extLst>
      <p:ext uri="{BB962C8B-B14F-4D97-AF65-F5344CB8AC3E}">
        <p14:creationId xmlns:p14="http://schemas.microsoft.com/office/powerpoint/2010/main" val="6642679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457200" rtl="0" eaLnBrk="1" fontAlgn="auto" latinLnBrk="0" hangingPunct="1">
              <a:lnSpc>
                <a:spcPct val="100000"/>
              </a:lnSpc>
              <a:spcBef>
                <a:spcPts val="0"/>
              </a:spcBef>
              <a:spcAft>
                <a:spcPts val="0"/>
              </a:spcAft>
              <a:buClrTx/>
              <a:buSzTx/>
              <a:buFontTx/>
              <a:buNone/>
              <a:tabLst/>
              <a:defRPr/>
            </a:pPr>
            <a:r>
              <a:rPr lang="en-US" smtClean="0"/>
              <a:t>That is, a </a:t>
            </a:r>
            <a:r>
              <a:rPr lang="en-US" b="1" smtClean="0">
                <a:solidFill>
                  <a:srgbClr val="3366FF"/>
                </a:solidFill>
              </a:rPr>
              <a:t>Blue</a:t>
            </a:r>
            <a:r>
              <a:rPr lang="en-US" smtClean="0"/>
              <a:t> or </a:t>
            </a:r>
            <a:r>
              <a:rPr lang="en-US" b="1" smtClean="0">
                <a:solidFill>
                  <a:srgbClr val="FF0000"/>
                </a:solidFill>
              </a:rPr>
              <a:t>Red</a:t>
            </a:r>
            <a:r>
              <a:rPr lang="en-US" smtClean="0"/>
              <a:t> piece can be played at v under rule set T on G exactly when it can be played on v using rule set Q on G’.</a:t>
            </a:r>
            <a:endParaRPr lang="en-US" b="1" smtClean="0">
              <a:solidFill>
                <a:schemeClr val="tx2"/>
              </a:solidFill>
            </a:endParaRPr>
          </a:p>
          <a:p>
            <a:endParaRPr lang="en-US"/>
          </a:p>
        </p:txBody>
      </p:sp>
      <p:sp>
        <p:nvSpPr>
          <p:cNvPr id="4" name="Slide Number Placeholder 3"/>
          <p:cNvSpPr>
            <a:spLocks noGrp="1"/>
          </p:cNvSpPr>
          <p:nvPr>
            <p:ph type="sldNum" sz="quarter" idx="10"/>
          </p:nvPr>
        </p:nvSpPr>
        <p:spPr/>
        <p:txBody>
          <a:bodyPr/>
          <a:lstStyle/>
          <a:p>
            <a:fld id="{A72686E6-72C4-9440-860D-A7C1BF8EAAE6}" type="slidenum">
              <a:rPr lang="en-US" smtClean="0"/>
              <a:t>12</a:t>
            </a:fld>
            <a:endParaRPr lang="en-US"/>
          </a:p>
        </p:txBody>
      </p:sp>
    </p:spTree>
    <p:extLst>
      <p:ext uri="{BB962C8B-B14F-4D97-AF65-F5344CB8AC3E}">
        <p14:creationId xmlns:p14="http://schemas.microsoft.com/office/powerpoint/2010/main" val="6642679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8A432C8-69A7-458B-9684-2BFA64B31948}" type="datetime2">
              <a:rPr lang="en-US" smtClean="0"/>
              <a:t>Saturday, January 28, 2017</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CC057FC-95B6-4D89-AFDA-ABA33EE921E5}" type="datetime2">
              <a:rPr lang="en-US" smtClean="0"/>
              <a:t>Saturday, January 28, 2017</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C4549AC-EB31-477F-92A9-B1988E232878}" type="datetime2">
              <a:rPr lang="en-US" smtClean="0"/>
              <a:t>Saturday, January 28, 2017</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96A3A3-94A6-4E5B-AF39-173ACA3E61CC}" type="datetime2">
              <a:rPr lang="en-US" smtClean="0"/>
              <a:t>Saturday, January 28, 2017</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933D019-A32C-4EAD-B8E6-DBDA699692FD}" type="datetime2">
              <a:rPr lang="en-US" smtClean="0"/>
              <a:t>Saturday, January 28, 2017</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CEBA98F-560C-4997-81C4-81D4D9187EAB}" type="datetime2">
              <a:rPr lang="en-US" smtClean="0"/>
              <a:t>Saturday, January 28, 2017</a:t>
            </a:fld>
            <a:endParaRPr lang="en-US"/>
          </a:p>
        </p:txBody>
      </p:sp>
      <p:sp>
        <p:nvSpPr>
          <p:cNvPr id="6" name="Footer Placeholder 5"/>
          <p:cNvSpPr>
            <a:spLocks noGrp="1"/>
          </p:cNvSpPr>
          <p:nvPr>
            <p:ph type="ftr" sz="quarter" idx="11"/>
          </p:nvPr>
        </p:nvSpPr>
        <p:spPr/>
        <p:txBody>
          <a:bodyPr/>
          <a:lstStyle/>
          <a:p>
            <a:pPr algn="r"/>
            <a:endParaRPr lang="en-US" dirty="0"/>
          </a:p>
        </p:txBody>
      </p:sp>
      <p:sp>
        <p:nvSpPr>
          <p:cNvPr id="7" name="Slide Number Placeholder 6"/>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50972B2-CA5C-437D-87D0-8081271A9E4B}" type="datetime2">
              <a:rPr lang="en-US" smtClean="0"/>
              <a:t>Saturday, January 28, 2017</a:t>
            </a:fld>
            <a:endParaRPr lang="en-US"/>
          </a:p>
        </p:txBody>
      </p:sp>
      <p:sp>
        <p:nvSpPr>
          <p:cNvPr id="8" name="Footer Placeholder 7"/>
          <p:cNvSpPr>
            <a:spLocks noGrp="1"/>
          </p:cNvSpPr>
          <p:nvPr>
            <p:ph type="ftr" sz="quarter" idx="11"/>
          </p:nvPr>
        </p:nvSpPr>
        <p:spPr/>
        <p:txBody>
          <a:bodyPr/>
          <a:lstStyle/>
          <a:p>
            <a:pPr algn="r"/>
            <a:endParaRPr lang="en-US" dirty="0"/>
          </a:p>
        </p:txBody>
      </p:sp>
      <p:sp>
        <p:nvSpPr>
          <p:cNvPr id="9" name="Slide Number Placeholder 8"/>
          <p:cNvSpPr>
            <a:spLocks noGrp="1"/>
          </p:cNvSpPr>
          <p:nvPr>
            <p:ph type="sldNum" sz="quarter" idx="12"/>
          </p:nvPr>
        </p:nvSpPr>
        <p:spPr/>
        <p:txBody>
          <a:bodyPr/>
          <a:lstStyle/>
          <a:p>
            <a:fld id="{0CFEC368-1D7A-4F81-ABF6-AE0E36BAF64C}" type="slidenum">
              <a:rPr lang="en-US" smtClean="0"/>
              <a:pPr/>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9CD4847-11EF-4466-A8AD-85CDB7B49118}" type="datetime2">
              <a:rPr lang="en-US" smtClean="0"/>
              <a:t>Saturday, January 28, 2017</a:t>
            </a:fld>
            <a:endParaRPr lang="en-US"/>
          </a:p>
        </p:txBody>
      </p:sp>
      <p:sp>
        <p:nvSpPr>
          <p:cNvPr id="4" name="Footer Placeholder 3"/>
          <p:cNvSpPr>
            <a:spLocks noGrp="1"/>
          </p:cNvSpPr>
          <p:nvPr>
            <p:ph type="ftr" sz="quarter" idx="11"/>
          </p:nvPr>
        </p:nvSpPr>
        <p:spPr/>
        <p:txBody>
          <a:bodyPr/>
          <a:lstStyle/>
          <a:p>
            <a:pPr algn="r"/>
            <a:endParaRPr lang="en-US" dirty="0"/>
          </a:p>
        </p:txBody>
      </p:sp>
      <p:sp>
        <p:nvSpPr>
          <p:cNvPr id="5" name="Slide Number Placeholder 4"/>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68457A-3AB9-4880-8A0C-9F8524491207}" type="datetime2">
              <a:rPr lang="en-US" smtClean="0"/>
              <a:t>Saturday, January 28, 2017</a:t>
            </a:fld>
            <a:endParaRPr lang="en-US"/>
          </a:p>
        </p:txBody>
      </p:sp>
      <p:sp>
        <p:nvSpPr>
          <p:cNvPr id="3" name="Footer Placeholder 2"/>
          <p:cNvSpPr>
            <a:spLocks noGrp="1"/>
          </p:cNvSpPr>
          <p:nvPr>
            <p:ph type="ftr" sz="quarter" idx="11"/>
          </p:nvPr>
        </p:nvSpPr>
        <p:spPr/>
        <p:txBody>
          <a:bodyPr/>
          <a:lstStyle/>
          <a:p>
            <a:pPr algn="r"/>
            <a:endParaRPr lang="en-US" dirty="0"/>
          </a:p>
        </p:txBody>
      </p:sp>
      <p:sp>
        <p:nvSpPr>
          <p:cNvPr id="4" name="Slide Number Placeholder 3"/>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FE976D3-5B7F-4300-ABED-C91F1B2AE209}" type="datetime2">
              <a:rPr lang="en-US" smtClean="0"/>
              <a:t>Saturday, January 28, 2017</a:t>
            </a:fld>
            <a:endParaRPr lang="en-US"/>
          </a:p>
        </p:txBody>
      </p:sp>
      <p:sp>
        <p:nvSpPr>
          <p:cNvPr id="6" name="Footer Placeholder 5"/>
          <p:cNvSpPr>
            <a:spLocks noGrp="1"/>
          </p:cNvSpPr>
          <p:nvPr>
            <p:ph type="ftr" sz="quarter" idx="11"/>
          </p:nvPr>
        </p:nvSpPr>
        <p:spPr/>
        <p:txBody>
          <a:bodyPr/>
          <a:lstStyle/>
          <a:p>
            <a:pPr algn="r"/>
            <a:endParaRPr lang="en-US" dirty="0"/>
          </a:p>
        </p:txBody>
      </p:sp>
      <p:sp>
        <p:nvSpPr>
          <p:cNvPr id="7" name="Slide Number Placeholder 6"/>
          <p:cNvSpPr>
            <a:spLocks noGrp="1"/>
          </p:cNvSpPr>
          <p:nvPr>
            <p:ph type="sldNum" sz="quarter" idx="12"/>
          </p:nvPr>
        </p:nvSpPr>
        <p:spPr/>
        <p:txBody>
          <a:bodyPr/>
          <a:lstStyle/>
          <a:p>
            <a:fld id="{0CFEC368-1D7A-4F81-ABF6-AE0E36BAF64C}" type="slidenum">
              <a:rPr lang="en-US" smtClean="0"/>
              <a:pPr/>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BDC1E59-17DD-41CE-97CA-624A472382D4}" type="datetime2">
              <a:rPr lang="en-US" smtClean="0"/>
              <a:t>Saturday, January 28, 2017</a:t>
            </a:fld>
            <a:endParaRPr lang="en-US"/>
          </a:p>
        </p:txBody>
      </p:sp>
      <p:sp>
        <p:nvSpPr>
          <p:cNvPr id="6" name="Footer Placeholder 5"/>
          <p:cNvSpPr>
            <a:spLocks noGrp="1"/>
          </p:cNvSpPr>
          <p:nvPr>
            <p:ph type="ftr" sz="quarter" idx="11"/>
          </p:nvPr>
        </p:nvSpPr>
        <p:spPr/>
        <p:txBody>
          <a:bodyPr/>
          <a:lstStyle/>
          <a:p>
            <a:pPr algn="r"/>
            <a:endParaRPr lang="en-US" dirty="0"/>
          </a:p>
        </p:txBody>
      </p:sp>
      <p:sp>
        <p:nvSpPr>
          <p:cNvPr id="7" name="Slide Number Placeholder 6"/>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A80CB818-7379-467D-8E76-EF9D9074A26C}" type="datetime2">
              <a:rPr lang="en-US" smtClean="0"/>
              <a:t>Saturday, January 28, 2017</a:t>
            </a:fld>
            <a:endParaRPr lang="en-US" dirty="0"/>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pPr algn="r"/>
            <a:endParaRPr lang="en-US" dirty="0"/>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0CFEC368-1D7A-4F81-ABF6-AE0E36BAF64C}"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961" r:id="rId1"/>
    <p:sldLayoutId id="2147483962" r:id="rId2"/>
    <p:sldLayoutId id="2147483963" r:id="rId3"/>
    <p:sldLayoutId id="2147483964" r:id="rId4"/>
    <p:sldLayoutId id="2147483965" r:id="rId5"/>
    <p:sldLayoutId id="2147483966" r:id="rId6"/>
    <p:sldLayoutId id="2147483967" r:id="rId7"/>
    <p:sldLayoutId id="2147483968" r:id="rId8"/>
    <p:sldLayoutId id="2147483969" r:id="rId9"/>
    <p:sldLayoutId id="2147483970" r:id="rId10"/>
    <p:sldLayoutId id="2147483971" r:id="rId11"/>
  </p:sldLayoutIdLst>
  <p:hf sldNum="0" hdr="0" ftr="0" dt="0"/>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tags" Target="../tags/tag9.xml"/><Relationship Id="rId2" Type="http://schemas.openxmlformats.org/officeDocument/2006/relationships/slideLayout" Target="../slideLayouts/slideLayout2.xml"/><Relationship Id="rId3" Type="http://schemas.openxmlformats.org/officeDocument/2006/relationships/notesSlide" Target="../notesSlides/notesSlide7.xml"/></Relationships>
</file>

<file path=ppt/slides/_rels/slide11.xml.rels><?xml version="1.0" encoding="UTF-8" standalone="yes"?>
<Relationships xmlns="http://schemas.openxmlformats.org/package/2006/relationships"><Relationship Id="rId1" Type="http://schemas.openxmlformats.org/officeDocument/2006/relationships/tags" Target="../tags/tag10.xml"/><Relationship Id="rId2" Type="http://schemas.openxmlformats.org/officeDocument/2006/relationships/slideLayout" Target="../slideLayouts/slideLayout2.xml"/><Relationship Id="rId3" Type="http://schemas.openxmlformats.org/officeDocument/2006/relationships/notesSlide" Target="../notesSlides/notesSlide8.xml"/></Relationships>
</file>

<file path=ppt/slides/_rels/slide12.xml.rels><?xml version="1.0" encoding="UTF-8" standalone="yes"?>
<Relationships xmlns="http://schemas.openxmlformats.org/package/2006/relationships"><Relationship Id="rId1" Type="http://schemas.openxmlformats.org/officeDocument/2006/relationships/tags" Target="../tags/tag11.xml"/><Relationship Id="rId2" Type="http://schemas.openxmlformats.org/officeDocument/2006/relationships/slideLayout" Target="../slideLayouts/slideLayout2.xml"/><Relationship Id="rId3" Type="http://schemas.openxmlformats.org/officeDocument/2006/relationships/notesSlide" Target="../notesSlides/notesSlide9.xml"/></Relationships>
</file>

<file path=ppt/slides/_rels/slide13.xml.rels><?xml version="1.0" encoding="UTF-8" standalone="yes"?>
<Relationships xmlns="http://schemas.openxmlformats.org/package/2006/relationships"><Relationship Id="rId1" Type="http://schemas.openxmlformats.org/officeDocument/2006/relationships/tags" Target="../tags/tag12.xml"/><Relationship Id="rId2"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0.xml"/><Relationship Id="rId4" Type="http://schemas.openxmlformats.org/officeDocument/2006/relationships/image" Target="../media/image4.png"/><Relationship Id="rId1" Type="http://schemas.openxmlformats.org/officeDocument/2006/relationships/tags" Target="../tags/tag13.xml"/><Relationship Id="rId2"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1.xml"/><Relationship Id="rId4" Type="http://schemas.openxmlformats.org/officeDocument/2006/relationships/image" Target="../media/image5.png"/><Relationship Id="rId5" Type="http://schemas.openxmlformats.org/officeDocument/2006/relationships/image" Target="../media/image6.png"/><Relationship Id="rId6" Type="http://schemas.openxmlformats.org/officeDocument/2006/relationships/image" Target="../media/image7.png"/><Relationship Id="rId1" Type="http://schemas.openxmlformats.org/officeDocument/2006/relationships/tags" Target="../tags/tag14.xml"/><Relationship Id="rId2"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tags" Target="../tags/tag15.xml"/><Relationship Id="rId2"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2.xml"/><Relationship Id="rId4" Type="http://schemas.openxmlformats.org/officeDocument/2006/relationships/image" Target="../media/image4.png"/><Relationship Id="rId1" Type="http://schemas.openxmlformats.org/officeDocument/2006/relationships/tags" Target="../tags/tag16.xml"/><Relationship Id="rId2"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3.xml"/><Relationship Id="rId4" Type="http://schemas.openxmlformats.org/officeDocument/2006/relationships/image" Target="../media/image4.png"/><Relationship Id="rId1" Type="http://schemas.openxmlformats.org/officeDocument/2006/relationships/tags" Target="../tags/tag17.xml"/><Relationship Id="rId2"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tags" Target="../tags/tag18.xml"/><Relationship Id="rId2" Type="http://schemas.openxmlformats.org/officeDocument/2006/relationships/slideLayout" Target="../slideLayouts/slideLayout2.xml"/><Relationship Id="rId3"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4" Type="http://schemas.openxmlformats.org/officeDocument/2006/relationships/image" Target="../media/image2.jpeg"/><Relationship Id="rId5" Type="http://schemas.openxmlformats.org/officeDocument/2006/relationships/image" Target="../media/image3.png"/><Relationship Id="rId1" Type="http://schemas.openxmlformats.org/officeDocument/2006/relationships/tags" Target="../tags/tag1.xml"/><Relationship Id="rId2"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hyperlink" Target="mailto:sheubac@calstatela.edu" TargetMode="Externa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tags" Target="../tags/tag2.xml"/><Relationship Id="rId2" Type="http://schemas.openxmlformats.org/officeDocument/2006/relationships/slideLayout" Target="../slideLayouts/slideLayout2.xml"/><Relationship Id="rId3"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1" Type="http://schemas.openxmlformats.org/officeDocument/2006/relationships/tags" Target="../tags/tag3.xml"/><Relationship Id="rId2" Type="http://schemas.openxmlformats.org/officeDocument/2006/relationships/slideLayout" Target="../slideLayouts/slideLayout2.xml"/><Relationship Id="rId3"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1" Type="http://schemas.openxmlformats.org/officeDocument/2006/relationships/tags" Target="../tags/tag4.xml"/><Relationship Id="rId2" Type="http://schemas.openxmlformats.org/officeDocument/2006/relationships/slideLayout" Target="../slideLayouts/slideLayout2.xml"/><Relationship Id="rId3"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1" Type="http://schemas.openxmlformats.org/officeDocument/2006/relationships/tags" Target="../tags/tag5.xml"/><Relationship Id="rId2" Type="http://schemas.openxmlformats.org/officeDocument/2006/relationships/slideLayout" Target="../slideLayouts/slideLayout6.xml"/><Relationship Id="rId3"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1" Type="http://schemas.openxmlformats.org/officeDocument/2006/relationships/tags" Target="../tags/tag6.xml"/><Relationship Id="rId2"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tags" Target="../tags/tag7.xml"/><Relationship Id="rId2"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tags" Target="../tags/tag8.xml"/><Relationship Id="rId2" Type="http://schemas.openxmlformats.org/officeDocument/2006/relationships/slideLayout" Target="../slideLayouts/slideLayout2.xml"/><Relationship Id="rId3" Type="http://schemas.openxmlformats.org/officeDocument/2006/relationships/notesSlide" Target="../notesSlides/notesSlide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53106" y="783747"/>
            <a:ext cx="7848600" cy="1927225"/>
          </a:xfrm>
        </p:spPr>
        <p:txBody>
          <a:bodyPr/>
          <a:lstStyle/>
          <a:p>
            <a:r>
              <a:rPr lang="en-US" dirty="0" smtClean="0"/>
              <a:t>Keeping your Distance is Hard</a:t>
            </a:r>
            <a:endParaRPr lang="en-US" dirty="0"/>
          </a:p>
        </p:txBody>
      </p:sp>
      <p:sp>
        <p:nvSpPr>
          <p:cNvPr id="3" name="Subtitle 2"/>
          <p:cNvSpPr>
            <a:spLocks noGrp="1"/>
          </p:cNvSpPr>
          <p:nvPr>
            <p:ph type="subTitle" idx="1"/>
          </p:nvPr>
        </p:nvSpPr>
        <p:spPr>
          <a:xfrm>
            <a:off x="834073" y="3886358"/>
            <a:ext cx="6956928" cy="1213302"/>
          </a:xfrm>
        </p:spPr>
        <p:txBody>
          <a:bodyPr>
            <a:normAutofit/>
          </a:bodyPr>
          <a:lstStyle/>
          <a:p>
            <a:r>
              <a:rPr lang="en-US" sz="2800" b="1" dirty="0" smtClean="0">
                <a:solidFill>
                  <a:schemeClr val="tx2">
                    <a:lumMod val="75000"/>
                  </a:schemeClr>
                </a:solidFill>
              </a:rPr>
              <a:t>Silvia Heubach</a:t>
            </a:r>
          </a:p>
          <a:p>
            <a:r>
              <a:rPr lang="en-US" sz="2800" dirty="0" smtClean="0"/>
              <a:t>California State University Los Angeles</a:t>
            </a:r>
            <a:endParaRPr lang="en-US" sz="2800" dirty="0"/>
          </a:p>
        </p:txBody>
      </p:sp>
      <p:sp>
        <p:nvSpPr>
          <p:cNvPr id="4" name="TextBox 3"/>
          <p:cNvSpPr txBox="1"/>
          <p:nvPr/>
        </p:nvSpPr>
        <p:spPr>
          <a:xfrm>
            <a:off x="834073" y="5542366"/>
            <a:ext cx="6520935" cy="830997"/>
          </a:xfrm>
          <a:prstGeom prst="rect">
            <a:avLst/>
          </a:prstGeom>
          <a:noFill/>
        </p:spPr>
        <p:txBody>
          <a:bodyPr wrap="square" rtlCol="0">
            <a:spAutoFit/>
          </a:bodyPr>
          <a:lstStyle/>
          <a:p>
            <a:r>
              <a:rPr lang="en-US" sz="2400" dirty="0" smtClean="0">
                <a:solidFill>
                  <a:srgbClr val="052E65"/>
                </a:solidFill>
              </a:rPr>
              <a:t>Recreational Mathematics Colloquium V, January 28, 2017</a:t>
            </a:r>
            <a:endParaRPr lang="en-US" sz="2400" dirty="0">
              <a:solidFill>
                <a:srgbClr val="052E65"/>
              </a:solidFill>
            </a:endParaRPr>
          </a:p>
        </p:txBody>
      </p:sp>
      <p:sp>
        <p:nvSpPr>
          <p:cNvPr id="7" name="TextBox 6"/>
          <p:cNvSpPr txBox="1"/>
          <p:nvPr/>
        </p:nvSpPr>
        <p:spPr>
          <a:xfrm>
            <a:off x="834073" y="2962336"/>
            <a:ext cx="7202964" cy="369332"/>
          </a:xfrm>
          <a:prstGeom prst="rect">
            <a:avLst/>
          </a:prstGeom>
          <a:noFill/>
        </p:spPr>
        <p:txBody>
          <a:bodyPr wrap="none" rtlCol="0">
            <a:spAutoFit/>
          </a:bodyPr>
          <a:lstStyle/>
          <a:p>
            <a:r>
              <a:rPr lang="en-US" dirty="0"/>
              <a:t>Joint work </a:t>
            </a:r>
            <a:r>
              <a:rPr lang="en-US" dirty="0" smtClean="0"/>
              <a:t>with </a:t>
            </a:r>
            <a:r>
              <a:rPr lang="en-US" dirty="0"/>
              <a:t>Kyle Burke, Melissa </a:t>
            </a:r>
            <a:r>
              <a:rPr lang="en-US" dirty="0" err="1" smtClean="0"/>
              <a:t>Huggan</a:t>
            </a:r>
            <a:r>
              <a:rPr lang="en-US" dirty="0" smtClean="0"/>
              <a:t>, and </a:t>
            </a:r>
            <a:r>
              <a:rPr lang="en-US" dirty="0" err="1"/>
              <a:t>Svenja</a:t>
            </a:r>
            <a:r>
              <a:rPr lang="en-US" dirty="0"/>
              <a:t> </a:t>
            </a:r>
            <a:r>
              <a:rPr lang="en-US" dirty="0" err="1"/>
              <a:t>Huntemann</a:t>
            </a:r>
            <a:endParaRPr lang="en-US" dirty="0"/>
          </a:p>
        </p:txBody>
      </p:sp>
    </p:spTree>
    <p:extLst>
      <p:ext uri="{BB962C8B-B14F-4D97-AF65-F5344CB8AC3E}">
        <p14:creationId xmlns:p14="http://schemas.microsoft.com/office/powerpoint/2010/main" val="2384196869"/>
      </p:ext>
    </p:extLst>
  </p:cSld>
  <p:clrMapOvr>
    <a:masterClrMapping/>
  </p:clrMapOvr>
  <mc:AlternateContent xmlns:mc="http://schemas.openxmlformats.org/markup-compatibility/2006" xmlns:p14="http://schemas.microsoft.com/office/powerpoint/2010/main">
    <mc:Choice Requires="p14">
      <p:transition spd="slow" p14:dur="2000" advTm="42171"/>
    </mc:Choice>
    <mc:Fallback xmlns="">
      <p:transition xmlns:p14="http://schemas.microsoft.com/office/powerpoint/2010/main" spd="slow" advTm="42171"/>
    </mc:Fallback>
  </mc:AlternateContent>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Complexity of Distance Games</a:t>
            </a:r>
            <a:endParaRPr lang="en-US" dirty="0"/>
          </a:p>
        </p:txBody>
      </p:sp>
      <p:sp>
        <p:nvSpPr>
          <p:cNvPr id="3" name="Content Placeholder 2"/>
          <p:cNvSpPr>
            <a:spLocks noGrp="1"/>
          </p:cNvSpPr>
          <p:nvPr>
            <p:ph idx="1"/>
          </p:nvPr>
        </p:nvSpPr>
        <p:spPr/>
        <p:txBody>
          <a:bodyPr>
            <a:normAutofit/>
          </a:bodyPr>
          <a:lstStyle/>
          <a:p>
            <a:pPr>
              <a:spcAft>
                <a:spcPts val="600"/>
              </a:spcAft>
            </a:pPr>
            <a:r>
              <a:rPr lang="en-US" dirty="0" smtClean="0"/>
              <a:t>We know that </a:t>
            </a:r>
            <a:r>
              <a:rPr lang="en-US" b="1" dirty="0" smtClean="0">
                <a:solidFill>
                  <a:srgbClr val="660066"/>
                </a:solidFill>
              </a:rPr>
              <a:t>C</a:t>
            </a:r>
            <a:r>
              <a:rPr lang="en-US" sz="2000" b="1" dirty="0" smtClean="0">
                <a:solidFill>
                  <a:srgbClr val="660066"/>
                </a:solidFill>
              </a:rPr>
              <a:t>OL</a:t>
            </a:r>
            <a:r>
              <a:rPr lang="en-US" sz="2000" dirty="0" smtClean="0"/>
              <a:t>, </a:t>
            </a:r>
            <a:r>
              <a:rPr lang="en-US" b="1" dirty="0">
                <a:solidFill>
                  <a:srgbClr val="660066"/>
                </a:solidFill>
              </a:rPr>
              <a:t>S</a:t>
            </a:r>
            <a:r>
              <a:rPr lang="en-US" sz="2000" b="1" dirty="0">
                <a:solidFill>
                  <a:srgbClr val="660066"/>
                </a:solidFill>
              </a:rPr>
              <a:t>NORT</a:t>
            </a:r>
            <a:r>
              <a:rPr lang="en-US" sz="2000" dirty="0" smtClean="0"/>
              <a:t>, </a:t>
            </a:r>
            <a:r>
              <a:rPr lang="en-US" b="1" dirty="0" smtClean="0">
                <a:solidFill>
                  <a:srgbClr val="660066"/>
                </a:solidFill>
              </a:rPr>
              <a:t>N</a:t>
            </a:r>
            <a:r>
              <a:rPr lang="en-US" sz="2000" b="1" dirty="0" smtClean="0">
                <a:solidFill>
                  <a:srgbClr val="660066"/>
                </a:solidFill>
              </a:rPr>
              <a:t>ODE</a:t>
            </a:r>
            <a:r>
              <a:rPr lang="en-US" b="1" dirty="0" smtClean="0">
                <a:solidFill>
                  <a:srgbClr val="660066"/>
                </a:solidFill>
              </a:rPr>
              <a:t>K</a:t>
            </a:r>
            <a:r>
              <a:rPr lang="en-US" sz="2000" b="1" dirty="0" smtClean="0">
                <a:solidFill>
                  <a:srgbClr val="660066"/>
                </a:solidFill>
              </a:rPr>
              <a:t>AYLES </a:t>
            </a:r>
            <a:r>
              <a:rPr lang="en-US" dirty="0" smtClean="0"/>
              <a:t>played on graphs are </a:t>
            </a:r>
            <a:r>
              <a:rPr lang="en-US" b="1" dirty="0" smtClean="0"/>
              <a:t>PSPACE-hard</a:t>
            </a:r>
          </a:p>
          <a:p>
            <a:pPr>
              <a:spcAft>
                <a:spcPts val="600"/>
              </a:spcAft>
            </a:pPr>
            <a:r>
              <a:rPr lang="en-US" dirty="0" smtClean="0"/>
              <a:t>We use these facts to show that </a:t>
            </a:r>
            <a:r>
              <a:rPr lang="en-US" b="1" dirty="0">
                <a:solidFill>
                  <a:schemeClr val="tx2"/>
                </a:solidFill>
              </a:rPr>
              <a:t>G</a:t>
            </a:r>
            <a:r>
              <a:rPr lang="en-US" sz="2000" b="1" dirty="0">
                <a:solidFill>
                  <a:schemeClr val="tx2"/>
                </a:solidFill>
              </a:rPr>
              <a:t>RAPH</a:t>
            </a:r>
            <a:r>
              <a:rPr lang="en-US" b="1" dirty="0">
                <a:solidFill>
                  <a:schemeClr val="tx2"/>
                </a:solidFill>
              </a:rPr>
              <a:t>D</a:t>
            </a:r>
            <a:r>
              <a:rPr lang="en-US" sz="2000" b="1" dirty="0">
                <a:solidFill>
                  <a:schemeClr val="tx2"/>
                </a:solidFill>
              </a:rPr>
              <a:t>ISTANCE</a:t>
            </a:r>
            <a:r>
              <a:rPr lang="en-US" dirty="0" smtClean="0">
                <a:solidFill>
                  <a:schemeClr val="tx2"/>
                </a:solidFill>
              </a:rPr>
              <a:t>(</a:t>
            </a:r>
            <a:r>
              <a:rPr lang="en-US" b="1" i="1" dirty="0" smtClean="0">
                <a:solidFill>
                  <a:schemeClr val="tx2"/>
                </a:solidFill>
              </a:rPr>
              <a:t>D</a:t>
            </a:r>
            <a:r>
              <a:rPr lang="en-US" b="1" dirty="0" smtClean="0">
                <a:solidFill>
                  <a:schemeClr val="tx2"/>
                </a:solidFill>
              </a:rPr>
              <a:t>,</a:t>
            </a:r>
            <a:r>
              <a:rPr lang="en-US" b="1" i="1" dirty="0" smtClean="0">
                <a:solidFill>
                  <a:schemeClr val="tx2"/>
                </a:solidFill>
              </a:rPr>
              <a:t>S</a:t>
            </a:r>
            <a:r>
              <a:rPr lang="en-US" dirty="0" smtClean="0">
                <a:solidFill>
                  <a:schemeClr val="tx2"/>
                </a:solidFill>
              </a:rPr>
              <a:t>)</a:t>
            </a:r>
            <a:r>
              <a:rPr lang="en-US" sz="2000" dirty="0"/>
              <a:t> </a:t>
            </a:r>
            <a:r>
              <a:rPr lang="en-US" dirty="0" smtClean="0"/>
              <a:t>is </a:t>
            </a:r>
            <a:r>
              <a:rPr lang="en-US" b="1" dirty="0" smtClean="0"/>
              <a:t>PSPACE-hard </a:t>
            </a:r>
            <a:r>
              <a:rPr lang="en-US" dirty="0" smtClean="0"/>
              <a:t>for general sets </a:t>
            </a:r>
            <a:r>
              <a:rPr lang="en-US" b="1" i="1" dirty="0" smtClean="0">
                <a:solidFill>
                  <a:schemeClr val="tx2"/>
                </a:solidFill>
              </a:rPr>
              <a:t>D</a:t>
            </a:r>
            <a:r>
              <a:rPr lang="en-US" dirty="0" smtClean="0"/>
              <a:t> and </a:t>
            </a:r>
            <a:r>
              <a:rPr lang="en-US" b="1" i="1" dirty="0" smtClean="0">
                <a:solidFill>
                  <a:srgbClr val="D1282E"/>
                </a:solidFill>
              </a:rPr>
              <a:t>S.</a:t>
            </a:r>
            <a:r>
              <a:rPr lang="en-US" dirty="0" smtClean="0"/>
              <a:t> </a:t>
            </a:r>
          </a:p>
          <a:p>
            <a:pPr>
              <a:spcAft>
                <a:spcPts val="600"/>
              </a:spcAft>
            </a:pPr>
            <a:r>
              <a:rPr lang="en-US" b="1" dirty="0" smtClean="0"/>
              <a:t>Process</a:t>
            </a:r>
            <a:r>
              <a:rPr lang="en-US" dirty="0" smtClean="0"/>
              <a:t>: If we know a game </a:t>
            </a:r>
            <a:r>
              <a:rPr lang="en-US" b="1" dirty="0" smtClean="0">
                <a:solidFill>
                  <a:schemeClr val="accent5"/>
                </a:solidFill>
              </a:rPr>
              <a:t>T</a:t>
            </a:r>
            <a:r>
              <a:rPr lang="en-US" dirty="0" smtClean="0"/>
              <a:t> is </a:t>
            </a:r>
            <a:r>
              <a:rPr lang="en-US" b="1" dirty="0" smtClean="0"/>
              <a:t>PSPACE-hard </a:t>
            </a:r>
            <a:r>
              <a:rPr lang="en-US" dirty="0" smtClean="0"/>
              <a:t>and want to show that another game </a:t>
            </a:r>
            <a:r>
              <a:rPr lang="en-US" b="1" dirty="0" smtClean="0">
                <a:solidFill>
                  <a:srgbClr val="DC5924"/>
                </a:solidFill>
              </a:rPr>
              <a:t>Q</a:t>
            </a:r>
            <a:r>
              <a:rPr lang="en-US" dirty="0" smtClean="0"/>
              <a:t> is also </a:t>
            </a:r>
            <a:r>
              <a:rPr lang="en-US" b="1" dirty="0" smtClean="0"/>
              <a:t>PSPACE-hard</a:t>
            </a:r>
            <a:r>
              <a:rPr lang="en-US" dirty="0" smtClean="0"/>
              <a:t>, we need to find a mapping </a:t>
            </a:r>
            <a:r>
              <a:rPr lang="en-US" i="1" dirty="0" smtClean="0"/>
              <a:t>f</a:t>
            </a:r>
            <a:r>
              <a:rPr lang="en-US" dirty="0" smtClean="0"/>
              <a:t>, called a </a:t>
            </a:r>
            <a:r>
              <a:rPr lang="en-US" b="1" dirty="0" smtClean="0">
                <a:solidFill>
                  <a:srgbClr val="DC5924"/>
                </a:solidFill>
              </a:rPr>
              <a:t>reduction, </a:t>
            </a:r>
            <a:r>
              <a:rPr lang="en-US" dirty="0" smtClean="0"/>
              <a:t>such that</a:t>
            </a:r>
          </a:p>
          <a:p>
            <a:pPr lvl="1">
              <a:spcAft>
                <a:spcPts val="600"/>
              </a:spcAft>
            </a:pPr>
            <a:r>
              <a:rPr lang="en-US" sz="2200" b="1" i="1" dirty="0" smtClean="0"/>
              <a:t>f</a:t>
            </a:r>
            <a:r>
              <a:rPr lang="en-US" sz="2200" dirty="0"/>
              <a:t> </a:t>
            </a:r>
            <a:r>
              <a:rPr lang="en-US" sz="2200" dirty="0" smtClean="0"/>
              <a:t>maps the positions of </a:t>
            </a:r>
            <a:r>
              <a:rPr lang="en-US" sz="2200" b="1" dirty="0" smtClean="0"/>
              <a:t>T</a:t>
            </a:r>
            <a:r>
              <a:rPr lang="en-US" sz="2200" dirty="0" smtClean="0"/>
              <a:t> to the positions of </a:t>
            </a:r>
            <a:r>
              <a:rPr lang="en-US" sz="2200" b="1" dirty="0" smtClean="0"/>
              <a:t>Q</a:t>
            </a:r>
          </a:p>
          <a:p>
            <a:pPr lvl="1">
              <a:spcAft>
                <a:spcPts val="600"/>
              </a:spcAft>
            </a:pPr>
            <a:r>
              <a:rPr lang="en-US" sz="2200" b="1" i="1" dirty="0" smtClean="0"/>
              <a:t>f</a:t>
            </a:r>
            <a:r>
              <a:rPr lang="en-US" sz="2200" b="1" dirty="0" smtClean="0"/>
              <a:t> </a:t>
            </a:r>
            <a:r>
              <a:rPr lang="en-US" sz="2200" dirty="0" smtClean="0"/>
              <a:t>can be computed in polynomial time</a:t>
            </a:r>
          </a:p>
          <a:p>
            <a:pPr lvl="1">
              <a:spcAft>
                <a:spcPts val="600"/>
              </a:spcAft>
            </a:pPr>
            <a:r>
              <a:rPr lang="en-US" sz="2200" b="1" i="1" dirty="0" smtClean="0"/>
              <a:t>f</a:t>
            </a:r>
            <a:r>
              <a:rPr lang="en-US" sz="2200" dirty="0" smtClean="0"/>
              <a:t> preserves </a:t>
            </a:r>
            <a:r>
              <a:rPr lang="en-US" sz="2200" dirty="0" err="1" smtClean="0"/>
              <a:t>winnability</a:t>
            </a:r>
            <a:endParaRPr lang="en-US" sz="2200" dirty="0" smtClean="0"/>
          </a:p>
          <a:p>
            <a:pPr>
              <a:spcAft>
                <a:spcPts val="600"/>
              </a:spcAft>
            </a:pPr>
            <a:endParaRPr lang="en-US" sz="1800" dirty="0"/>
          </a:p>
          <a:p>
            <a:endParaRPr lang="en-US" sz="2000" dirty="0"/>
          </a:p>
        </p:txBody>
      </p:sp>
    </p:spTree>
    <p:custDataLst>
      <p:tags r:id="rId1"/>
    </p:custDataLst>
    <p:extLst>
      <p:ext uri="{BB962C8B-B14F-4D97-AF65-F5344CB8AC3E}">
        <p14:creationId xmlns:p14="http://schemas.microsoft.com/office/powerpoint/2010/main" val="2343690930"/>
      </p:ext>
    </p:extLst>
  </p:cSld>
  <p:clrMapOvr>
    <a:masterClrMapping/>
  </p:clrMapOvr>
  <mc:AlternateContent xmlns:mc="http://schemas.openxmlformats.org/markup-compatibility/2006" xmlns:p14="http://schemas.microsoft.com/office/powerpoint/2010/main">
    <mc:Choice Requires="p14">
      <p:transition spd="slow" p14:dur="2000" advTm="115746"/>
    </mc:Choice>
    <mc:Fallback xmlns="">
      <p:transition xmlns:p14="http://schemas.microsoft.com/office/powerpoint/2010/main" spd="slow" advTm="115746"/>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Specifics of the Reduction </a:t>
            </a:r>
            <a:endParaRPr lang="en-US" dirty="0"/>
          </a:p>
        </p:txBody>
      </p:sp>
      <p:sp>
        <p:nvSpPr>
          <p:cNvPr id="3" name="Content Placeholder 2"/>
          <p:cNvSpPr>
            <a:spLocks noGrp="1"/>
          </p:cNvSpPr>
          <p:nvPr>
            <p:ph idx="1"/>
          </p:nvPr>
        </p:nvSpPr>
        <p:spPr/>
        <p:txBody>
          <a:bodyPr>
            <a:normAutofit/>
          </a:bodyPr>
          <a:lstStyle/>
          <a:p>
            <a:r>
              <a:rPr lang="en-US" dirty="0" smtClean="0"/>
              <a:t>The reduction transforms the graph G on which game T is played to a graph G’ on which Q is played via </a:t>
            </a:r>
            <a:r>
              <a:rPr lang="en-US" b="1" dirty="0" smtClean="0">
                <a:solidFill>
                  <a:schemeClr val="tx2"/>
                </a:solidFill>
              </a:rPr>
              <a:t>insertion</a:t>
            </a:r>
            <a:r>
              <a:rPr lang="en-US" dirty="0" smtClean="0"/>
              <a:t> </a:t>
            </a:r>
            <a:r>
              <a:rPr lang="en-US" b="1" dirty="0" smtClean="0">
                <a:solidFill>
                  <a:srgbClr val="D1282E"/>
                </a:solidFill>
              </a:rPr>
              <a:t>of a </a:t>
            </a:r>
            <a:r>
              <a:rPr lang="en-US" b="1" dirty="0" err="1" smtClean="0">
                <a:solidFill>
                  <a:srgbClr val="D1282E"/>
                </a:solidFill>
              </a:rPr>
              <a:t>subgraph</a:t>
            </a:r>
            <a:r>
              <a:rPr lang="en-US" b="1" dirty="0" smtClean="0">
                <a:solidFill>
                  <a:srgbClr val="D1282E"/>
                </a:solidFill>
              </a:rPr>
              <a:t> </a:t>
            </a:r>
            <a:r>
              <a:rPr lang="en-US" dirty="0" smtClean="0"/>
              <a:t>called </a:t>
            </a:r>
            <a:r>
              <a:rPr lang="en-US" b="1" dirty="0" smtClean="0">
                <a:solidFill>
                  <a:schemeClr val="tx2"/>
                </a:solidFill>
              </a:rPr>
              <a:t>gadget</a:t>
            </a:r>
          </a:p>
          <a:p>
            <a:endParaRPr lang="en-US" b="1" dirty="0" smtClean="0">
              <a:solidFill>
                <a:schemeClr val="tx2"/>
              </a:solidFill>
            </a:endParaRPr>
          </a:p>
        </p:txBody>
      </p:sp>
      <p:grpSp>
        <p:nvGrpSpPr>
          <p:cNvPr id="33" name="Group 32"/>
          <p:cNvGrpSpPr/>
          <p:nvPr/>
        </p:nvGrpSpPr>
        <p:grpSpPr>
          <a:xfrm>
            <a:off x="959228" y="3972197"/>
            <a:ext cx="1688037" cy="1562016"/>
            <a:chOff x="1141199" y="3330233"/>
            <a:chExt cx="1688037" cy="1562016"/>
          </a:xfrm>
        </p:grpSpPr>
        <p:cxnSp>
          <p:nvCxnSpPr>
            <p:cNvPr id="5" name="Straight Connector 4"/>
            <p:cNvCxnSpPr/>
            <p:nvPr/>
          </p:nvCxnSpPr>
          <p:spPr>
            <a:xfrm>
              <a:off x="1176942" y="3624187"/>
              <a:ext cx="834880" cy="470330"/>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flipH="1">
              <a:off x="2011822" y="3377264"/>
              <a:ext cx="223419" cy="717253"/>
            </a:xfrm>
            <a:prstGeom prst="line">
              <a:avLst/>
            </a:prstGeom>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V="1">
              <a:off x="1176942" y="3377265"/>
              <a:ext cx="1058299" cy="246922"/>
            </a:xfrm>
            <a:prstGeom prst="line">
              <a:avLst/>
            </a:prstGeom>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a:off x="1982596" y="4118621"/>
              <a:ext cx="846640" cy="164615"/>
            </a:xfrm>
            <a:prstGeom prst="line">
              <a:avLst/>
            </a:prstGeom>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flipH="1">
              <a:off x="1553226" y="4094517"/>
              <a:ext cx="458596" cy="670220"/>
            </a:xfrm>
            <a:prstGeom prst="line">
              <a:avLst/>
            </a:prstGeom>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flipH="1">
              <a:off x="1176942" y="4094517"/>
              <a:ext cx="834880" cy="164615"/>
            </a:xfrm>
            <a:prstGeom prst="line">
              <a:avLst/>
            </a:prstGeom>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2011822" y="4094517"/>
              <a:ext cx="352767" cy="764286"/>
            </a:xfrm>
            <a:prstGeom prst="line">
              <a:avLst/>
            </a:prstGeom>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flipV="1">
              <a:off x="1524000" y="4800600"/>
              <a:ext cx="811364" cy="47033"/>
            </a:xfrm>
            <a:prstGeom prst="line">
              <a:avLst/>
            </a:prstGeom>
          </p:spPr>
          <p:style>
            <a:lnRef idx="2">
              <a:schemeClr val="accent1"/>
            </a:lnRef>
            <a:fillRef idx="0">
              <a:schemeClr val="accent1"/>
            </a:fillRef>
            <a:effectRef idx="1">
              <a:schemeClr val="accent1"/>
            </a:effectRef>
            <a:fontRef idx="minor">
              <a:schemeClr val="tx1"/>
            </a:fontRef>
          </p:style>
        </p:cxnSp>
        <p:sp>
          <p:nvSpPr>
            <p:cNvPr id="24" name="Oval 23"/>
            <p:cNvSpPr/>
            <p:nvPr/>
          </p:nvSpPr>
          <p:spPr>
            <a:xfrm>
              <a:off x="2188205" y="3330233"/>
              <a:ext cx="94071" cy="94066"/>
            </a:xfrm>
            <a:prstGeom prst="ellipse">
              <a:avLst/>
            </a:prstGeom>
            <a:solidFill>
              <a:schemeClr val="accent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 name="Oval 24"/>
            <p:cNvSpPr/>
            <p:nvPr/>
          </p:nvSpPr>
          <p:spPr>
            <a:xfrm>
              <a:off x="1141199" y="3577154"/>
              <a:ext cx="94071" cy="94066"/>
            </a:xfrm>
            <a:prstGeom prst="ellipse">
              <a:avLst/>
            </a:prstGeom>
            <a:solidFill>
              <a:schemeClr val="accent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 name="Oval 26"/>
            <p:cNvSpPr/>
            <p:nvPr/>
          </p:nvSpPr>
          <p:spPr>
            <a:xfrm>
              <a:off x="2735165" y="4234831"/>
              <a:ext cx="94071" cy="94066"/>
            </a:xfrm>
            <a:prstGeom prst="ellipse">
              <a:avLst/>
            </a:prstGeom>
            <a:solidFill>
              <a:schemeClr val="accent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Oval 27"/>
            <p:cNvSpPr/>
            <p:nvPr/>
          </p:nvSpPr>
          <p:spPr>
            <a:xfrm>
              <a:off x="2317553" y="4798183"/>
              <a:ext cx="94071" cy="94066"/>
            </a:xfrm>
            <a:prstGeom prst="ellipse">
              <a:avLst/>
            </a:prstGeom>
            <a:solidFill>
              <a:schemeClr val="accent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a:off x="1506190" y="4731260"/>
              <a:ext cx="94071" cy="94066"/>
            </a:xfrm>
            <a:prstGeom prst="ellipse">
              <a:avLst/>
            </a:prstGeom>
            <a:solidFill>
              <a:schemeClr val="accent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Oval 29"/>
            <p:cNvSpPr/>
            <p:nvPr/>
          </p:nvSpPr>
          <p:spPr>
            <a:xfrm>
              <a:off x="1176942" y="4212099"/>
              <a:ext cx="94071" cy="94066"/>
            </a:xfrm>
            <a:prstGeom prst="ellipse">
              <a:avLst/>
            </a:prstGeom>
            <a:solidFill>
              <a:schemeClr val="accent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35" name="TextBox 34"/>
          <p:cNvSpPr txBox="1"/>
          <p:nvPr/>
        </p:nvSpPr>
        <p:spPr>
          <a:xfrm>
            <a:off x="1084575" y="3642059"/>
            <a:ext cx="364215" cy="369332"/>
          </a:xfrm>
          <a:prstGeom prst="rect">
            <a:avLst/>
          </a:prstGeom>
          <a:noFill/>
        </p:spPr>
        <p:txBody>
          <a:bodyPr wrap="none" rtlCol="0">
            <a:spAutoFit/>
          </a:bodyPr>
          <a:lstStyle/>
          <a:p>
            <a:r>
              <a:rPr lang="en-US" dirty="0" smtClean="0"/>
              <a:t>G</a:t>
            </a:r>
            <a:endParaRPr lang="en-US" dirty="0"/>
          </a:p>
        </p:txBody>
      </p:sp>
      <p:sp>
        <p:nvSpPr>
          <p:cNvPr id="36" name="TextBox 35"/>
          <p:cNvSpPr txBox="1"/>
          <p:nvPr/>
        </p:nvSpPr>
        <p:spPr>
          <a:xfrm>
            <a:off x="1335653" y="5749785"/>
            <a:ext cx="1018227" cy="369332"/>
          </a:xfrm>
          <a:prstGeom prst="rect">
            <a:avLst/>
          </a:prstGeom>
          <a:noFill/>
        </p:spPr>
        <p:txBody>
          <a:bodyPr wrap="none" rtlCol="0">
            <a:spAutoFit/>
          </a:bodyPr>
          <a:lstStyle/>
          <a:p>
            <a:r>
              <a:rPr lang="en-US" dirty="0" smtClean="0"/>
              <a:t>Game T</a:t>
            </a:r>
            <a:endParaRPr lang="en-US" dirty="0"/>
          </a:p>
        </p:txBody>
      </p:sp>
      <p:sp>
        <p:nvSpPr>
          <p:cNvPr id="115" name="Right Arrow 114"/>
          <p:cNvSpPr/>
          <p:nvPr/>
        </p:nvSpPr>
        <p:spPr>
          <a:xfrm>
            <a:off x="3484428" y="4505426"/>
            <a:ext cx="1112498" cy="179838"/>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6" name="TextBox 115"/>
          <p:cNvSpPr txBox="1"/>
          <p:nvPr/>
        </p:nvSpPr>
        <p:spPr>
          <a:xfrm>
            <a:off x="3372838" y="4136094"/>
            <a:ext cx="1408614" cy="369332"/>
          </a:xfrm>
          <a:prstGeom prst="rect">
            <a:avLst/>
          </a:prstGeom>
          <a:noFill/>
        </p:spPr>
        <p:txBody>
          <a:bodyPr wrap="none" rtlCol="0">
            <a:spAutoFit/>
          </a:bodyPr>
          <a:lstStyle/>
          <a:p>
            <a:r>
              <a:rPr lang="en-US" dirty="0" smtClean="0"/>
              <a:t>Reduction </a:t>
            </a:r>
            <a:r>
              <a:rPr lang="en-US" b="1" i="1" dirty="0" smtClean="0"/>
              <a:t>f</a:t>
            </a:r>
            <a:endParaRPr lang="en-US" i="1" dirty="0"/>
          </a:p>
        </p:txBody>
      </p:sp>
      <p:sp>
        <p:nvSpPr>
          <p:cNvPr id="132" name="Oval 131"/>
          <p:cNvSpPr/>
          <p:nvPr/>
        </p:nvSpPr>
        <p:spPr>
          <a:xfrm>
            <a:off x="1782815" y="4685234"/>
            <a:ext cx="94071" cy="94066"/>
          </a:xfrm>
          <a:prstGeom prst="ellipse">
            <a:avLst/>
          </a:prstGeom>
          <a:solidFill>
            <a:schemeClr val="accent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40" name="Group 139"/>
          <p:cNvGrpSpPr/>
          <p:nvPr/>
        </p:nvGrpSpPr>
        <p:grpSpPr>
          <a:xfrm>
            <a:off x="5269231" y="3702575"/>
            <a:ext cx="1823368" cy="2445249"/>
            <a:chOff x="5297393" y="3736125"/>
            <a:chExt cx="1823368" cy="2445249"/>
          </a:xfrm>
        </p:grpSpPr>
        <p:grpSp>
          <p:nvGrpSpPr>
            <p:cNvPr id="138" name="Group 137"/>
            <p:cNvGrpSpPr/>
            <p:nvPr/>
          </p:nvGrpSpPr>
          <p:grpSpPr>
            <a:xfrm>
              <a:off x="5297393" y="3736125"/>
              <a:ext cx="1823368" cy="2445249"/>
              <a:chOff x="5297393" y="3736125"/>
              <a:chExt cx="1823368" cy="2445249"/>
            </a:xfrm>
          </p:grpSpPr>
          <p:grpSp>
            <p:nvGrpSpPr>
              <p:cNvPr id="40" name="Group 39"/>
              <p:cNvGrpSpPr/>
              <p:nvPr/>
            </p:nvGrpSpPr>
            <p:grpSpPr>
              <a:xfrm>
                <a:off x="5432724" y="3998720"/>
                <a:ext cx="1688037" cy="1562016"/>
                <a:chOff x="1141199" y="3330233"/>
                <a:chExt cx="1688037" cy="1562016"/>
              </a:xfrm>
            </p:grpSpPr>
            <p:cxnSp>
              <p:nvCxnSpPr>
                <p:cNvPr id="41" name="Straight Connector 40"/>
                <p:cNvCxnSpPr/>
                <p:nvPr/>
              </p:nvCxnSpPr>
              <p:spPr>
                <a:xfrm>
                  <a:off x="1176942" y="3624187"/>
                  <a:ext cx="834880" cy="470330"/>
                </a:xfrm>
                <a:prstGeom prst="line">
                  <a:avLst/>
                </a:prstGeom>
              </p:spPr>
              <p:style>
                <a:lnRef idx="2">
                  <a:schemeClr val="accent1"/>
                </a:lnRef>
                <a:fillRef idx="0">
                  <a:schemeClr val="accent1"/>
                </a:fillRef>
                <a:effectRef idx="1">
                  <a:schemeClr val="accent1"/>
                </a:effectRef>
                <a:fontRef idx="minor">
                  <a:schemeClr val="tx1"/>
                </a:fontRef>
              </p:style>
            </p:cxnSp>
            <p:cxnSp>
              <p:nvCxnSpPr>
                <p:cNvPr id="42" name="Straight Connector 41"/>
                <p:cNvCxnSpPr/>
                <p:nvPr/>
              </p:nvCxnSpPr>
              <p:spPr>
                <a:xfrm flipH="1">
                  <a:off x="2011822" y="3377264"/>
                  <a:ext cx="223419" cy="717253"/>
                </a:xfrm>
                <a:prstGeom prst="line">
                  <a:avLst/>
                </a:prstGeom>
              </p:spPr>
              <p:style>
                <a:lnRef idx="2">
                  <a:schemeClr val="accent1"/>
                </a:lnRef>
                <a:fillRef idx="0">
                  <a:schemeClr val="accent1"/>
                </a:fillRef>
                <a:effectRef idx="1">
                  <a:schemeClr val="accent1"/>
                </a:effectRef>
                <a:fontRef idx="minor">
                  <a:schemeClr val="tx1"/>
                </a:fontRef>
              </p:style>
            </p:cxnSp>
            <p:cxnSp>
              <p:nvCxnSpPr>
                <p:cNvPr id="43" name="Straight Connector 42"/>
                <p:cNvCxnSpPr/>
                <p:nvPr/>
              </p:nvCxnSpPr>
              <p:spPr>
                <a:xfrm flipV="1">
                  <a:off x="1176942" y="3377265"/>
                  <a:ext cx="1058299" cy="246922"/>
                </a:xfrm>
                <a:prstGeom prst="line">
                  <a:avLst/>
                </a:prstGeom>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1982596" y="4118621"/>
                  <a:ext cx="846640" cy="164615"/>
                </a:xfrm>
                <a:prstGeom prst="line">
                  <a:avLst/>
                </a:prstGeom>
              </p:spPr>
              <p:style>
                <a:lnRef idx="2">
                  <a:schemeClr val="accent1"/>
                </a:lnRef>
                <a:fillRef idx="0">
                  <a:schemeClr val="accent1"/>
                </a:fillRef>
                <a:effectRef idx="1">
                  <a:schemeClr val="accent1"/>
                </a:effectRef>
                <a:fontRef idx="minor">
                  <a:schemeClr val="tx1"/>
                </a:fontRef>
              </p:style>
            </p:cxnSp>
            <p:cxnSp>
              <p:nvCxnSpPr>
                <p:cNvPr id="45" name="Straight Connector 44"/>
                <p:cNvCxnSpPr/>
                <p:nvPr/>
              </p:nvCxnSpPr>
              <p:spPr>
                <a:xfrm flipH="1">
                  <a:off x="1553226" y="4094517"/>
                  <a:ext cx="458596" cy="670220"/>
                </a:xfrm>
                <a:prstGeom prst="line">
                  <a:avLst/>
                </a:prstGeom>
              </p:spPr>
              <p:style>
                <a:lnRef idx="2">
                  <a:schemeClr val="accent1"/>
                </a:lnRef>
                <a:fillRef idx="0">
                  <a:schemeClr val="accent1"/>
                </a:fillRef>
                <a:effectRef idx="1">
                  <a:schemeClr val="accent1"/>
                </a:effectRef>
                <a:fontRef idx="minor">
                  <a:schemeClr val="tx1"/>
                </a:fontRef>
              </p:style>
            </p:cxnSp>
            <p:cxnSp>
              <p:nvCxnSpPr>
                <p:cNvPr id="46" name="Straight Connector 45"/>
                <p:cNvCxnSpPr/>
                <p:nvPr/>
              </p:nvCxnSpPr>
              <p:spPr>
                <a:xfrm flipH="1">
                  <a:off x="1176942" y="4094517"/>
                  <a:ext cx="834880" cy="164615"/>
                </a:xfrm>
                <a:prstGeom prst="line">
                  <a:avLst/>
                </a:prstGeom>
              </p:spPr>
              <p:style>
                <a:lnRef idx="2">
                  <a:schemeClr val="accent1"/>
                </a:lnRef>
                <a:fillRef idx="0">
                  <a:schemeClr val="accent1"/>
                </a:fillRef>
                <a:effectRef idx="1">
                  <a:schemeClr val="accent1"/>
                </a:effectRef>
                <a:fontRef idx="minor">
                  <a:schemeClr val="tx1"/>
                </a:fontRef>
              </p:style>
            </p:cxnSp>
            <p:cxnSp>
              <p:nvCxnSpPr>
                <p:cNvPr id="47" name="Straight Connector 46"/>
                <p:cNvCxnSpPr/>
                <p:nvPr/>
              </p:nvCxnSpPr>
              <p:spPr>
                <a:xfrm>
                  <a:off x="2011822" y="4094517"/>
                  <a:ext cx="352767" cy="764286"/>
                </a:xfrm>
                <a:prstGeom prst="line">
                  <a:avLst/>
                </a:prstGeom>
              </p:spPr>
              <p:style>
                <a:lnRef idx="2">
                  <a:schemeClr val="accent1"/>
                </a:lnRef>
                <a:fillRef idx="0">
                  <a:schemeClr val="accent1"/>
                </a:fillRef>
                <a:effectRef idx="1">
                  <a:schemeClr val="accent1"/>
                </a:effectRef>
                <a:fontRef idx="minor">
                  <a:schemeClr val="tx1"/>
                </a:fontRef>
              </p:style>
            </p:cxnSp>
            <p:cxnSp>
              <p:nvCxnSpPr>
                <p:cNvPr id="48" name="Straight Connector 47"/>
                <p:cNvCxnSpPr>
                  <a:stCxn id="52" idx="2"/>
                </p:cNvCxnSpPr>
                <p:nvPr/>
              </p:nvCxnSpPr>
              <p:spPr>
                <a:xfrm flipH="1" flipV="1">
                  <a:off x="1553225" y="4780717"/>
                  <a:ext cx="764328" cy="64499"/>
                </a:xfrm>
                <a:prstGeom prst="line">
                  <a:avLst/>
                </a:prstGeom>
              </p:spPr>
              <p:style>
                <a:lnRef idx="2">
                  <a:schemeClr val="accent1"/>
                </a:lnRef>
                <a:fillRef idx="0">
                  <a:schemeClr val="accent1"/>
                </a:fillRef>
                <a:effectRef idx="1">
                  <a:schemeClr val="accent1"/>
                </a:effectRef>
                <a:fontRef idx="minor">
                  <a:schemeClr val="tx1"/>
                </a:fontRef>
              </p:style>
            </p:cxnSp>
            <p:sp>
              <p:nvSpPr>
                <p:cNvPr id="49" name="Oval 48"/>
                <p:cNvSpPr/>
                <p:nvPr/>
              </p:nvSpPr>
              <p:spPr>
                <a:xfrm>
                  <a:off x="2188205" y="3330233"/>
                  <a:ext cx="94071" cy="94066"/>
                </a:xfrm>
                <a:prstGeom prst="ellipse">
                  <a:avLst/>
                </a:prstGeom>
                <a:solidFill>
                  <a:schemeClr val="accent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0" name="Oval 49"/>
                <p:cNvSpPr/>
                <p:nvPr/>
              </p:nvSpPr>
              <p:spPr>
                <a:xfrm>
                  <a:off x="1141199" y="3577154"/>
                  <a:ext cx="94071" cy="94066"/>
                </a:xfrm>
                <a:prstGeom prst="ellipse">
                  <a:avLst/>
                </a:prstGeom>
                <a:solidFill>
                  <a:schemeClr val="accent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1" name="Oval 50"/>
                <p:cNvSpPr/>
                <p:nvPr/>
              </p:nvSpPr>
              <p:spPr>
                <a:xfrm>
                  <a:off x="2735165" y="4234831"/>
                  <a:ext cx="94071" cy="94066"/>
                </a:xfrm>
                <a:prstGeom prst="ellipse">
                  <a:avLst/>
                </a:prstGeom>
                <a:solidFill>
                  <a:schemeClr val="accent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2" name="Oval 51"/>
                <p:cNvSpPr/>
                <p:nvPr/>
              </p:nvSpPr>
              <p:spPr>
                <a:xfrm>
                  <a:off x="2317553" y="4798183"/>
                  <a:ext cx="94071" cy="94066"/>
                </a:xfrm>
                <a:prstGeom prst="ellipse">
                  <a:avLst/>
                </a:prstGeom>
                <a:solidFill>
                  <a:schemeClr val="accent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3" name="Oval 52"/>
                <p:cNvSpPr/>
                <p:nvPr/>
              </p:nvSpPr>
              <p:spPr>
                <a:xfrm>
                  <a:off x="1529708" y="4705946"/>
                  <a:ext cx="94071" cy="94066"/>
                </a:xfrm>
                <a:prstGeom prst="ellipse">
                  <a:avLst/>
                </a:prstGeom>
                <a:solidFill>
                  <a:schemeClr val="accent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4" name="Oval 53"/>
                <p:cNvSpPr/>
                <p:nvPr/>
              </p:nvSpPr>
              <p:spPr>
                <a:xfrm>
                  <a:off x="1176942" y="4212099"/>
                  <a:ext cx="94071" cy="94066"/>
                </a:xfrm>
                <a:prstGeom prst="ellipse">
                  <a:avLst/>
                </a:prstGeom>
                <a:solidFill>
                  <a:schemeClr val="accent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55" name="TextBox 54"/>
              <p:cNvSpPr txBox="1"/>
              <p:nvPr/>
            </p:nvSpPr>
            <p:spPr>
              <a:xfrm>
                <a:off x="5437052" y="3736125"/>
                <a:ext cx="408285" cy="369332"/>
              </a:xfrm>
              <a:prstGeom prst="rect">
                <a:avLst/>
              </a:prstGeom>
              <a:noFill/>
            </p:spPr>
            <p:txBody>
              <a:bodyPr wrap="none" rtlCol="0">
                <a:spAutoFit/>
              </a:bodyPr>
              <a:lstStyle/>
              <a:p>
                <a:r>
                  <a:rPr lang="en-US" dirty="0" smtClean="0"/>
                  <a:t>G’</a:t>
                </a:r>
                <a:endParaRPr lang="en-US" dirty="0"/>
              </a:p>
            </p:txBody>
          </p:sp>
          <p:cxnSp>
            <p:nvCxnSpPr>
              <p:cNvPr id="58" name="Straight Connector 57"/>
              <p:cNvCxnSpPr/>
              <p:nvPr/>
            </p:nvCxnSpPr>
            <p:spPr>
              <a:xfrm flipV="1">
                <a:off x="6327953" y="4292674"/>
                <a:ext cx="429199" cy="460531"/>
              </a:xfrm>
              <a:prstGeom prst="line">
                <a:avLst/>
              </a:prstGeom>
            </p:spPr>
            <p:style>
              <a:lnRef idx="2">
                <a:schemeClr val="accent5"/>
              </a:lnRef>
              <a:fillRef idx="0">
                <a:schemeClr val="accent5"/>
              </a:fillRef>
              <a:effectRef idx="1">
                <a:schemeClr val="accent5"/>
              </a:effectRef>
              <a:fontRef idx="minor">
                <a:schemeClr val="tx1"/>
              </a:fontRef>
            </p:style>
          </p:cxnSp>
          <p:cxnSp>
            <p:nvCxnSpPr>
              <p:cNvPr id="59" name="Straight Connector 58"/>
              <p:cNvCxnSpPr/>
              <p:nvPr/>
            </p:nvCxnSpPr>
            <p:spPr>
              <a:xfrm>
                <a:off x="6760162" y="4278632"/>
                <a:ext cx="193496" cy="304802"/>
              </a:xfrm>
              <a:prstGeom prst="line">
                <a:avLst/>
              </a:prstGeom>
            </p:spPr>
            <p:style>
              <a:lnRef idx="2">
                <a:schemeClr val="accent5"/>
              </a:lnRef>
              <a:fillRef idx="0">
                <a:schemeClr val="accent5"/>
              </a:fillRef>
              <a:effectRef idx="1">
                <a:schemeClr val="accent5"/>
              </a:effectRef>
              <a:fontRef idx="minor">
                <a:schemeClr val="tx1"/>
              </a:fontRef>
            </p:style>
          </p:cxnSp>
          <p:cxnSp>
            <p:nvCxnSpPr>
              <p:cNvPr id="60" name="Straight Connector 59"/>
              <p:cNvCxnSpPr/>
              <p:nvPr/>
            </p:nvCxnSpPr>
            <p:spPr>
              <a:xfrm flipV="1">
                <a:off x="6358569" y="4583432"/>
                <a:ext cx="595089" cy="168401"/>
              </a:xfrm>
              <a:prstGeom prst="line">
                <a:avLst/>
              </a:prstGeom>
            </p:spPr>
            <p:style>
              <a:lnRef idx="2">
                <a:schemeClr val="accent5"/>
              </a:lnRef>
              <a:fillRef idx="0">
                <a:schemeClr val="accent5"/>
              </a:fillRef>
              <a:effectRef idx="1">
                <a:schemeClr val="accent5"/>
              </a:effectRef>
              <a:fontRef idx="minor">
                <a:schemeClr val="tx1"/>
              </a:fontRef>
            </p:style>
          </p:cxnSp>
          <p:sp>
            <p:nvSpPr>
              <p:cNvPr id="56" name="TextBox 55"/>
              <p:cNvSpPr txBox="1"/>
              <p:nvPr/>
            </p:nvSpPr>
            <p:spPr>
              <a:xfrm>
                <a:off x="5727842" y="5812042"/>
                <a:ext cx="1056937" cy="369332"/>
              </a:xfrm>
              <a:prstGeom prst="rect">
                <a:avLst/>
              </a:prstGeom>
              <a:noFill/>
            </p:spPr>
            <p:txBody>
              <a:bodyPr wrap="none" rtlCol="0">
                <a:spAutoFit/>
              </a:bodyPr>
              <a:lstStyle/>
              <a:p>
                <a:r>
                  <a:rPr lang="en-US" dirty="0" smtClean="0"/>
                  <a:t>Game Q</a:t>
                </a:r>
                <a:endParaRPr lang="en-US" dirty="0"/>
              </a:p>
            </p:txBody>
          </p:sp>
          <p:cxnSp>
            <p:nvCxnSpPr>
              <p:cNvPr id="61" name="Straight Connector 60"/>
              <p:cNvCxnSpPr>
                <a:stCxn id="54" idx="0"/>
              </p:cNvCxnSpPr>
              <p:nvPr/>
            </p:nvCxnSpPr>
            <p:spPr>
              <a:xfrm flipH="1" flipV="1">
                <a:off x="5468467" y="4289232"/>
                <a:ext cx="47036" cy="591354"/>
              </a:xfrm>
              <a:prstGeom prst="line">
                <a:avLst/>
              </a:prstGeom>
            </p:spPr>
            <p:style>
              <a:lnRef idx="2">
                <a:schemeClr val="accent5"/>
              </a:lnRef>
              <a:fillRef idx="0">
                <a:schemeClr val="accent5"/>
              </a:fillRef>
              <a:effectRef idx="1">
                <a:schemeClr val="accent5"/>
              </a:effectRef>
              <a:fontRef idx="minor">
                <a:schemeClr val="tx1"/>
              </a:fontRef>
            </p:style>
          </p:cxnSp>
          <p:cxnSp>
            <p:nvCxnSpPr>
              <p:cNvPr id="62" name="Straight Connector 61"/>
              <p:cNvCxnSpPr/>
              <p:nvPr/>
            </p:nvCxnSpPr>
            <p:spPr>
              <a:xfrm flipV="1">
                <a:off x="5345474" y="4964531"/>
                <a:ext cx="164382" cy="374627"/>
              </a:xfrm>
              <a:prstGeom prst="line">
                <a:avLst/>
              </a:prstGeom>
            </p:spPr>
            <p:style>
              <a:lnRef idx="2">
                <a:schemeClr val="accent5"/>
              </a:lnRef>
              <a:fillRef idx="0">
                <a:schemeClr val="accent5"/>
              </a:fillRef>
              <a:effectRef idx="1">
                <a:schemeClr val="accent5"/>
              </a:effectRef>
              <a:fontRef idx="minor">
                <a:schemeClr val="tx1"/>
              </a:fontRef>
            </p:style>
          </p:cxnSp>
          <p:cxnSp>
            <p:nvCxnSpPr>
              <p:cNvPr id="63" name="Straight Connector 62"/>
              <p:cNvCxnSpPr>
                <a:endCxn id="53" idx="3"/>
              </p:cNvCxnSpPr>
              <p:nvPr/>
            </p:nvCxnSpPr>
            <p:spPr>
              <a:xfrm>
                <a:off x="5317061" y="5345941"/>
                <a:ext cx="517948" cy="108782"/>
              </a:xfrm>
              <a:prstGeom prst="line">
                <a:avLst/>
              </a:prstGeom>
            </p:spPr>
            <p:style>
              <a:lnRef idx="2">
                <a:schemeClr val="accent5"/>
              </a:lnRef>
              <a:fillRef idx="0">
                <a:schemeClr val="accent5"/>
              </a:fillRef>
              <a:effectRef idx="1">
                <a:schemeClr val="accent5"/>
              </a:effectRef>
              <a:fontRef idx="minor">
                <a:schemeClr val="tx1"/>
              </a:fontRef>
            </p:style>
          </p:cxnSp>
          <p:sp>
            <p:nvSpPr>
              <p:cNvPr id="81" name="Oval 80"/>
              <p:cNvSpPr/>
              <p:nvPr/>
            </p:nvSpPr>
            <p:spPr>
              <a:xfrm>
                <a:off x="6725785" y="4238291"/>
                <a:ext cx="96161" cy="85307"/>
              </a:xfrm>
              <a:prstGeom prst="ellipse">
                <a:avLst/>
              </a:prstGeom>
              <a:solidFill>
                <a:srgbClr val="0000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2" name="Oval 81"/>
              <p:cNvSpPr/>
              <p:nvPr/>
            </p:nvSpPr>
            <p:spPr>
              <a:xfrm>
                <a:off x="6899748" y="4535684"/>
                <a:ext cx="96161" cy="85307"/>
              </a:xfrm>
              <a:prstGeom prst="ellipse">
                <a:avLst/>
              </a:prstGeom>
              <a:solidFill>
                <a:srgbClr val="0000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3" name="Oval 82"/>
              <p:cNvSpPr/>
              <p:nvPr/>
            </p:nvSpPr>
            <p:spPr>
              <a:xfrm>
                <a:off x="5297393" y="5280367"/>
                <a:ext cx="96161" cy="85307"/>
              </a:xfrm>
              <a:prstGeom prst="ellipse">
                <a:avLst/>
              </a:prstGeom>
              <a:solidFill>
                <a:srgbClr val="0000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133" name="Oval 132"/>
            <p:cNvSpPr/>
            <p:nvPr/>
          </p:nvSpPr>
          <p:spPr>
            <a:xfrm>
              <a:off x="6256311" y="4739068"/>
              <a:ext cx="94071" cy="94066"/>
            </a:xfrm>
            <a:prstGeom prst="ellipse">
              <a:avLst/>
            </a:prstGeom>
            <a:solidFill>
              <a:schemeClr val="accent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Tree>
    <p:custDataLst>
      <p:tags r:id="rId1"/>
    </p:custDataLst>
    <p:extLst>
      <p:ext uri="{BB962C8B-B14F-4D97-AF65-F5344CB8AC3E}">
        <p14:creationId xmlns:p14="http://schemas.microsoft.com/office/powerpoint/2010/main" val="305822354"/>
      </p:ext>
    </p:extLst>
  </p:cSld>
  <p:clrMapOvr>
    <a:masterClrMapping/>
  </p:clrMapOvr>
  <mc:AlternateContent xmlns:mc="http://schemas.openxmlformats.org/markup-compatibility/2006" xmlns:p14="http://schemas.microsoft.com/office/powerpoint/2010/main">
    <mc:Choice Requires="p14">
      <p:transition spd="slow" p14:dur="2000" advTm="37728"/>
    </mc:Choice>
    <mc:Fallback xmlns="">
      <p:transition xmlns:p14="http://schemas.microsoft.com/office/powerpoint/2010/main" spd="slow" advTm="37728"/>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5"/>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1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1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p:bldP spid="36" grpId="0"/>
      <p:bldP spid="115" grpId="0" animBg="1"/>
      <p:bldP spid="116" grpId="0"/>
      <p:bldP spid="13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Play-by-Play Reduction </a:t>
            </a:r>
            <a:endParaRPr lang="en-US" dirty="0"/>
          </a:p>
        </p:txBody>
      </p:sp>
      <p:sp>
        <p:nvSpPr>
          <p:cNvPr id="3" name="Content Placeholder 2"/>
          <p:cNvSpPr>
            <a:spLocks noGrp="1"/>
          </p:cNvSpPr>
          <p:nvPr>
            <p:ph idx="1"/>
          </p:nvPr>
        </p:nvSpPr>
        <p:spPr/>
        <p:txBody>
          <a:bodyPr>
            <a:normAutofit lnSpcReduction="10000"/>
          </a:bodyPr>
          <a:lstStyle/>
          <a:p>
            <a:pPr marL="0" indent="0">
              <a:spcAft>
                <a:spcPts val="600"/>
              </a:spcAft>
              <a:buNone/>
            </a:pPr>
            <a:r>
              <a:rPr lang="en-US" dirty="0" smtClean="0"/>
              <a:t>A </a:t>
            </a:r>
            <a:r>
              <a:rPr lang="en-US" b="1" dirty="0" smtClean="0">
                <a:solidFill>
                  <a:schemeClr val="tx2"/>
                </a:solidFill>
              </a:rPr>
              <a:t>play-by play reduction </a:t>
            </a:r>
            <a:r>
              <a:rPr lang="en-US" dirty="0" smtClean="0"/>
              <a:t>is a reduction which satisfies these properties:</a:t>
            </a:r>
          </a:p>
          <a:p>
            <a:pPr>
              <a:spcAft>
                <a:spcPts val="600"/>
              </a:spcAft>
            </a:pPr>
            <a:r>
              <a:rPr lang="en-US" b="1" dirty="0" smtClean="0">
                <a:solidFill>
                  <a:schemeClr val="tx2"/>
                </a:solidFill>
              </a:rPr>
              <a:t>Vertex Condition</a:t>
            </a:r>
            <a:r>
              <a:rPr lang="en-US" dirty="0" smtClean="0"/>
              <a:t>: </a:t>
            </a:r>
            <a:r>
              <a:rPr lang="en-US" dirty="0"/>
              <a:t> </a:t>
            </a:r>
            <a:endParaRPr lang="en-US" dirty="0" smtClean="0"/>
          </a:p>
          <a:p>
            <a:pPr lvl="1">
              <a:spcAft>
                <a:spcPts val="600"/>
              </a:spcAft>
            </a:pPr>
            <a:r>
              <a:rPr lang="en-US" sz="2200" dirty="0" smtClean="0"/>
              <a:t>None </a:t>
            </a:r>
            <a:r>
              <a:rPr lang="en-US" sz="2200" dirty="0"/>
              <a:t>of the </a:t>
            </a:r>
            <a:r>
              <a:rPr lang="en-US" sz="2200" dirty="0" smtClean="0"/>
              <a:t>added vertices can </a:t>
            </a:r>
            <a:r>
              <a:rPr lang="en-US" sz="2200" dirty="0"/>
              <a:t>be playable. </a:t>
            </a:r>
            <a:endParaRPr lang="en-US" sz="2200" dirty="0" smtClean="0"/>
          </a:p>
          <a:p>
            <a:pPr lvl="1">
              <a:spcAft>
                <a:spcPts val="600"/>
              </a:spcAft>
            </a:pPr>
            <a:r>
              <a:rPr lang="en-US" sz="2200" dirty="0" smtClean="0"/>
              <a:t>No </a:t>
            </a:r>
            <a:r>
              <a:rPr lang="en-US" sz="2200" dirty="0"/>
              <a:t>vertices of the original graph G </a:t>
            </a:r>
            <a:r>
              <a:rPr lang="en-US" sz="2200" dirty="0" smtClean="0"/>
              <a:t>will </a:t>
            </a:r>
            <a:r>
              <a:rPr lang="en-US" sz="2200" dirty="0"/>
              <a:t>be deleted</a:t>
            </a:r>
            <a:r>
              <a:rPr lang="en-US" sz="2200" dirty="0" smtClean="0"/>
              <a:t>.</a:t>
            </a:r>
          </a:p>
          <a:p>
            <a:pPr>
              <a:spcAft>
                <a:spcPts val="600"/>
              </a:spcAft>
            </a:pPr>
            <a:r>
              <a:rPr lang="en-US" b="1" dirty="0" smtClean="0">
                <a:solidFill>
                  <a:schemeClr val="tx2"/>
                </a:solidFill>
              </a:rPr>
              <a:t>Edge </a:t>
            </a:r>
            <a:r>
              <a:rPr lang="en-US" b="1" dirty="0">
                <a:solidFill>
                  <a:schemeClr val="tx2"/>
                </a:solidFill>
              </a:rPr>
              <a:t>condition</a:t>
            </a:r>
            <a:r>
              <a:rPr lang="en-US" dirty="0"/>
              <a:t>: </a:t>
            </a:r>
            <a:endParaRPr lang="en-US" dirty="0" smtClean="0"/>
          </a:p>
          <a:p>
            <a:pPr lvl="1">
              <a:spcAft>
                <a:spcPts val="600"/>
              </a:spcAft>
            </a:pPr>
            <a:r>
              <a:rPr lang="en-US" sz="2200" dirty="0" smtClean="0"/>
              <a:t>Added edges </a:t>
            </a:r>
            <a:r>
              <a:rPr lang="en-US" sz="2200" dirty="0"/>
              <a:t>will </a:t>
            </a:r>
            <a:r>
              <a:rPr lang="en-US" sz="2200" dirty="0" smtClean="0"/>
              <a:t>not introduce restrictions </a:t>
            </a:r>
            <a:r>
              <a:rPr lang="en-US" sz="2200" dirty="0"/>
              <a:t>on </a:t>
            </a:r>
            <a:r>
              <a:rPr lang="en-US" sz="2200" dirty="0" smtClean="0"/>
              <a:t>the </a:t>
            </a:r>
            <a:r>
              <a:rPr lang="en-US" sz="2200" dirty="0"/>
              <a:t>vertices </a:t>
            </a:r>
            <a:r>
              <a:rPr lang="en-US" sz="2200" dirty="0" smtClean="0"/>
              <a:t>of </a:t>
            </a:r>
            <a:r>
              <a:rPr lang="en-US" sz="2200" dirty="0"/>
              <a:t>the original graph </a:t>
            </a:r>
            <a:r>
              <a:rPr lang="en-US" sz="2200" dirty="0" smtClean="0"/>
              <a:t>G. </a:t>
            </a:r>
          </a:p>
          <a:p>
            <a:pPr>
              <a:spcAft>
                <a:spcPts val="600"/>
              </a:spcAft>
            </a:pPr>
            <a:r>
              <a:rPr lang="en-US" dirty="0" smtClean="0">
                <a:solidFill>
                  <a:srgbClr val="000000"/>
                </a:solidFill>
              </a:rPr>
              <a:t>A play-by-play reduction is a </a:t>
            </a:r>
            <a:r>
              <a:rPr lang="en-US" b="1" dirty="0" err="1" smtClean="0">
                <a:solidFill>
                  <a:schemeClr val="accent5"/>
                </a:solidFill>
              </a:rPr>
              <a:t>bijection</a:t>
            </a:r>
            <a:r>
              <a:rPr lang="en-US" dirty="0" smtClean="0">
                <a:solidFill>
                  <a:srgbClr val="000000"/>
                </a:solidFill>
              </a:rPr>
              <a:t> between games </a:t>
            </a:r>
            <a:r>
              <a:rPr lang="en-US" b="1" dirty="0" smtClean="0">
                <a:solidFill>
                  <a:schemeClr val="accent5"/>
                </a:solidFill>
              </a:rPr>
              <a:t>T</a:t>
            </a:r>
            <a:r>
              <a:rPr lang="en-US" dirty="0" smtClean="0">
                <a:solidFill>
                  <a:schemeClr val="accent5"/>
                </a:solidFill>
              </a:rPr>
              <a:t> </a:t>
            </a:r>
            <a:r>
              <a:rPr lang="en-US" dirty="0" smtClean="0">
                <a:solidFill>
                  <a:srgbClr val="000000"/>
                </a:solidFill>
              </a:rPr>
              <a:t>and </a:t>
            </a:r>
            <a:r>
              <a:rPr lang="en-US" b="1" dirty="0" smtClean="0">
                <a:solidFill>
                  <a:srgbClr val="DC5924"/>
                </a:solidFill>
              </a:rPr>
              <a:t>Q</a:t>
            </a:r>
            <a:r>
              <a:rPr lang="en-US" dirty="0" smtClean="0"/>
              <a:t>,</a:t>
            </a:r>
            <a:r>
              <a:rPr lang="en-US" dirty="0" smtClean="0">
                <a:solidFill>
                  <a:srgbClr val="000000"/>
                </a:solidFill>
              </a:rPr>
              <a:t> so if </a:t>
            </a:r>
            <a:r>
              <a:rPr lang="en-US" b="1" dirty="0" smtClean="0">
                <a:solidFill>
                  <a:schemeClr val="accent5"/>
                </a:solidFill>
              </a:rPr>
              <a:t>T </a:t>
            </a:r>
            <a:r>
              <a:rPr lang="en-US" dirty="0" smtClean="0">
                <a:solidFill>
                  <a:srgbClr val="000000"/>
                </a:solidFill>
              </a:rPr>
              <a:t>is a </a:t>
            </a:r>
            <a:r>
              <a:rPr lang="en-US" b="1" dirty="0" smtClean="0">
                <a:solidFill>
                  <a:srgbClr val="000000"/>
                </a:solidFill>
              </a:rPr>
              <a:t>PSPACE-hard</a:t>
            </a:r>
            <a:r>
              <a:rPr lang="en-US" dirty="0" smtClean="0">
                <a:solidFill>
                  <a:srgbClr val="000000"/>
                </a:solidFill>
              </a:rPr>
              <a:t> game, then so is </a:t>
            </a:r>
            <a:r>
              <a:rPr lang="en-US" b="1" dirty="0" smtClean="0">
                <a:solidFill>
                  <a:srgbClr val="DC5924"/>
                </a:solidFill>
              </a:rPr>
              <a:t>Q</a:t>
            </a:r>
            <a:r>
              <a:rPr lang="en-US" dirty="0" smtClean="0">
                <a:solidFill>
                  <a:srgbClr val="000000"/>
                </a:solidFill>
              </a:rPr>
              <a:t>, as the image of all possible graphs of </a:t>
            </a:r>
            <a:r>
              <a:rPr lang="en-US" b="1" dirty="0">
                <a:solidFill>
                  <a:schemeClr val="accent5"/>
                </a:solidFill>
              </a:rPr>
              <a:t>T</a:t>
            </a:r>
            <a:r>
              <a:rPr lang="en-US" dirty="0" smtClean="0">
                <a:solidFill>
                  <a:srgbClr val="000000"/>
                </a:solidFill>
              </a:rPr>
              <a:t> also need to be considered for </a:t>
            </a:r>
            <a:r>
              <a:rPr lang="en-US" b="1" dirty="0" smtClean="0">
                <a:solidFill>
                  <a:srgbClr val="DC5924"/>
                </a:solidFill>
              </a:rPr>
              <a:t>Q</a:t>
            </a:r>
            <a:r>
              <a:rPr lang="en-US" dirty="0" smtClean="0"/>
              <a:t>.</a:t>
            </a:r>
            <a:endParaRPr lang="en-US" b="1" dirty="0">
              <a:solidFill>
                <a:srgbClr val="000000"/>
              </a:solidFill>
            </a:endParaRPr>
          </a:p>
        </p:txBody>
      </p:sp>
    </p:spTree>
    <p:custDataLst>
      <p:tags r:id="rId1"/>
    </p:custDataLst>
    <p:extLst>
      <p:ext uri="{BB962C8B-B14F-4D97-AF65-F5344CB8AC3E}">
        <p14:creationId xmlns:p14="http://schemas.microsoft.com/office/powerpoint/2010/main" val="810097952"/>
      </p:ext>
    </p:extLst>
  </p:cSld>
  <p:clrMapOvr>
    <a:masterClrMapping/>
  </p:clrMapOvr>
  <mc:AlternateContent xmlns:mc="http://schemas.openxmlformats.org/markup-compatibility/2006" xmlns:p14="http://schemas.microsoft.com/office/powerpoint/2010/main">
    <mc:Choice Requires="p14">
      <p:transition spd="slow" p14:dur="2000" advTm="140823"/>
    </mc:Choice>
    <mc:Fallback xmlns="">
      <p:transition xmlns:p14="http://schemas.microsoft.com/office/powerpoint/2010/main" spd="slow" advTm="140823"/>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Main Result</a:t>
            </a:r>
            <a:endParaRPr lang="en-US" dirty="0"/>
          </a:p>
        </p:txBody>
      </p:sp>
      <p:sp>
        <p:nvSpPr>
          <p:cNvPr id="3" name="Content Placeholder 2"/>
          <p:cNvSpPr>
            <a:spLocks noGrp="1"/>
          </p:cNvSpPr>
          <p:nvPr>
            <p:ph idx="1"/>
          </p:nvPr>
        </p:nvSpPr>
        <p:spPr/>
        <p:txBody>
          <a:bodyPr>
            <a:normAutofit/>
          </a:bodyPr>
          <a:lstStyle/>
          <a:p>
            <a:pPr marL="0" indent="0">
              <a:buNone/>
            </a:pPr>
            <a:endParaRPr lang="en-US" b="1" dirty="0" smtClean="0"/>
          </a:p>
          <a:p>
            <a:pPr marL="0" indent="0">
              <a:buNone/>
            </a:pPr>
            <a:r>
              <a:rPr lang="en-US" b="1" dirty="0" smtClean="0"/>
              <a:t>THEOREM</a:t>
            </a:r>
            <a:r>
              <a:rPr lang="en-US" dirty="0" smtClean="0"/>
              <a:t>  </a:t>
            </a:r>
          </a:p>
          <a:p>
            <a:pPr marL="0" indent="0">
              <a:buNone/>
            </a:pPr>
            <a:r>
              <a:rPr lang="en-US" dirty="0" smtClean="0"/>
              <a:t>The </a:t>
            </a:r>
            <a:r>
              <a:rPr lang="en-US" dirty="0"/>
              <a:t>games </a:t>
            </a:r>
            <a:r>
              <a:rPr lang="en-US" b="1" dirty="0" smtClean="0">
                <a:solidFill>
                  <a:srgbClr val="D1282E"/>
                </a:solidFill>
              </a:rPr>
              <a:t>G</a:t>
            </a:r>
            <a:r>
              <a:rPr lang="en-US" sz="2000" b="1" dirty="0" smtClean="0">
                <a:solidFill>
                  <a:srgbClr val="D1282E"/>
                </a:solidFill>
              </a:rPr>
              <a:t>RAPH</a:t>
            </a:r>
            <a:r>
              <a:rPr lang="en-US" b="1" dirty="0" smtClean="0">
                <a:solidFill>
                  <a:srgbClr val="D1282E"/>
                </a:solidFill>
              </a:rPr>
              <a:t>D</a:t>
            </a:r>
            <a:r>
              <a:rPr lang="en-US" sz="2000" b="1" dirty="0" smtClean="0">
                <a:solidFill>
                  <a:srgbClr val="D1282E"/>
                </a:solidFill>
              </a:rPr>
              <a:t>ISTANCE</a:t>
            </a:r>
            <a:r>
              <a:rPr lang="en-US" b="1" dirty="0" smtClean="0">
                <a:solidFill>
                  <a:srgbClr val="D1282E"/>
                </a:solidFill>
              </a:rPr>
              <a:t>(</a:t>
            </a:r>
            <a:r>
              <a:rPr lang="en-US" b="1" i="1" dirty="0" smtClean="0">
                <a:solidFill>
                  <a:srgbClr val="D1282E"/>
                </a:solidFill>
              </a:rPr>
              <a:t>D</a:t>
            </a:r>
            <a:r>
              <a:rPr lang="en-US" b="1" dirty="0" smtClean="0">
                <a:solidFill>
                  <a:srgbClr val="D1282E"/>
                </a:solidFill>
              </a:rPr>
              <a:t>,</a:t>
            </a:r>
            <a:r>
              <a:rPr lang="en-US" b="1" i="1" dirty="0" smtClean="0">
                <a:solidFill>
                  <a:srgbClr val="D1282E"/>
                </a:solidFill>
              </a:rPr>
              <a:t>S</a:t>
            </a:r>
            <a:r>
              <a:rPr lang="en-US" b="1" dirty="0">
                <a:solidFill>
                  <a:srgbClr val="D1282E"/>
                </a:solidFill>
              </a:rPr>
              <a:t>) </a:t>
            </a:r>
            <a:r>
              <a:rPr lang="en-US" dirty="0"/>
              <a:t>are </a:t>
            </a:r>
            <a:r>
              <a:rPr lang="en-US" b="1" dirty="0"/>
              <a:t>PSPACE-hard </a:t>
            </a:r>
            <a:r>
              <a:rPr lang="en-US" dirty="0" smtClean="0"/>
              <a:t>when either </a:t>
            </a:r>
            <a:r>
              <a:rPr lang="en-US" b="1" i="1" dirty="0" smtClean="0">
                <a:solidFill>
                  <a:schemeClr val="tx2"/>
                </a:solidFill>
              </a:rPr>
              <a:t>S</a:t>
            </a:r>
            <a:r>
              <a:rPr lang="en-US" dirty="0" smtClean="0"/>
              <a:t> or </a:t>
            </a:r>
            <a:r>
              <a:rPr lang="en-US" b="1" i="1" dirty="0" smtClean="0">
                <a:solidFill>
                  <a:srgbClr val="D1282E"/>
                </a:solidFill>
              </a:rPr>
              <a:t>D</a:t>
            </a:r>
            <a:r>
              <a:rPr lang="en-US" dirty="0" smtClean="0"/>
              <a:t> equals </a:t>
            </a:r>
            <a:r>
              <a:rPr lang="en-US" b="1" dirty="0" smtClean="0">
                <a:solidFill>
                  <a:srgbClr val="D1282E"/>
                </a:solidFill>
              </a:rPr>
              <a:t>{1,2,…,n} </a:t>
            </a:r>
            <a:r>
              <a:rPr lang="en-US" dirty="0" smtClean="0"/>
              <a:t>and the other is a </a:t>
            </a:r>
            <a:r>
              <a:rPr lang="en-US" b="1" dirty="0" smtClean="0"/>
              <a:t>subset</a:t>
            </a:r>
            <a:r>
              <a:rPr lang="en-US" dirty="0" smtClean="0"/>
              <a:t> (or equal) </a:t>
            </a:r>
            <a:r>
              <a:rPr lang="en-US" dirty="0"/>
              <a:t>to {1,2,…,n</a:t>
            </a:r>
            <a:r>
              <a:rPr lang="en-US" dirty="0" smtClean="0"/>
              <a:t>}.</a:t>
            </a:r>
          </a:p>
          <a:p>
            <a:pPr marL="0" indent="0">
              <a:buNone/>
            </a:pPr>
            <a:endParaRPr lang="en-US" dirty="0"/>
          </a:p>
          <a:p>
            <a:pPr marL="0" indent="0">
              <a:buNone/>
            </a:pPr>
            <a:r>
              <a:rPr lang="en-US" dirty="0" smtClean="0"/>
              <a:t>We will illustrate the proof with an example of a generalization of </a:t>
            </a:r>
            <a:r>
              <a:rPr lang="en-US" b="1" dirty="0" smtClean="0">
                <a:solidFill>
                  <a:srgbClr val="660066"/>
                </a:solidFill>
              </a:rPr>
              <a:t>S</a:t>
            </a:r>
            <a:r>
              <a:rPr lang="en-US" sz="2200" b="1" dirty="0" smtClean="0">
                <a:solidFill>
                  <a:srgbClr val="660066"/>
                </a:solidFill>
              </a:rPr>
              <a:t>NORT</a:t>
            </a:r>
            <a:r>
              <a:rPr lang="en-US" dirty="0" smtClean="0"/>
              <a:t> </a:t>
            </a:r>
            <a:r>
              <a:rPr lang="en-US" dirty="0"/>
              <a:t>= </a:t>
            </a:r>
            <a:r>
              <a:rPr lang="en-US" b="1" dirty="0">
                <a:solidFill>
                  <a:srgbClr val="D1282E"/>
                </a:solidFill>
              </a:rPr>
              <a:t>G</a:t>
            </a:r>
            <a:r>
              <a:rPr lang="en-US" sz="2200" b="1" dirty="0">
                <a:solidFill>
                  <a:srgbClr val="D1282E"/>
                </a:solidFill>
              </a:rPr>
              <a:t>RAPH</a:t>
            </a:r>
            <a:r>
              <a:rPr lang="en-US" b="1" dirty="0">
                <a:solidFill>
                  <a:srgbClr val="D1282E"/>
                </a:solidFill>
              </a:rPr>
              <a:t>D</a:t>
            </a:r>
            <a:r>
              <a:rPr lang="en-US" sz="2200" b="1" dirty="0">
                <a:solidFill>
                  <a:srgbClr val="D1282E"/>
                </a:solidFill>
              </a:rPr>
              <a:t>ISTANCE</a:t>
            </a:r>
            <a:r>
              <a:rPr lang="en-US" b="1" dirty="0">
                <a:solidFill>
                  <a:srgbClr val="D1282E"/>
                </a:solidFill>
              </a:rPr>
              <a:t>({</a:t>
            </a:r>
            <a:r>
              <a:rPr lang="en-US" b="1" dirty="0" smtClean="0">
                <a:solidFill>
                  <a:srgbClr val="D1282E"/>
                </a:solidFill>
              </a:rPr>
              <a:t>1} </a:t>
            </a:r>
            <a:r>
              <a:rPr lang="en-US" b="1" dirty="0">
                <a:solidFill>
                  <a:srgbClr val="D1282E"/>
                </a:solidFill>
              </a:rPr>
              <a:t>,</a:t>
            </a:r>
            <a:r>
              <a:rPr lang="en-US" b="1" dirty="0">
                <a:solidFill>
                  <a:schemeClr val="tx2"/>
                </a:solidFill>
              </a:rPr>
              <a:t>∅</a:t>
            </a:r>
            <a:r>
              <a:rPr lang="en-US" b="1" dirty="0">
                <a:solidFill>
                  <a:srgbClr val="D1282E"/>
                </a:solidFill>
              </a:rPr>
              <a:t>)</a:t>
            </a:r>
            <a:endParaRPr lang="en-US" dirty="0"/>
          </a:p>
          <a:p>
            <a:pPr marL="0" indent="0">
              <a:buNone/>
            </a:pPr>
            <a:endParaRPr lang="en-US" dirty="0" smtClean="0"/>
          </a:p>
          <a:p>
            <a:pPr marL="0" indent="0">
              <a:buNone/>
            </a:pPr>
            <a:r>
              <a:rPr lang="en-US" b="1" dirty="0" smtClean="0">
                <a:solidFill>
                  <a:srgbClr val="660066"/>
                </a:solidFill>
              </a:rPr>
              <a:t>E</a:t>
            </a:r>
            <a:r>
              <a:rPr lang="en-US" sz="2200" b="1" dirty="0" smtClean="0">
                <a:solidFill>
                  <a:srgbClr val="660066"/>
                </a:solidFill>
              </a:rPr>
              <a:t>N</a:t>
            </a:r>
            <a:r>
              <a:rPr lang="en-US" b="1" dirty="0" smtClean="0">
                <a:solidFill>
                  <a:srgbClr val="660066"/>
                </a:solidFill>
              </a:rPr>
              <a:t>S</a:t>
            </a:r>
            <a:r>
              <a:rPr lang="en-US" sz="2200" b="1" dirty="0" smtClean="0">
                <a:solidFill>
                  <a:srgbClr val="660066"/>
                </a:solidFill>
              </a:rPr>
              <a:t>NORT</a:t>
            </a:r>
            <a:r>
              <a:rPr lang="en-US" b="1" dirty="0" smtClean="0">
                <a:solidFill>
                  <a:srgbClr val="660066"/>
                </a:solidFill>
              </a:rPr>
              <a:t>(n)</a:t>
            </a:r>
            <a:r>
              <a:rPr lang="en-US" dirty="0" smtClean="0"/>
              <a:t> := </a:t>
            </a:r>
            <a:r>
              <a:rPr lang="en-US" b="1" dirty="0">
                <a:solidFill>
                  <a:srgbClr val="D1282E"/>
                </a:solidFill>
              </a:rPr>
              <a:t>G</a:t>
            </a:r>
            <a:r>
              <a:rPr lang="en-US" sz="2200" b="1" dirty="0">
                <a:solidFill>
                  <a:srgbClr val="D1282E"/>
                </a:solidFill>
              </a:rPr>
              <a:t>RAPH</a:t>
            </a:r>
            <a:r>
              <a:rPr lang="en-US" b="1" dirty="0">
                <a:solidFill>
                  <a:srgbClr val="D1282E"/>
                </a:solidFill>
              </a:rPr>
              <a:t>D</a:t>
            </a:r>
            <a:r>
              <a:rPr lang="en-US" sz="2200" b="1" dirty="0">
                <a:solidFill>
                  <a:srgbClr val="D1282E"/>
                </a:solidFill>
              </a:rPr>
              <a:t>ISTANCE</a:t>
            </a:r>
            <a:r>
              <a:rPr lang="en-US" b="1" dirty="0" smtClean="0">
                <a:solidFill>
                  <a:srgbClr val="D1282E"/>
                </a:solidFill>
              </a:rPr>
              <a:t>(</a:t>
            </a:r>
            <a:r>
              <a:rPr lang="en-US" b="1" dirty="0">
                <a:solidFill>
                  <a:srgbClr val="D1282E"/>
                </a:solidFill>
              </a:rPr>
              <a:t>{1,2,…,n} </a:t>
            </a:r>
            <a:r>
              <a:rPr lang="en-US" b="1" dirty="0" smtClean="0">
                <a:solidFill>
                  <a:srgbClr val="D1282E"/>
                </a:solidFill>
              </a:rPr>
              <a:t>,</a:t>
            </a:r>
            <a:r>
              <a:rPr lang="en-US" b="1" dirty="0" smtClean="0">
                <a:solidFill>
                  <a:schemeClr val="tx2"/>
                </a:solidFill>
              </a:rPr>
              <a:t>∅</a:t>
            </a:r>
            <a:r>
              <a:rPr lang="en-US" b="1" dirty="0" smtClean="0">
                <a:solidFill>
                  <a:srgbClr val="D1282E"/>
                </a:solidFill>
              </a:rPr>
              <a:t>)</a:t>
            </a:r>
            <a:endParaRPr lang="en-US" dirty="0" smtClean="0"/>
          </a:p>
        </p:txBody>
      </p:sp>
    </p:spTree>
    <p:custDataLst>
      <p:tags r:id="rId1"/>
    </p:custDataLst>
    <p:extLst>
      <p:ext uri="{BB962C8B-B14F-4D97-AF65-F5344CB8AC3E}">
        <p14:creationId xmlns:p14="http://schemas.microsoft.com/office/powerpoint/2010/main" val="1709200928"/>
      </p:ext>
    </p:extLst>
  </p:cSld>
  <p:clrMapOvr>
    <a:masterClrMapping/>
  </p:clrMapOvr>
  <mc:AlternateContent xmlns:mc="http://schemas.openxmlformats.org/markup-compatibility/2006" xmlns:p14="http://schemas.microsoft.com/office/powerpoint/2010/main">
    <mc:Choice Requires="p14">
      <p:transition spd="slow" p14:dur="2000" advTm="6199"/>
    </mc:Choice>
    <mc:Fallback xmlns="">
      <p:transition xmlns:p14="http://schemas.microsoft.com/office/powerpoint/2010/main" spd="slow" advTm="6199"/>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for E</a:t>
            </a:r>
            <a:r>
              <a:rPr lang="en-US" sz="3600" dirty="0" smtClean="0"/>
              <a:t>N</a:t>
            </a:r>
            <a:r>
              <a:rPr lang="en-US" dirty="0" smtClean="0"/>
              <a:t>S</a:t>
            </a:r>
            <a:r>
              <a:rPr lang="en-US" sz="3600" dirty="0" smtClean="0"/>
              <a:t>NORT</a:t>
            </a:r>
            <a:r>
              <a:rPr lang="en-US" dirty="0" smtClean="0"/>
              <a:t>(3)</a:t>
            </a:r>
            <a:endParaRPr lang="en-US" dirty="0"/>
          </a:p>
        </p:txBody>
      </p:sp>
      <p:sp>
        <p:nvSpPr>
          <p:cNvPr id="3" name="Content Placeholder 2"/>
          <p:cNvSpPr>
            <a:spLocks noGrp="1"/>
          </p:cNvSpPr>
          <p:nvPr>
            <p:ph idx="1"/>
          </p:nvPr>
        </p:nvSpPr>
        <p:spPr/>
        <p:txBody>
          <a:bodyPr>
            <a:normAutofit/>
          </a:bodyPr>
          <a:lstStyle/>
          <a:p>
            <a:endParaRPr lang="en-US" dirty="0">
              <a:solidFill>
                <a:schemeClr val="tx2"/>
              </a:solidFill>
            </a:endParaRPr>
          </a:p>
          <a:p>
            <a:endParaRPr lang="en-US" dirty="0" smtClean="0">
              <a:solidFill>
                <a:schemeClr val="tx2"/>
              </a:solidFill>
            </a:endParaRPr>
          </a:p>
          <a:p>
            <a:endParaRPr lang="en-US" dirty="0">
              <a:solidFill>
                <a:schemeClr val="tx2"/>
              </a:solidFill>
            </a:endParaRPr>
          </a:p>
          <a:p>
            <a:endParaRPr lang="en-US" dirty="0" smtClean="0">
              <a:solidFill>
                <a:schemeClr val="tx2"/>
              </a:solidFill>
            </a:endParaRPr>
          </a:p>
          <a:p>
            <a:endParaRPr lang="en-US" dirty="0" smtClean="0">
              <a:solidFill>
                <a:schemeClr val="tx2"/>
              </a:solidFill>
            </a:endParaRPr>
          </a:p>
          <a:p>
            <a:endParaRPr lang="en-US" sz="2800" dirty="0" smtClean="0">
              <a:solidFill>
                <a:schemeClr val="tx2"/>
              </a:solidFill>
            </a:endParaRPr>
          </a:p>
          <a:p>
            <a:endParaRPr lang="en-US" sz="2800" dirty="0">
              <a:solidFill>
                <a:schemeClr val="tx2"/>
              </a:solidFill>
            </a:endParaRPr>
          </a:p>
          <a:p>
            <a:endParaRPr lang="en-US" sz="2800" dirty="0" smtClean="0">
              <a:solidFill>
                <a:schemeClr val="tx2"/>
              </a:solidFill>
            </a:endParaRPr>
          </a:p>
        </p:txBody>
      </p:sp>
      <p:sp>
        <p:nvSpPr>
          <p:cNvPr id="19" name="Right Arrow 18"/>
          <p:cNvSpPr/>
          <p:nvPr/>
        </p:nvSpPr>
        <p:spPr>
          <a:xfrm>
            <a:off x="3484428" y="4204697"/>
            <a:ext cx="1112498" cy="179838"/>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TextBox 19"/>
          <p:cNvSpPr txBox="1"/>
          <p:nvPr/>
        </p:nvSpPr>
        <p:spPr>
          <a:xfrm>
            <a:off x="3372838" y="3835365"/>
            <a:ext cx="1408614" cy="369332"/>
          </a:xfrm>
          <a:prstGeom prst="rect">
            <a:avLst/>
          </a:prstGeom>
          <a:noFill/>
        </p:spPr>
        <p:txBody>
          <a:bodyPr wrap="none" rtlCol="0">
            <a:spAutoFit/>
          </a:bodyPr>
          <a:lstStyle/>
          <a:p>
            <a:r>
              <a:rPr lang="en-US" dirty="0" smtClean="0"/>
              <a:t>Reduction </a:t>
            </a:r>
            <a:r>
              <a:rPr lang="en-US" b="1" i="1" dirty="0" smtClean="0"/>
              <a:t>f</a:t>
            </a:r>
            <a:endParaRPr lang="en-US" i="1" dirty="0"/>
          </a:p>
        </p:txBody>
      </p:sp>
      <p:grpSp>
        <p:nvGrpSpPr>
          <p:cNvPr id="22" name="Group 21"/>
          <p:cNvGrpSpPr/>
          <p:nvPr/>
        </p:nvGrpSpPr>
        <p:grpSpPr>
          <a:xfrm>
            <a:off x="931381" y="3293015"/>
            <a:ext cx="1965826" cy="1839840"/>
            <a:chOff x="959228" y="3694373"/>
            <a:chExt cx="1965826" cy="1839840"/>
          </a:xfrm>
        </p:grpSpPr>
        <p:grpSp>
          <p:nvGrpSpPr>
            <p:cNvPr id="4" name="Group 3"/>
            <p:cNvGrpSpPr/>
            <p:nvPr/>
          </p:nvGrpSpPr>
          <p:grpSpPr>
            <a:xfrm>
              <a:off x="959228" y="3694373"/>
              <a:ext cx="1965826" cy="1839840"/>
              <a:chOff x="1141199" y="3330233"/>
              <a:chExt cx="1688037" cy="1562016"/>
            </a:xfrm>
          </p:grpSpPr>
          <p:cxnSp>
            <p:nvCxnSpPr>
              <p:cNvPr id="5" name="Straight Connector 4"/>
              <p:cNvCxnSpPr/>
              <p:nvPr/>
            </p:nvCxnSpPr>
            <p:spPr>
              <a:xfrm>
                <a:off x="1176942" y="3624187"/>
                <a:ext cx="834880" cy="470330"/>
              </a:xfrm>
              <a:prstGeom prst="line">
                <a:avLst/>
              </a:prstGeom>
            </p:spPr>
            <p:style>
              <a:lnRef idx="2">
                <a:schemeClr val="accent1"/>
              </a:lnRef>
              <a:fillRef idx="0">
                <a:schemeClr val="accent1"/>
              </a:fillRef>
              <a:effectRef idx="1">
                <a:schemeClr val="accent1"/>
              </a:effectRef>
              <a:fontRef idx="minor">
                <a:schemeClr val="tx1"/>
              </a:fontRef>
            </p:style>
          </p:cxnSp>
          <p:cxnSp>
            <p:nvCxnSpPr>
              <p:cNvPr id="6" name="Straight Connector 5"/>
              <p:cNvCxnSpPr/>
              <p:nvPr/>
            </p:nvCxnSpPr>
            <p:spPr>
              <a:xfrm flipH="1">
                <a:off x="2011822" y="3377264"/>
                <a:ext cx="223419" cy="717253"/>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flipV="1">
                <a:off x="1176942" y="3377265"/>
                <a:ext cx="1058299" cy="246922"/>
              </a:xfrm>
              <a:prstGeom prst="line">
                <a:avLst/>
              </a:prstGeom>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a:off x="1982596" y="4118621"/>
                <a:ext cx="846640" cy="164615"/>
              </a:xfrm>
              <a:prstGeom prst="line">
                <a:avLst/>
              </a:prstGeom>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1553226" y="4094517"/>
                <a:ext cx="458596" cy="670220"/>
              </a:xfrm>
              <a:prstGeom prst="line">
                <a:avLst/>
              </a:prstGeom>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176942" y="4094517"/>
                <a:ext cx="834880" cy="164615"/>
              </a:xfrm>
              <a:prstGeom prst="line">
                <a:avLst/>
              </a:prstGeom>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a:off x="2011822" y="4094517"/>
                <a:ext cx="352767" cy="764286"/>
              </a:xfrm>
              <a:prstGeom prst="line">
                <a:avLst/>
              </a:prstGeom>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flipV="1">
                <a:off x="1524000" y="4800600"/>
                <a:ext cx="811364" cy="47033"/>
              </a:xfrm>
              <a:prstGeom prst="line">
                <a:avLst/>
              </a:prstGeom>
            </p:spPr>
            <p:style>
              <a:lnRef idx="2">
                <a:schemeClr val="accent1"/>
              </a:lnRef>
              <a:fillRef idx="0">
                <a:schemeClr val="accent1"/>
              </a:fillRef>
              <a:effectRef idx="1">
                <a:schemeClr val="accent1"/>
              </a:effectRef>
              <a:fontRef idx="minor">
                <a:schemeClr val="tx1"/>
              </a:fontRef>
            </p:style>
          </p:cxnSp>
          <p:sp>
            <p:nvSpPr>
              <p:cNvPr id="13" name="Oval 12"/>
              <p:cNvSpPr/>
              <p:nvPr/>
            </p:nvSpPr>
            <p:spPr>
              <a:xfrm>
                <a:off x="2188205" y="3330233"/>
                <a:ext cx="94071" cy="94066"/>
              </a:xfrm>
              <a:prstGeom prst="ellipse">
                <a:avLst/>
              </a:prstGeom>
              <a:solidFill>
                <a:schemeClr val="accent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Oval 13"/>
              <p:cNvSpPr/>
              <p:nvPr/>
            </p:nvSpPr>
            <p:spPr>
              <a:xfrm>
                <a:off x="1141199" y="3577154"/>
                <a:ext cx="94071" cy="94066"/>
              </a:xfrm>
              <a:prstGeom prst="ellipse">
                <a:avLst/>
              </a:prstGeom>
              <a:solidFill>
                <a:schemeClr val="accent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Oval 14"/>
              <p:cNvSpPr/>
              <p:nvPr/>
            </p:nvSpPr>
            <p:spPr>
              <a:xfrm>
                <a:off x="2735165" y="4234831"/>
                <a:ext cx="94071" cy="94066"/>
              </a:xfrm>
              <a:prstGeom prst="ellipse">
                <a:avLst/>
              </a:prstGeom>
              <a:solidFill>
                <a:schemeClr val="accent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Oval 15"/>
              <p:cNvSpPr/>
              <p:nvPr/>
            </p:nvSpPr>
            <p:spPr>
              <a:xfrm>
                <a:off x="2317553" y="4798183"/>
                <a:ext cx="94071" cy="94066"/>
              </a:xfrm>
              <a:prstGeom prst="ellipse">
                <a:avLst/>
              </a:prstGeom>
              <a:solidFill>
                <a:schemeClr val="accent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Oval 16"/>
              <p:cNvSpPr/>
              <p:nvPr/>
            </p:nvSpPr>
            <p:spPr>
              <a:xfrm>
                <a:off x="1506190" y="4731260"/>
                <a:ext cx="94071" cy="94066"/>
              </a:xfrm>
              <a:prstGeom prst="ellipse">
                <a:avLst/>
              </a:prstGeom>
              <a:solidFill>
                <a:schemeClr val="accent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Oval 17"/>
              <p:cNvSpPr/>
              <p:nvPr/>
            </p:nvSpPr>
            <p:spPr>
              <a:xfrm>
                <a:off x="1176942" y="4212099"/>
                <a:ext cx="94071" cy="94066"/>
              </a:xfrm>
              <a:prstGeom prst="ellipse">
                <a:avLst/>
              </a:prstGeom>
              <a:solidFill>
                <a:schemeClr val="accent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21" name="Oval 20"/>
            <p:cNvSpPr/>
            <p:nvPr/>
          </p:nvSpPr>
          <p:spPr>
            <a:xfrm>
              <a:off x="1914294" y="4547561"/>
              <a:ext cx="94071" cy="94066"/>
            </a:xfrm>
            <a:prstGeom prst="ellipse">
              <a:avLst/>
            </a:prstGeom>
            <a:solidFill>
              <a:schemeClr val="accent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40" name="TextBox 39"/>
          <p:cNvSpPr txBox="1"/>
          <p:nvPr/>
        </p:nvSpPr>
        <p:spPr>
          <a:xfrm>
            <a:off x="659146" y="3380572"/>
            <a:ext cx="300082" cy="369332"/>
          </a:xfrm>
          <a:prstGeom prst="rect">
            <a:avLst/>
          </a:prstGeom>
          <a:noFill/>
        </p:spPr>
        <p:txBody>
          <a:bodyPr wrap="none" rtlCol="0">
            <a:spAutoFit/>
          </a:bodyPr>
          <a:lstStyle/>
          <a:p>
            <a:r>
              <a:rPr lang="en-US" dirty="0" smtClean="0"/>
              <a:t>x</a:t>
            </a:r>
            <a:endParaRPr lang="en-US" dirty="0"/>
          </a:p>
        </p:txBody>
      </p:sp>
      <p:sp>
        <p:nvSpPr>
          <p:cNvPr id="41" name="TextBox 40"/>
          <p:cNvSpPr txBox="1"/>
          <p:nvPr/>
        </p:nvSpPr>
        <p:spPr>
          <a:xfrm>
            <a:off x="2349909" y="3091418"/>
            <a:ext cx="312906" cy="369332"/>
          </a:xfrm>
          <a:prstGeom prst="rect">
            <a:avLst/>
          </a:prstGeom>
          <a:noFill/>
        </p:spPr>
        <p:txBody>
          <a:bodyPr wrap="none" rtlCol="0">
            <a:spAutoFit/>
          </a:bodyPr>
          <a:lstStyle/>
          <a:p>
            <a:r>
              <a:rPr lang="en-US" dirty="0" smtClean="0"/>
              <a:t>y</a:t>
            </a:r>
            <a:endParaRPr lang="en-US" dirty="0"/>
          </a:p>
        </p:txBody>
      </p:sp>
      <p:grpSp>
        <p:nvGrpSpPr>
          <p:cNvPr id="74" name="Group 73"/>
          <p:cNvGrpSpPr/>
          <p:nvPr/>
        </p:nvGrpSpPr>
        <p:grpSpPr>
          <a:xfrm>
            <a:off x="5021660" y="3084339"/>
            <a:ext cx="2265908" cy="2045823"/>
            <a:chOff x="5020943" y="3435838"/>
            <a:chExt cx="2265908" cy="2045823"/>
          </a:xfrm>
        </p:grpSpPr>
        <p:grpSp>
          <p:nvGrpSpPr>
            <p:cNvPr id="23" name="Group 22"/>
            <p:cNvGrpSpPr/>
            <p:nvPr/>
          </p:nvGrpSpPr>
          <p:grpSpPr>
            <a:xfrm>
              <a:off x="5321025" y="3601549"/>
              <a:ext cx="1965826" cy="1839840"/>
              <a:chOff x="959228" y="3694373"/>
              <a:chExt cx="1965826" cy="1839840"/>
            </a:xfrm>
          </p:grpSpPr>
          <p:grpSp>
            <p:nvGrpSpPr>
              <p:cNvPr id="24" name="Group 23"/>
              <p:cNvGrpSpPr/>
              <p:nvPr/>
            </p:nvGrpSpPr>
            <p:grpSpPr>
              <a:xfrm>
                <a:off x="959228" y="3694373"/>
                <a:ext cx="1965826" cy="1839840"/>
                <a:chOff x="1141199" y="3330233"/>
                <a:chExt cx="1688037" cy="1562016"/>
              </a:xfrm>
            </p:grpSpPr>
            <p:cxnSp>
              <p:nvCxnSpPr>
                <p:cNvPr id="26" name="Straight Connector 25"/>
                <p:cNvCxnSpPr/>
                <p:nvPr/>
              </p:nvCxnSpPr>
              <p:spPr>
                <a:xfrm>
                  <a:off x="1176942" y="3624187"/>
                  <a:ext cx="834880" cy="470330"/>
                </a:xfrm>
                <a:prstGeom prst="line">
                  <a:avLst/>
                </a:prstGeom>
              </p:spPr>
              <p:style>
                <a:lnRef idx="2">
                  <a:schemeClr val="accent1"/>
                </a:lnRef>
                <a:fillRef idx="0">
                  <a:schemeClr val="accent1"/>
                </a:fillRef>
                <a:effectRef idx="1">
                  <a:schemeClr val="accent1"/>
                </a:effectRef>
                <a:fontRef idx="minor">
                  <a:schemeClr val="tx1"/>
                </a:fontRef>
              </p:style>
            </p:cxnSp>
            <p:cxnSp>
              <p:nvCxnSpPr>
                <p:cNvPr id="27" name="Straight Connector 26"/>
                <p:cNvCxnSpPr/>
                <p:nvPr/>
              </p:nvCxnSpPr>
              <p:spPr>
                <a:xfrm flipH="1">
                  <a:off x="2011822" y="3377264"/>
                  <a:ext cx="223419" cy="717253"/>
                </a:xfrm>
                <a:prstGeom prst="line">
                  <a:avLst/>
                </a:prstGeom>
              </p:spPr>
              <p:style>
                <a:lnRef idx="2">
                  <a:schemeClr val="accent1"/>
                </a:lnRef>
                <a:fillRef idx="0">
                  <a:schemeClr val="accent1"/>
                </a:fillRef>
                <a:effectRef idx="1">
                  <a:schemeClr val="accent1"/>
                </a:effectRef>
                <a:fontRef idx="minor">
                  <a:schemeClr val="tx1"/>
                </a:fontRef>
              </p:style>
            </p:cxnSp>
            <p:cxnSp>
              <p:nvCxnSpPr>
                <p:cNvPr id="28" name="Straight Connector 27"/>
                <p:cNvCxnSpPr/>
                <p:nvPr/>
              </p:nvCxnSpPr>
              <p:spPr>
                <a:xfrm flipV="1">
                  <a:off x="1176942" y="3377265"/>
                  <a:ext cx="1058299" cy="246922"/>
                </a:xfrm>
                <a:prstGeom prst="line">
                  <a:avLst/>
                </a:prstGeom>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1982596" y="4118621"/>
                  <a:ext cx="846640" cy="164615"/>
                </a:xfrm>
                <a:prstGeom prst="line">
                  <a:avLst/>
                </a:prstGeom>
              </p:spPr>
              <p:style>
                <a:lnRef idx="2">
                  <a:schemeClr val="accent1"/>
                </a:lnRef>
                <a:fillRef idx="0">
                  <a:schemeClr val="accent1"/>
                </a:fillRef>
                <a:effectRef idx="1">
                  <a:schemeClr val="accent1"/>
                </a:effectRef>
                <a:fontRef idx="minor">
                  <a:schemeClr val="tx1"/>
                </a:fontRef>
              </p:style>
            </p:cxnSp>
            <p:cxnSp>
              <p:nvCxnSpPr>
                <p:cNvPr id="30" name="Straight Connector 29"/>
                <p:cNvCxnSpPr/>
                <p:nvPr/>
              </p:nvCxnSpPr>
              <p:spPr>
                <a:xfrm flipH="1">
                  <a:off x="1553226" y="4094517"/>
                  <a:ext cx="458596" cy="670220"/>
                </a:xfrm>
                <a:prstGeom prst="line">
                  <a:avLst/>
                </a:prstGeom>
              </p:spPr>
              <p:style>
                <a:lnRef idx="2">
                  <a:schemeClr val="accent1"/>
                </a:lnRef>
                <a:fillRef idx="0">
                  <a:schemeClr val="accent1"/>
                </a:fillRef>
                <a:effectRef idx="1">
                  <a:schemeClr val="accent1"/>
                </a:effectRef>
                <a:fontRef idx="minor">
                  <a:schemeClr val="tx1"/>
                </a:fontRef>
              </p:style>
            </p:cxnSp>
            <p:cxnSp>
              <p:nvCxnSpPr>
                <p:cNvPr id="31" name="Straight Connector 30"/>
                <p:cNvCxnSpPr/>
                <p:nvPr/>
              </p:nvCxnSpPr>
              <p:spPr>
                <a:xfrm flipH="1">
                  <a:off x="1176942" y="4094517"/>
                  <a:ext cx="834880" cy="164615"/>
                </a:xfrm>
                <a:prstGeom prst="line">
                  <a:avLst/>
                </a:prstGeom>
              </p:spPr>
              <p:style>
                <a:lnRef idx="2">
                  <a:schemeClr val="accent1"/>
                </a:lnRef>
                <a:fillRef idx="0">
                  <a:schemeClr val="accent1"/>
                </a:fillRef>
                <a:effectRef idx="1">
                  <a:schemeClr val="accent1"/>
                </a:effectRef>
                <a:fontRef idx="minor">
                  <a:schemeClr val="tx1"/>
                </a:fontRef>
              </p:style>
            </p:cxnSp>
            <p:cxnSp>
              <p:nvCxnSpPr>
                <p:cNvPr id="32" name="Straight Connector 31"/>
                <p:cNvCxnSpPr/>
                <p:nvPr/>
              </p:nvCxnSpPr>
              <p:spPr>
                <a:xfrm>
                  <a:off x="2011822" y="4094517"/>
                  <a:ext cx="352767" cy="764286"/>
                </a:xfrm>
                <a:prstGeom prst="line">
                  <a:avLst/>
                </a:prstGeom>
              </p:spPr>
              <p:style>
                <a:lnRef idx="2">
                  <a:schemeClr val="accent1"/>
                </a:lnRef>
                <a:fillRef idx="0">
                  <a:schemeClr val="accent1"/>
                </a:fillRef>
                <a:effectRef idx="1">
                  <a:schemeClr val="accent1"/>
                </a:effectRef>
                <a:fontRef idx="minor">
                  <a:schemeClr val="tx1"/>
                </a:fontRef>
              </p:style>
            </p:cxnSp>
            <p:cxnSp>
              <p:nvCxnSpPr>
                <p:cNvPr id="33" name="Straight Connector 32"/>
                <p:cNvCxnSpPr/>
                <p:nvPr/>
              </p:nvCxnSpPr>
              <p:spPr>
                <a:xfrm flipH="1" flipV="1">
                  <a:off x="1524000" y="4800600"/>
                  <a:ext cx="811364" cy="47033"/>
                </a:xfrm>
                <a:prstGeom prst="line">
                  <a:avLst/>
                </a:prstGeom>
              </p:spPr>
              <p:style>
                <a:lnRef idx="2">
                  <a:schemeClr val="accent1"/>
                </a:lnRef>
                <a:fillRef idx="0">
                  <a:schemeClr val="accent1"/>
                </a:fillRef>
                <a:effectRef idx="1">
                  <a:schemeClr val="accent1"/>
                </a:effectRef>
                <a:fontRef idx="minor">
                  <a:schemeClr val="tx1"/>
                </a:fontRef>
              </p:style>
            </p:cxnSp>
            <p:sp>
              <p:nvSpPr>
                <p:cNvPr id="34" name="Oval 33"/>
                <p:cNvSpPr/>
                <p:nvPr/>
              </p:nvSpPr>
              <p:spPr>
                <a:xfrm>
                  <a:off x="2188205" y="3330233"/>
                  <a:ext cx="94071" cy="94066"/>
                </a:xfrm>
                <a:prstGeom prst="ellipse">
                  <a:avLst/>
                </a:prstGeom>
                <a:solidFill>
                  <a:schemeClr val="accent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Oval 34"/>
                <p:cNvSpPr/>
                <p:nvPr/>
              </p:nvSpPr>
              <p:spPr>
                <a:xfrm>
                  <a:off x="1141199" y="3577154"/>
                  <a:ext cx="94071" cy="94066"/>
                </a:xfrm>
                <a:prstGeom prst="ellipse">
                  <a:avLst/>
                </a:prstGeom>
                <a:solidFill>
                  <a:schemeClr val="accent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Oval 35"/>
                <p:cNvSpPr/>
                <p:nvPr/>
              </p:nvSpPr>
              <p:spPr>
                <a:xfrm>
                  <a:off x="2735165" y="4234831"/>
                  <a:ext cx="94071" cy="94066"/>
                </a:xfrm>
                <a:prstGeom prst="ellipse">
                  <a:avLst/>
                </a:prstGeom>
                <a:solidFill>
                  <a:schemeClr val="accent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 name="Oval 36"/>
                <p:cNvSpPr/>
                <p:nvPr/>
              </p:nvSpPr>
              <p:spPr>
                <a:xfrm>
                  <a:off x="2317553" y="4798183"/>
                  <a:ext cx="94071" cy="94066"/>
                </a:xfrm>
                <a:prstGeom prst="ellipse">
                  <a:avLst/>
                </a:prstGeom>
                <a:solidFill>
                  <a:schemeClr val="accent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 name="Oval 37"/>
                <p:cNvSpPr/>
                <p:nvPr/>
              </p:nvSpPr>
              <p:spPr>
                <a:xfrm>
                  <a:off x="1506190" y="4731260"/>
                  <a:ext cx="94071" cy="94066"/>
                </a:xfrm>
                <a:prstGeom prst="ellipse">
                  <a:avLst/>
                </a:prstGeom>
                <a:solidFill>
                  <a:schemeClr val="accent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9" name="Oval 38"/>
                <p:cNvSpPr/>
                <p:nvPr/>
              </p:nvSpPr>
              <p:spPr>
                <a:xfrm>
                  <a:off x="1176942" y="4212099"/>
                  <a:ext cx="94071" cy="94066"/>
                </a:xfrm>
                <a:prstGeom prst="ellipse">
                  <a:avLst/>
                </a:prstGeom>
                <a:solidFill>
                  <a:schemeClr val="accent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25" name="Oval 24"/>
              <p:cNvSpPr/>
              <p:nvPr/>
            </p:nvSpPr>
            <p:spPr>
              <a:xfrm>
                <a:off x="1914294" y="4547561"/>
                <a:ext cx="94071" cy="94066"/>
              </a:xfrm>
              <a:prstGeom prst="ellipse">
                <a:avLst/>
              </a:prstGeom>
              <a:solidFill>
                <a:schemeClr val="accent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42" name="TextBox 41"/>
            <p:cNvSpPr txBox="1"/>
            <p:nvPr/>
          </p:nvSpPr>
          <p:spPr>
            <a:xfrm>
              <a:off x="5020943" y="3694373"/>
              <a:ext cx="300082" cy="369332"/>
            </a:xfrm>
            <a:prstGeom prst="rect">
              <a:avLst/>
            </a:prstGeom>
            <a:noFill/>
          </p:spPr>
          <p:txBody>
            <a:bodyPr wrap="none" rtlCol="0">
              <a:spAutoFit/>
            </a:bodyPr>
            <a:lstStyle/>
            <a:p>
              <a:r>
                <a:rPr lang="en-US" dirty="0" smtClean="0"/>
                <a:t>x</a:t>
              </a:r>
              <a:endParaRPr lang="en-US" dirty="0"/>
            </a:p>
          </p:txBody>
        </p:sp>
        <p:sp>
          <p:nvSpPr>
            <p:cNvPr id="43" name="TextBox 42"/>
            <p:cNvSpPr txBox="1"/>
            <p:nvPr/>
          </p:nvSpPr>
          <p:spPr>
            <a:xfrm>
              <a:off x="6711706" y="3435838"/>
              <a:ext cx="312906" cy="369332"/>
            </a:xfrm>
            <a:prstGeom prst="rect">
              <a:avLst/>
            </a:prstGeom>
            <a:noFill/>
          </p:spPr>
          <p:txBody>
            <a:bodyPr wrap="none" rtlCol="0">
              <a:spAutoFit/>
            </a:bodyPr>
            <a:lstStyle/>
            <a:p>
              <a:r>
                <a:rPr lang="en-US" dirty="0" smtClean="0"/>
                <a:t>y</a:t>
              </a:r>
              <a:endParaRPr lang="en-US" dirty="0"/>
            </a:p>
          </p:txBody>
        </p:sp>
        <p:pic>
          <p:nvPicPr>
            <p:cNvPr id="58" name="Picture 57" descr="Screen shot 2016-01-21 at 7.52.19 PM.png"/>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6068700" y="3644514"/>
              <a:ext cx="207391" cy="210510"/>
            </a:xfrm>
            <a:prstGeom prst="rect">
              <a:avLst/>
            </a:prstGeom>
          </p:spPr>
        </p:pic>
        <p:pic>
          <p:nvPicPr>
            <p:cNvPr id="59" name="Picture 58" descr="Screen shot 2016-01-21 at 7.52.19 PM.png"/>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5769605" y="3732071"/>
              <a:ext cx="207391" cy="210510"/>
            </a:xfrm>
            <a:prstGeom prst="rect">
              <a:avLst/>
            </a:prstGeom>
          </p:spPr>
        </p:pic>
        <p:pic>
          <p:nvPicPr>
            <p:cNvPr id="60" name="Picture 59" descr="Screen shot 2016-01-21 at 7.52.19 PM.png"/>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6422204" y="3857824"/>
              <a:ext cx="207391" cy="210510"/>
            </a:xfrm>
            <a:prstGeom prst="rect">
              <a:avLst/>
            </a:prstGeom>
          </p:spPr>
        </p:pic>
        <p:pic>
          <p:nvPicPr>
            <p:cNvPr id="61" name="Picture 60" descr="Screen shot 2016-01-21 at 7.52.19 PM.png"/>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6321162" y="4101714"/>
              <a:ext cx="207391" cy="210510"/>
            </a:xfrm>
            <a:prstGeom prst="rect">
              <a:avLst/>
            </a:prstGeom>
          </p:spPr>
        </p:pic>
        <p:pic>
          <p:nvPicPr>
            <p:cNvPr id="62" name="Picture 61" descr="Screen shot 2016-01-21 at 7.52.19 PM.png"/>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5593465" y="4039630"/>
              <a:ext cx="207391" cy="210510"/>
            </a:xfrm>
            <a:prstGeom prst="rect">
              <a:avLst/>
            </a:prstGeom>
          </p:spPr>
        </p:pic>
        <p:pic>
          <p:nvPicPr>
            <p:cNvPr id="63" name="Picture 62" descr="Screen shot 2016-01-21 at 7.52.19 PM.png"/>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5843528" y="4196004"/>
              <a:ext cx="207391" cy="210510"/>
            </a:xfrm>
            <a:prstGeom prst="rect">
              <a:avLst/>
            </a:prstGeom>
          </p:spPr>
        </p:pic>
        <p:pic>
          <p:nvPicPr>
            <p:cNvPr id="64" name="Picture 63" descr="Screen shot 2016-01-21 at 7.52.19 PM.png"/>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5648241" y="4525392"/>
              <a:ext cx="207391" cy="210510"/>
            </a:xfrm>
            <a:prstGeom prst="rect">
              <a:avLst/>
            </a:prstGeom>
          </p:spPr>
        </p:pic>
        <p:pic>
          <p:nvPicPr>
            <p:cNvPr id="65" name="Picture 64" descr="Screen shot 2016-01-21 at 7.52.19 PM.png"/>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5947223" y="4454737"/>
              <a:ext cx="207391" cy="210510"/>
            </a:xfrm>
            <a:prstGeom prst="rect">
              <a:avLst/>
            </a:prstGeom>
          </p:spPr>
        </p:pic>
        <p:pic>
          <p:nvPicPr>
            <p:cNvPr id="66" name="Picture 65" descr="Screen shot 2016-01-21 at 7.52.19 PM.png"/>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6546186" y="4489339"/>
              <a:ext cx="207391" cy="210510"/>
            </a:xfrm>
            <a:prstGeom prst="rect">
              <a:avLst/>
            </a:prstGeom>
          </p:spPr>
        </p:pic>
        <p:pic>
          <p:nvPicPr>
            <p:cNvPr id="67" name="Picture 66" descr="Screen shot 2016-01-21 at 7.52.19 PM.png"/>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6817221" y="4548803"/>
              <a:ext cx="207391" cy="210510"/>
            </a:xfrm>
            <a:prstGeom prst="rect">
              <a:avLst/>
            </a:prstGeom>
          </p:spPr>
        </p:pic>
        <p:pic>
          <p:nvPicPr>
            <p:cNvPr id="68" name="Picture 67" descr="Screen shot 2016-01-21 at 7.52.19 PM.png"/>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6387715" y="4759313"/>
              <a:ext cx="207391" cy="210510"/>
            </a:xfrm>
            <a:prstGeom prst="rect">
              <a:avLst/>
            </a:prstGeom>
          </p:spPr>
        </p:pic>
        <p:pic>
          <p:nvPicPr>
            <p:cNvPr id="69" name="Picture 68" descr="Screen shot 2016-01-21 at 7.52.19 PM.png"/>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6302372" y="5271151"/>
              <a:ext cx="207391" cy="210510"/>
            </a:xfrm>
            <a:prstGeom prst="rect">
              <a:avLst/>
            </a:prstGeom>
          </p:spPr>
        </p:pic>
        <p:pic>
          <p:nvPicPr>
            <p:cNvPr id="70" name="Picture 69" descr="Screen shot 2016-01-21 at 7.52.19 PM.png"/>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5855632" y="4960454"/>
              <a:ext cx="207391" cy="210510"/>
            </a:xfrm>
            <a:prstGeom prst="rect">
              <a:avLst/>
            </a:prstGeom>
          </p:spPr>
        </p:pic>
        <p:pic>
          <p:nvPicPr>
            <p:cNvPr id="71" name="Picture 70" descr="Screen shot 2016-01-21 at 7.52.19 PM.png"/>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6013709" y="5239335"/>
              <a:ext cx="207391" cy="210510"/>
            </a:xfrm>
            <a:prstGeom prst="rect">
              <a:avLst/>
            </a:prstGeom>
          </p:spPr>
        </p:pic>
        <p:pic>
          <p:nvPicPr>
            <p:cNvPr id="72" name="Picture 71" descr="Screen shot 2016-01-21 at 7.52.19 PM.png"/>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6029596" y="4704953"/>
              <a:ext cx="207391" cy="210510"/>
            </a:xfrm>
            <a:prstGeom prst="rect">
              <a:avLst/>
            </a:prstGeom>
          </p:spPr>
        </p:pic>
        <p:pic>
          <p:nvPicPr>
            <p:cNvPr id="73" name="Picture 72" descr="Screen shot 2016-01-21 at 7.52.19 PM.png"/>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6505206" y="4972112"/>
              <a:ext cx="207391" cy="210510"/>
            </a:xfrm>
            <a:prstGeom prst="rect">
              <a:avLst/>
            </a:prstGeom>
          </p:spPr>
        </p:pic>
      </p:grpSp>
      <p:sp>
        <p:nvSpPr>
          <p:cNvPr id="75" name="TextBox 74"/>
          <p:cNvSpPr txBox="1"/>
          <p:nvPr/>
        </p:nvSpPr>
        <p:spPr>
          <a:xfrm>
            <a:off x="995325" y="1600200"/>
            <a:ext cx="1495682" cy="861774"/>
          </a:xfrm>
          <a:prstGeom prst="rect">
            <a:avLst/>
          </a:prstGeom>
          <a:noFill/>
        </p:spPr>
        <p:txBody>
          <a:bodyPr wrap="none" rtlCol="0">
            <a:spAutoFit/>
          </a:bodyPr>
          <a:lstStyle/>
          <a:p>
            <a:r>
              <a:rPr lang="en-US" dirty="0" smtClean="0"/>
              <a:t>Play </a:t>
            </a:r>
            <a:r>
              <a:rPr lang="en-US" b="1" dirty="0" smtClean="0">
                <a:solidFill>
                  <a:srgbClr val="660066"/>
                </a:solidFill>
              </a:rPr>
              <a:t>S</a:t>
            </a:r>
            <a:r>
              <a:rPr lang="en-US" sz="1600" b="1" dirty="0" smtClean="0">
                <a:solidFill>
                  <a:srgbClr val="660066"/>
                </a:solidFill>
              </a:rPr>
              <a:t>NORT</a:t>
            </a:r>
          </a:p>
          <a:p>
            <a:r>
              <a:rPr lang="en-US" sz="1600" b="1" i="1" dirty="0">
                <a:solidFill>
                  <a:schemeClr val="tx2"/>
                </a:solidFill>
              </a:rPr>
              <a:t>D</a:t>
            </a:r>
            <a:r>
              <a:rPr lang="en-US" sz="1600" b="1" dirty="0">
                <a:solidFill>
                  <a:schemeClr val="tx2"/>
                </a:solidFill>
              </a:rPr>
              <a:t> = {</a:t>
            </a:r>
            <a:r>
              <a:rPr lang="en-US" sz="1600" b="1" dirty="0" smtClean="0">
                <a:solidFill>
                  <a:schemeClr val="tx2"/>
                </a:solidFill>
              </a:rPr>
              <a:t>1}</a:t>
            </a:r>
            <a:r>
              <a:rPr lang="en-US" sz="1600" b="1" dirty="0">
                <a:solidFill>
                  <a:schemeClr val="tx2"/>
                </a:solidFill>
              </a:rPr>
              <a:t>, </a:t>
            </a:r>
            <a:r>
              <a:rPr lang="en-US" sz="1600" b="1" i="1" dirty="0">
                <a:solidFill>
                  <a:schemeClr val="tx2"/>
                </a:solidFill>
              </a:rPr>
              <a:t>S </a:t>
            </a:r>
            <a:r>
              <a:rPr lang="en-US" sz="1600" b="1" dirty="0">
                <a:solidFill>
                  <a:schemeClr val="tx2"/>
                </a:solidFill>
              </a:rPr>
              <a:t>= ∅</a:t>
            </a:r>
          </a:p>
          <a:p>
            <a:endParaRPr lang="en-US" sz="1600" dirty="0"/>
          </a:p>
        </p:txBody>
      </p:sp>
      <p:sp>
        <p:nvSpPr>
          <p:cNvPr id="78" name="TextBox 77"/>
          <p:cNvSpPr txBox="1"/>
          <p:nvPr/>
        </p:nvSpPr>
        <p:spPr>
          <a:xfrm>
            <a:off x="5289340" y="1600200"/>
            <a:ext cx="2024523" cy="923330"/>
          </a:xfrm>
          <a:prstGeom prst="rect">
            <a:avLst/>
          </a:prstGeom>
          <a:noFill/>
        </p:spPr>
        <p:txBody>
          <a:bodyPr wrap="none" rtlCol="0">
            <a:spAutoFit/>
          </a:bodyPr>
          <a:lstStyle/>
          <a:p>
            <a:r>
              <a:rPr lang="en-US" dirty="0" smtClean="0"/>
              <a:t>Play </a:t>
            </a:r>
            <a:r>
              <a:rPr lang="en-US" b="1" dirty="0" smtClean="0">
                <a:solidFill>
                  <a:srgbClr val="660066"/>
                </a:solidFill>
              </a:rPr>
              <a:t>E</a:t>
            </a:r>
            <a:r>
              <a:rPr lang="en-US" sz="1600" b="1" dirty="0" smtClean="0">
                <a:solidFill>
                  <a:srgbClr val="660066"/>
                </a:solidFill>
              </a:rPr>
              <a:t>N</a:t>
            </a:r>
            <a:r>
              <a:rPr lang="en-US" b="1" dirty="0" smtClean="0">
                <a:solidFill>
                  <a:srgbClr val="660066"/>
                </a:solidFill>
              </a:rPr>
              <a:t>S</a:t>
            </a:r>
            <a:r>
              <a:rPr lang="en-US" sz="1600" b="1" dirty="0" smtClean="0">
                <a:solidFill>
                  <a:srgbClr val="660066"/>
                </a:solidFill>
              </a:rPr>
              <a:t>NORT</a:t>
            </a:r>
            <a:r>
              <a:rPr lang="en-US" b="1" dirty="0" smtClean="0">
                <a:solidFill>
                  <a:srgbClr val="660066"/>
                </a:solidFill>
              </a:rPr>
              <a:t>(3)</a:t>
            </a:r>
          </a:p>
          <a:p>
            <a:r>
              <a:rPr lang="en-US" b="1" i="1" dirty="0">
                <a:solidFill>
                  <a:schemeClr val="tx2"/>
                </a:solidFill>
              </a:rPr>
              <a:t>D</a:t>
            </a:r>
            <a:r>
              <a:rPr lang="en-US" b="1" dirty="0">
                <a:solidFill>
                  <a:schemeClr val="tx2"/>
                </a:solidFill>
              </a:rPr>
              <a:t> = {1,2,3}, </a:t>
            </a:r>
            <a:r>
              <a:rPr lang="en-US" b="1" i="1" dirty="0">
                <a:solidFill>
                  <a:schemeClr val="tx2"/>
                </a:solidFill>
              </a:rPr>
              <a:t>S </a:t>
            </a:r>
            <a:r>
              <a:rPr lang="en-US" b="1" dirty="0">
                <a:solidFill>
                  <a:schemeClr val="tx2"/>
                </a:solidFill>
              </a:rPr>
              <a:t>= ∅</a:t>
            </a:r>
          </a:p>
          <a:p>
            <a:endParaRPr lang="en-US" dirty="0"/>
          </a:p>
        </p:txBody>
      </p:sp>
      <p:sp>
        <p:nvSpPr>
          <p:cNvPr id="76" name="TextBox 75"/>
          <p:cNvSpPr txBox="1"/>
          <p:nvPr/>
        </p:nvSpPr>
        <p:spPr>
          <a:xfrm>
            <a:off x="2944169" y="4372557"/>
            <a:ext cx="300082" cy="369332"/>
          </a:xfrm>
          <a:prstGeom prst="rect">
            <a:avLst/>
          </a:prstGeom>
          <a:noFill/>
        </p:spPr>
        <p:txBody>
          <a:bodyPr wrap="none" rtlCol="0">
            <a:spAutoFit/>
          </a:bodyPr>
          <a:lstStyle/>
          <a:p>
            <a:r>
              <a:rPr lang="en-US" dirty="0" smtClean="0"/>
              <a:t>z</a:t>
            </a:r>
            <a:endParaRPr lang="en-US" dirty="0"/>
          </a:p>
        </p:txBody>
      </p:sp>
      <p:sp>
        <p:nvSpPr>
          <p:cNvPr id="77" name="TextBox 76"/>
          <p:cNvSpPr txBox="1"/>
          <p:nvPr/>
        </p:nvSpPr>
        <p:spPr>
          <a:xfrm>
            <a:off x="7364192" y="4372163"/>
            <a:ext cx="300082" cy="369332"/>
          </a:xfrm>
          <a:prstGeom prst="rect">
            <a:avLst/>
          </a:prstGeom>
          <a:noFill/>
        </p:spPr>
        <p:txBody>
          <a:bodyPr wrap="none" rtlCol="0">
            <a:spAutoFit/>
          </a:bodyPr>
          <a:lstStyle/>
          <a:p>
            <a:r>
              <a:rPr lang="en-US" dirty="0" smtClean="0"/>
              <a:t>z</a:t>
            </a:r>
            <a:endParaRPr lang="en-US" dirty="0"/>
          </a:p>
        </p:txBody>
      </p:sp>
    </p:spTree>
    <p:custDataLst>
      <p:tags r:id="rId1"/>
    </p:custDataLst>
    <p:extLst>
      <p:ext uri="{BB962C8B-B14F-4D97-AF65-F5344CB8AC3E}">
        <p14:creationId xmlns:p14="http://schemas.microsoft.com/office/powerpoint/2010/main" val="3621797403"/>
      </p:ext>
    </p:extLst>
  </p:cSld>
  <p:clrMapOvr>
    <a:masterClrMapping/>
  </p:clrMapOvr>
  <mc:AlternateContent xmlns:mc="http://schemas.openxmlformats.org/markup-compatibility/2006" xmlns:p14="http://schemas.microsoft.com/office/powerpoint/2010/main">
    <mc:Choice Requires="p14">
      <p:transition spd="slow" p14:dur="2000" advTm="200327"/>
    </mc:Choice>
    <mc:Fallback xmlns="">
      <p:transition xmlns:p14="http://schemas.microsoft.com/office/powerpoint/2010/main" spd="slow" advTm="200327"/>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1"/>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7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0"/>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4"/>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7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0" grpId="0"/>
      <p:bldP spid="40" grpId="0"/>
      <p:bldP spid="41" grpId="0"/>
      <p:bldP spid="75" grpId="0"/>
      <p:bldP spid="78" grpId="0"/>
      <p:bldP spid="76" grpId="0"/>
      <p:bldP spid="7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Forbidden </a:t>
            </a:r>
            <a:r>
              <a:rPr lang="en-US" dirty="0"/>
              <a:t>vertex gadget </a:t>
            </a:r>
            <a:r>
              <a:rPr lang="en-US" dirty="0" smtClean="0"/>
              <a:t>E</a:t>
            </a:r>
            <a:r>
              <a:rPr lang="en-US" sz="3600" dirty="0" smtClean="0"/>
              <a:t>N</a:t>
            </a:r>
            <a:r>
              <a:rPr lang="en-US" dirty="0" smtClean="0"/>
              <a:t>S</a:t>
            </a:r>
            <a:r>
              <a:rPr lang="en-US" sz="3600" dirty="0" smtClean="0"/>
              <a:t>NORT</a:t>
            </a:r>
            <a:r>
              <a:rPr lang="en-US" dirty="0" smtClean="0"/>
              <a:t>(</a:t>
            </a:r>
            <a:r>
              <a:rPr lang="en-US" dirty="0"/>
              <a:t>3)</a:t>
            </a:r>
          </a:p>
        </p:txBody>
      </p:sp>
      <p:sp>
        <p:nvSpPr>
          <p:cNvPr id="3" name="Content Placeholder 2"/>
          <p:cNvSpPr>
            <a:spLocks noGrp="1"/>
          </p:cNvSpPr>
          <p:nvPr>
            <p:ph idx="1"/>
          </p:nvPr>
        </p:nvSpPr>
        <p:spPr/>
        <p:txBody>
          <a:bodyPr>
            <a:normAutofit/>
          </a:bodyPr>
          <a:lstStyle/>
          <a:p>
            <a:endParaRPr lang="en-US" dirty="0">
              <a:solidFill>
                <a:schemeClr val="tx2"/>
              </a:solidFill>
            </a:endParaRPr>
          </a:p>
          <a:p>
            <a:endParaRPr lang="en-US" dirty="0" smtClean="0">
              <a:solidFill>
                <a:schemeClr val="tx2"/>
              </a:solidFill>
            </a:endParaRPr>
          </a:p>
          <a:p>
            <a:endParaRPr lang="en-US" dirty="0">
              <a:solidFill>
                <a:schemeClr val="tx2"/>
              </a:solidFill>
            </a:endParaRPr>
          </a:p>
          <a:p>
            <a:endParaRPr lang="en-US" dirty="0" smtClean="0">
              <a:solidFill>
                <a:schemeClr val="tx2"/>
              </a:solidFill>
            </a:endParaRPr>
          </a:p>
          <a:p>
            <a:endParaRPr lang="en-US" dirty="0" smtClean="0">
              <a:solidFill>
                <a:schemeClr val="tx2"/>
              </a:solidFill>
            </a:endParaRPr>
          </a:p>
          <a:p>
            <a:endParaRPr lang="en-US" sz="2800" dirty="0" smtClean="0">
              <a:solidFill>
                <a:schemeClr val="tx2"/>
              </a:solidFill>
            </a:endParaRPr>
          </a:p>
          <a:p>
            <a:endParaRPr lang="en-US" sz="2800" dirty="0">
              <a:solidFill>
                <a:schemeClr val="tx2"/>
              </a:solidFill>
            </a:endParaRPr>
          </a:p>
          <a:p>
            <a:endParaRPr lang="en-US" sz="2800" dirty="0" smtClean="0">
              <a:solidFill>
                <a:schemeClr val="tx2"/>
              </a:solidFill>
            </a:endParaRPr>
          </a:p>
          <a:p>
            <a:r>
              <a:rPr lang="en-US" dirty="0" smtClean="0"/>
              <a:t>Works also for </a:t>
            </a:r>
            <a:r>
              <a:rPr lang="en-US" b="1" i="1" dirty="0" smtClean="0">
                <a:solidFill>
                  <a:schemeClr val="tx2"/>
                </a:solidFill>
              </a:rPr>
              <a:t>S</a:t>
            </a:r>
            <a:r>
              <a:rPr lang="en-US" b="1" dirty="0" smtClean="0">
                <a:solidFill>
                  <a:schemeClr val="tx2"/>
                </a:solidFill>
              </a:rPr>
              <a:t> </a:t>
            </a:r>
            <a:r>
              <a:rPr lang="en-US" b="1" dirty="0">
                <a:solidFill>
                  <a:schemeClr val="tx2"/>
                </a:solidFill>
              </a:rPr>
              <a:t>⊂</a:t>
            </a:r>
            <a:r>
              <a:rPr lang="en-US" b="1" i="1" dirty="0">
                <a:solidFill>
                  <a:schemeClr val="tx2"/>
                </a:solidFill>
              </a:rPr>
              <a:t>D</a:t>
            </a:r>
            <a:r>
              <a:rPr lang="en-US" b="1" dirty="0">
                <a:solidFill>
                  <a:schemeClr val="tx2"/>
                </a:solidFill>
              </a:rPr>
              <a:t> </a:t>
            </a:r>
            <a:r>
              <a:rPr lang="en-US" dirty="0">
                <a:solidFill>
                  <a:srgbClr val="000000"/>
                </a:solidFill>
              </a:rPr>
              <a:t>and</a:t>
            </a:r>
            <a:r>
              <a:rPr lang="en-US" dirty="0">
                <a:solidFill>
                  <a:schemeClr val="tx2"/>
                </a:solidFill>
              </a:rPr>
              <a:t> </a:t>
            </a:r>
            <a:r>
              <a:rPr lang="en-US" b="1" dirty="0" smtClean="0">
                <a:solidFill>
                  <a:schemeClr val="tx2"/>
                </a:solidFill>
              </a:rPr>
              <a:t>max(</a:t>
            </a:r>
            <a:r>
              <a:rPr lang="en-US" b="1" i="1" dirty="0" smtClean="0">
                <a:solidFill>
                  <a:schemeClr val="tx2"/>
                </a:solidFill>
              </a:rPr>
              <a:t>S</a:t>
            </a:r>
            <a:r>
              <a:rPr lang="en-US" b="1" dirty="0" smtClean="0">
                <a:solidFill>
                  <a:schemeClr val="tx2"/>
                </a:solidFill>
              </a:rPr>
              <a:t>) &lt; </a:t>
            </a:r>
            <a:r>
              <a:rPr lang="en-US" b="1" dirty="0">
                <a:solidFill>
                  <a:schemeClr val="tx2"/>
                </a:solidFill>
              </a:rPr>
              <a:t>n</a:t>
            </a:r>
          </a:p>
          <a:p>
            <a:pPr marL="0" indent="0">
              <a:buNone/>
            </a:pPr>
            <a:endParaRPr lang="en-US" dirty="0">
              <a:solidFill>
                <a:schemeClr val="tx2"/>
              </a:solidFill>
            </a:endParaRPr>
          </a:p>
        </p:txBody>
      </p:sp>
      <p:grpSp>
        <p:nvGrpSpPr>
          <p:cNvPr id="136" name="Group 135"/>
          <p:cNvGrpSpPr/>
          <p:nvPr/>
        </p:nvGrpSpPr>
        <p:grpSpPr>
          <a:xfrm>
            <a:off x="1346610" y="3964839"/>
            <a:ext cx="7001071" cy="775577"/>
            <a:chOff x="1859528" y="2807395"/>
            <a:chExt cx="4278476" cy="440835"/>
          </a:xfrm>
        </p:grpSpPr>
        <p:cxnSp>
          <p:nvCxnSpPr>
            <p:cNvPr id="28" name="Straight Connector 27"/>
            <p:cNvCxnSpPr>
              <a:stCxn id="76" idx="2"/>
            </p:cNvCxnSpPr>
            <p:nvPr/>
          </p:nvCxnSpPr>
          <p:spPr>
            <a:xfrm flipV="1">
              <a:off x="2159610" y="3139819"/>
              <a:ext cx="3434572" cy="3944"/>
            </a:xfrm>
            <a:prstGeom prst="line">
              <a:avLst/>
            </a:prstGeom>
          </p:spPr>
          <p:style>
            <a:lnRef idx="2">
              <a:schemeClr val="accent1"/>
            </a:lnRef>
            <a:fillRef idx="0">
              <a:schemeClr val="accent1"/>
            </a:fillRef>
            <a:effectRef idx="1">
              <a:schemeClr val="accent1"/>
            </a:effectRef>
            <a:fontRef idx="minor">
              <a:schemeClr val="tx1"/>
            </a:fontRef>
          </p:style>
        </p:cxnSp>
        <p:sp>
          <p:nvSpPr>
            <p:cNvPr id="34" name="Oval 33"/>
            <p:cNvSpPr/>
            <p:nvPr/>
          </p:nvSpPr>
          <p:spPr>
            <a:xfrm>
              <a:off x="5561187" y="3084339"/>
              <a:ext cx="109552" cy="110797"/>
            </a:xfrm>
            <a:prstGeom prst="ellipse">
              <a:avLst/>
            </a:prstGeom>
            <a:solidFill>
              <a:schemeClr val="accent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TextBox 41"/>
            <p:cNvSpPr txBox="1"/>
            <p:nvPr/>
          </p:nvSpPr>
          <p:spPr>
            <a:xfrm>
              <a:off x="1859528" y="2807395"/>
              <a:ext cx="300082" cy="369332"/>
            </a:xfrm>
            <a:prstGeom prst="rect">
              <a:avLst/>
            </a:prstGeom>
            <a:noFill/>
          </p:spPr>
          <p:txBody>
            <a:bodyPr wrap="none" rtlCol="0">
              <a:spAutoFit/>
            </a:bodyPr>
            <a:lstStyle/>
            <a:p>
              <a:r>
                <a:rPr lang="en-US" dirty="0" smtClean="0"/>
                <a:t>x</a:t>
              </a:r>
              <a:endParaRPr lang="en-US" dirty="0"/>
            </a:p>
          </p:txBody>
        </p:sp>
        <p:sp>
          <p:nvSpPr>
            <p:cNvPr id="43" name="TextBox 42"/>
            <p:cNvSpPr txBox="1"/>
            <p:nvPr/>
          </p:nvSpPr>
          <p:spPr>
            <a:xfrm>
              <a:off x="5825098" y="2878898"/>
              <a:ext cx="312906" cy="369332"/>
            </a:xfrm>
            <a:prstGeom prst="rect">
              <a:avLst/>
            </a:prstGeom>
            <a:noFill/>
          </p:spPr>
          <p:txBody>
            <a:bodyPr wrap="none" rtlCol="0">
              <a:spAutoFit/>
            </a:bodyPr>
            <a:lstStyle/>
            <a:p>
              <a:r>
                <a:rPr lang="en-US" dirty="0" smtClean="0"/>
                <a:t>y</a:t>
              </a:r>
              <a:endParaRPr lang="en-US" dirty="0"/>
            </a:p>
          </p:txBody>
        </p:sp>
        <p:sp>
          <p:nvSpPr>
            <p:cNvPr id="76" name="Oval 75"/>
            <p:cNvSpPr/>
            <p:nvPr/>
          </p:nvSpPr>
          <p:spPr>
            <a:xfrm>
              <a:off x="2159610" y="3088364"/>
              <a:ext cx="109552" cy="110797"/>
            </a:xfrm>
            <a:prstGeom prst="ellipse">
              <a:avLst/>
            </a:prstGeom>
            <a:solidFill>
              <a:schemeClr val="accent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138" name="Group 137"/>
          <p:cNvGrpSpPr/>
          <p:nvPr/>
        </p:nvGrpSpPr>
        <p:grpSpPr>
          <a:xfrm>
            <a:off x="3016166" y="2387336"/>
            <a:ext cx="3253694" cy="2324344"/>
            <a:chOff x="2892460" y="2286938"/>
            <a:chExt cx="1941014" cy="1360460"/>
          </a:xfrm>
        </p:grpSpPr>
        <p:sp>
          <p:nvSpPr>
            <p:cNvPr id="77" name="Oval 76"/>
            <p:cNvSpPr/>
            <p:nvPr/>
          </p:nvSpPr>
          <p:spPr>
            <a:xfrm>
              <a:off x="2892460" y="2286938"/>
              <a:ext cx="183978" cy="195837"/>
            </a:xfrm>
            <a:prstGeom prst="ellipse">
              <a:avLst/>
            </a:prstGeom>
            <a:solidFill>
              <a:srgbClr val="FF0000"/>
            </a:solidFill>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85" name="Oval 84"/>
            <p:cNvSpPr/>
            <p:nvPr/>
          </p:nvSpPr>
          <p:spPr>
            <a:xfrm>
              <a:off x="3442489" y="2286938"/>
              <a:ext cx="183978" cy="195837"/>
            </a:xfrm>
            <a:prstGeom prst="ellipse">
              <a:avLst/>
            </a:prstGeom>
            <a:solidFill>
              <a:srgbClr val="0000FF"/>
            </a:solidFill>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86" name="Oval 85"/>
            <p:cNvSpPr/>
            <p:nvPr/>
          </p:nvSpPr>
          <p:spPr>
            <a:xfrm>
              <a:off x="2892460" y="2714203"/>
              <a:ext cx="183978" cy="195837"/>
            </a:xfrm>
            <a:prstGeom prst="ellipse">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87" name="Oval 86"/>
            <p:cNvSpPr/>
            <p:nvPr/>
          </p:nvSpPr>
          <p:spPr>
            <a:xfrm>
              <a:off x="3442489" y="2714203"/>
              <a:ext cx="183978" cy="195837"/>
            </a:xfrm>
            <a:prstGeom prst="ellipse">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88" name="Oval 87"/>
            <p:cNvSpPr/>
            <p:nvPr/>
          </p:nvSpPr>
          <p:spPr>
            <a:xfrm>
              <a:off x="3205322" y="3102962"/>
              <a:ext cx="183978" cy="195837"/>
            </a:xfrm>
            <a:prstGeom prst="ellipse">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89" name="Oval 88"/>
            <p:cNvSpPr/>
            <p:nvPr/>
          </p:nvSpPr>
          <p:spPr>
            <a:xfrm>
              <a:off x="3205322" y="3451561"/>
              <a:ext cx="183978" cy="195837"/>
            </a:xfrm>
            <a:prstGeom prst="ellipse">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cxnSp>
          <p:nvCxnSpPr>
            <p:cNvPr id="95" name="Straight Connector 94"/>
            <p:cNvCxnSpPr>
              <a:endCxn id="86" idx="0"/>
            </p:cNvCxnSpPr>
            <p:nvPr/>
          </p:nvCxnSpPr>
          <p:spPr>
            <a:xfrm>
              <a:off x="2981482" y="2482775"/>
              <a:ext cx="2967" cy="231428"/>
            </a:xfrm>
            <a:prstGeom prst="line">
              <a:avLst/>
            </a:prstGeom>
          </p:spPr>
          <p:style>
            <a:lnRef idx="2">
              <a:schemeClr val="accent1"/>
            </a:lnRef>
            <a:fillRef idx="0">
              <a:schemeClr val="accent1"/>
            </a:fillRef>
            <a:effectRef idx="1">
              <a:schemeClr val="accent1"/>
            </a:effectRef>
            <a:fontRef idx="minor">
              <a:schemeClr val="tx1"/>
            </a:fontRef>
          </p:style>
        </p:cxnSp>
        <p:cxnSp>
          <p:nvCxnSpPr>
            <p:cNvPr id="96" name="Straight Connector 95"/>
            <p:cNvCxnSpPr/>
            <p:nvPr/>
          </p:nvCxnSpPr>
          <p:spPr>
            <a:xfrm>
              <a:off x="3537447" y="2482775"/>
              <a:ext cx="2967" cy="231428"/>
            </a:xfrm>
            <a:prstGeom prst="line">
              <a:avLst/>
            </a:prstGeom>
          </p:spPr>
          <p:style>
            <a:lnRef idx="2">
              <a:schemeClr val="accent1"/>
            </a:lnRef>
            <a:fillRef idx="0">
              <a:schemeClr val="accent1"/>
            </a:fillRef>
            <a:effectRef idx="1">
              <a:schemeClr val="accent1"/>
            </a:effectRef>
            <a:fontRef idx="minor">
              <a:schemeClr val="tx1"/>
            </a:fontRef>
          </p:style>
        </p:cxnSp>
        <p:cxnSp>
          <p:nvCxnSpPr>
            <p:cNvPr id="97" name="Straight Connector 96"/>
            <p:cNvCxnSpPr>
              <a:stCxn id="88" idx="4"/>
            </p:cNvCxnSpPr>
            <p:nvPr/>
          </p:nvCxnSpPr>
          <p:spPr>
            <a:xfrm>
              <a:off x="3297311" y="3298799"/>
              <a:ext cx="5712" cy="152762"/>
            </a:xfrm>
            <a:prstGeom prst="line">
              <a:avLst/>
            </a:prstGeom>
          </p:spPr>
          <p:style>
            <a:lnRef idx="2">
              <a:schemeClr val="accent1"/>
            </a:lnRef>
            <a:fillRef idx="0">
              <a:schemeClr val="accent1"/>
            </a:fillRef>
            <a:effectRef idx="1">
              <a:schemeClr val="accent1"/>
            </a:effectRef>
            <a:fontRef idx="minor">
              <a:schemeClr val="tx1"/>
            </a:fontRef>
          </p:style>
        </p:cxnSp>
        <p:cxnSp>
          <p:nvCxnSpPr>
            <p:cNvPr id="100" name="Straight Connector 99"/>
            <p:cNvCxnSpPr>
              <a:stCxn id="86" idx="4"/>
              <a:endCxn id="88" idx="1"/>
            </p:cNvCxnSpPr>
            <p:nvPr/>
          </p:nvCxnSpPr>
          <p:spPr>
            <a:xfrm>
              <a:off x="2984449" y="2910040"/>
              <a:ext cx="247816" cy="221602"/>
            </a:xfrm>
            <a:prstGeom prst="line">
              <a:avLst/>
            </a:prstGeom>
          </p:spPr>
          <p:style>
            <a:lnRef idx="2">
              <a:schemeClr val="accent1"/>
            </a:lnRef>
            <a:fillRef idx="0">
              <a:schemeClr val="accent1"/>
            </a:fillRef>
            <a:effectRef idx="1">
              <a:schemeClr val="accent1"/>
            </a:effectRef>
            <a:fontRef idx="minor">
              <a:schemeClr val="tx1"/>
            </a:fontRef>
          </p:style>
        </p:cxnSp>
        <p:cxnSp>
          <p:nvCxnSpPr>
            <p:cNvPr id="101" name="Straight Connector 100"/>
            <p:cNvCxnSpPr>
              <a:endCxn id="88" idx="7"/>
            </p:cNvCxnSpPr>
            <p:nvPr/>
          </p:nvCxnSpPr>
          <p:spPr>
            <a:xfrm flipH="1">
              <a:off x="3362357" y="2910040"/>
              <a:ext cx="175091" cy="221602"/>
            </a:xfrm>
            <a:prstGeom prst="line">
              <a:avLst/>
            </a:prstGeom>
          </p:spPr>
          <p:style>
            <a:lnRef idx="2">
              <a:schemeClr val="accent1"/>
            </a:lnRef>
            <a:fillRef idx="0">
              <a:schemeClr val="accent1"/>
            </a:fillRef>
            <a:effectRef idx="1">
              <a:schemeClr val="accent1"/>
            </a:effectRef>
            <a:fontRef idx="minor">
              <a:schemeClr val="tx1"/>
            </a:fontRef>
          </p:style>
        </p:cxnSp>
        <p:sp>
          <p:nvSpPr>
            <p:cNvPr id="109" name="Oval 108"/>
            <p:cNvSpPr/>
            <p:nvPr/>
          </p:nvSpPr>
          <p:spPr>
            <a:xfrm>
              <a:off x="4099467" y="2286938"/>
              <a:ext cx="183978" cy="195837"/>
            </a:xfrm>
            <a:prstGeom prst="ellipse">
              <a:avLst/>
            </a:prstGeom>
            <a:solidFill>
              <a:srgbClr val="FF0000"/>
            </a:solidFill>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110" name="Oval 109"/>
            <p:cNvSpPr/>
            <p:nvPr/>
          </p:nvSpPr>
          <p:spPr>
            <a:xfrm>
              <a:off x="4649496" y="2286938"/>
              <a:ext cx="183978" cy="195837"/>
            </a:xfrm>
            <a:prstGeom prst="ellipse">
              <a:avLst/>
            </a:prstGeom>
            <a:solidFill>
              <a:srgbClr val="0000FF"/>
            </a:solidFill>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111" name="Oval 110"/>
            <p:cNvSpPr/>
            <p:nvPr/>
          </p:nvSpPr>
          <p:spPr>
            <a:xfrm>
              <a:off x="4099467" y="2714203"/>
              <a:ext cx="183978" cy="195837"/>
            </a:xfrm>
            <a:prstGeom prst="ellipse">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112" name="Oval 111"/>
            <p:cNvSpPr/>
            <p:nvPr/>
          </p:nvSpPr>
          <p:spPr>
            <a:xfrm>
              <a:off x="4649496" y="2714203"/>
              <a:ext cx="183978" cy="195837"/>
            </a:xfrm>
            <a:prstGeom prst="ellipse">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113" name="Oval 112"/>
            <p:cNvSpPr/>
            <p:nvPr/>
          </p:nvSpPr>
          <p:spPr>
            <a:xfrm>
              <a:off x="4412329" y="3102962"/>
              <a:ext cx="183978" cy="195837"/>
            </a:xfrm>
            <a:prstGeom prst="ellipse">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114" name="Oval 113"/>
            <p:cNvSpPr/>
            <p:nvPr/>
          </p:nvSpPr>
          <p:spPr>
            <a:xfrm>
              <a:off x="4412329" y="3451561"/>
              <a:ext cx="183978" cy="195837"/>
            </a:xfrm>
            <a:prstGeom prst="ellipse">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cxnSp>
          <p:nvCxnSpPr>
            <p:cNvPr id="115" name="Straight Connector 114"/>
            <p:cNvCxnSpPr>
              <a:endCxn id="111" idx="0"/>
            </p:cNvCxnSpPr>
            <p:nvPr/>
          </p:nvCxnSpPr>
          <p:spPr>
            <a:xfrm>
              <a:off x="4188489" y="2482775"/>
              <a:ext cx="2967" cy="231428"/>
            </a:xfrm>
            <a:prstGeom prst="line">
              <a:avLst/>
            </a:prstGeom>
          </p:spPr>
          <p:style>
            <a:lnRef idx="2">
              <a:schemeClr val="accent1"/>
            </a:lnRef>
            <a:fillRef idx="0">
              <a:schemeClr val="accent1"/>
            </a:fillRef>
            <a:effectRef idx="1">
              <a:schemeClr val="accent1"/>
            </a:effectRef>
            <a:fontRef idx="minor">
              <a:schemeClr val="tx1"/>
            </a:fontRef>
          </p:style>
        </p:cxnSp>
        <p:cxnSp>
          <p:nvCxnSpPr>
            <p:cNvPr id="116" name="Straight Connector 115"/>
            <p:cNvCxnSpPr/>
            <p:nvPr/>
          </p:nvCxnSpPr>
          <p:spPr>
            <a:xfrm>
              <a:off x="4744454" y="2482775"/>
              <a:ext cx="2967" cy="231428"/>
            </a:xfrm>
            <a:prstGeom prst="line">
              <a:avLst/>
            </a:prstGeom>
          </p:spPr>
          <p:style>
            <a:lnRef idx="2">
              <a:schemeClr val="accent1"/>
            </a:lnRef>
            <a:fillRef idx="0">
              <a:schemeClr val="accent1"/>
            </a:fillRef>
            <a:effectRef idx="1">
              <a:schemeClr val="accent1"/>
            </a:effectRef>
            <a:fontRef idx="minor">
              <a:schemeClr val="tx1"/>
            </a:fontRef>
          </p:style>
        </p:cxnSp>
        <p:cxnSp>
          <p:nvCxnSpPr>
            <p:cNvPr id="117" name="Straight Connector 116"/>
            <p:cNvCxnSpPr>
              <a:stCxn id="113" idx="4"/>
            </p:cNvCxnSpPr>
            <p:nvPr/>
          </p:nvCxnSpPr>
          <p:spPr>
            <a:xfrm>
              <a:off x="4504318" y="3298799"/>
              <a:ext cx="5712" cy="152762"/>
            </a:xfrm>
            <a:prstGeom prst="line">
              <a:avLst/>
            </a:prstGeom>
          </p:spPr>
          <p:style>
            <a:lnRef idx="2">
              <a:schemeClr val="accent1"/>
            </a:lnRef>
            <a:fillRef idx="0">
              <a:schemeClr val="accent1"/>
            </a:fillRef>
            <a:effectRef idx="1">
              <a:schemeClr val="accent1"/>
            </a:effectRef>
            <a:fontRef idx="minor">
              <a:schemeClr val="tx1"/>
            </a:fontRef>
          </p:style>
        </p:cxnSp>
        <p:cxnSp>
          <p:nvCxnSpPr>
            <p:cNvPr id="118" name="Straight Connector 117"/>
            <p:cNvCxnSpPr>
              <a:stCxn id="111" idx="4"/>
              <a:endCxn id="113" idx="1"/>
            </p:cNvCxnSpPr>
            <p:nvPr/>
          </p:nvCxnSpPr>
          <p:spPr>
            <a:xfrm>
              <a:off x="4191456" y="2910040"/>
              <a:ext cx="247816" cy="221602"/>
            </a:xfrm>
            <a:prstGeom prst="line">
              <a:avLst/>
            </a:prstGeom>
          </p:spPr>
          <p:style>
            <a:lnRef idx="2">
              <a:schemeClr val="accent1"/>
            </a:lnRef>
            <a:fillRef idx="0">
              <a:schemeClr val="accent1"/>
            </a:fillRef>
            <a:effectRef idx="1">
              <a:schemeClr val="accent1"/>
            </a:effectRef>
            <a:fontRef idx="minor">
              <a:schemeClr val="tx1"/>
            </a:fontRef>
          </p:style>
        </p:cxnSp>
        <p:cxnSp>
          <p:nvCxnSpPr>
            <p:cNvPr id="119" name="Straight Connector 118"/>
            <p:cNvCxnSpPr>
              <a:endCxn id="113" idx="7"/>
            </p:cNvCxnSpPr>
            <p:nvPr/>
          </p:nvCxnSpPr>
          <p:spPr>
            <a:xfrm flipH="1">
              <a:off x="4569364" y="2910040"/>
              <a:ext cx="175091" cy="221602"/>
            </a:xfrm>
            <a:prstGeom prst="line">
              <a:avLst/>
            </a:prstGeom>
          </p:spPr>
          <p:style>
            <a:lnRef idx="2">
              <a:schemeClr val="accent1"/>
            </a:lnRef>
            <a:fillRef idx="0">
              <a:schemeClr val="accent1"/>
            </a:fillRef>
            <a:effectRef idx="1">
              <a:schemeClr val="accent1"/>
            </a:effectRef>
            <a:fontRef idx="minor">
              <a:schemeClr val="tx1"/>
            </a:fontRef>
          </p:style>
        </p:cxnSp>
      </p:grpSp>
      <p:grpSp>
        <p:nvGrpSpPr>
          <p:cNvPr id="137" name="Group 136"/>
          <p:cNvGrpSpPr/>
          <p:nvPr/>
        </p:nvGrpSpPr>
        <p:grpSpPr>
          <a:xfrm>
            <a:off x="3513819" y="4352628"/>
            <a:ext cx="2358482" cy="360516"/>
            <a:chOff x="3208790" y="3450830"/>
            <a:chExt cx="1402358" cy="210510"/>
          </a:xfrm>
        </p:grpSpPr>
        <p:pic>
          <p:nvPicPr>
            <p:cNvPr id="62" name="Picture 61" descr="Screen shot 2016-01-21 at 7.52.19 PM.png"/>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4403757" y="3450830"/>
              <a:ext cx="207391" cy="210510"/>
            </a:xfrm>
            <a:prstGeom prst="rect">
              <a:avLst/>
            </a:prstGeom>
          </p:spPr>
        </p:pic>
        <p:pic>
          <p:nvPicPr>
            <p:cNvPr id="59" name="Picture 58" descr="Screen shot 2016-01-21 at 7.52.19 PM.png"/>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3208790" y="3450830"/>
              <a:ext cx="207391" cy="210510"/>
            </a:xfrm>
            <a:prstGeom prst="rect">
              <a:avLst/>
            </a:prstGeom>
          </p:spPr>
        </p:pic>
      </p:grpSp>
      <p:sp>
        <p:nvSpPr>
          <p:cNvPr id="139" name="TextBox 138"/>
          <p:cNvSpPr txBox="1"/>
          <p:nvPr/>
        </p:nvSpPr>
        <p:spPr>
          <a:xfrm>
            <a:off x="396726" y="2375469"/>
            <a:ext cx="2024523" cy="923330"/>
          </a:xfrm>
          <a:prstGeom prst="rect">
            <a:avLst/>
          </a:prstGeom>
          <a:noFill/>
        </p:spPr>
        <p:txBody>
          <a:bodyPr wrap="none" rtlCol="0">
            <a:spAutoFit/>
          </a:bodyPr>
          <a:lstStyle/>
          <a:p>
            <a:r>
              <a:rPr lang="en-US" dirty="0" smtClean="0"/>
              <a:t>Play </a:t>
            </a:r>
            <a:r>
              <a:rPr lang="en-US" b="1" dirty="0" smtClean="0">
                <a:solidFill>
                  <a:srgbClr val="660066"/>
                </a:solidFill>
              </a:rPr>
              <a:t>E</a:t>
            </a:r>
            <a:r>
              <a:rPr lang="en-US" sz="1600" b="1" dirty="0" smtClean="0">
                <a:solidFill>
                  <a:srgbClr val="660066"/>
                </a:solidFill>
              </a:rPr>
              <a:t>N</a:t>
            </a:r>
            <a:r>
              <a:rPr lang="en-US" b="1" dirty="0" smtClean="0">
                <a:solidFill>
                  <a:srgbClr val="660066"/>
                </a:solidFill>
              </a:rPr>
              <a:t>S</a:t>
            </a:r>
            <a:r>
              <a:rPr lang="en-US" sz="1600" b="1" dirty="0" smtClean="0">
                <a:solidFill>
                  <a:srgbClr val="660066"/>
                </a:solidFill>
              </a:rPr>
              <a:t>NORT</a:t>
            </a:r>
            <a:r>
              <a:rPr lang="en-US" b="1" dirty="0" smtClean="0">
                <a:solidFill>
                  <a:srgbClr val="660066"/>
                </a:solidFill>
              </a:rPr>
              <a:t>(3)</a:t>
            </a:r>
          </a:p>
          <a:p>
            <a:r>
              <a:rPr lang="en-US" b="1" i="1" dirty="0">
                <a:solidFill>
                  <a:schemeClr val="tx2"/>
                </a:solidFill>
              </a:rPr>
              <a:t>D</a:t>
            </a:r>
            <a:r>
              <a:rPr lang="en-US" b="1" dirty="0">
                <a:solidFill>
                  <a:schemeClr val="tx2"/>
                </a:solidFill>
              </a:rPr>
              <a:t> = {1,2,3}, </a:t>
            </a:r>
            <a:r>
              <a:rPr lang="en-US" b="1" i="1" dirty="0">
                <a:solidFill>
                  <a:schemeClr val="tx2"/>
                </a:solidFill>
              </a:rPr>
              <a:t>S </a:t>
            </a:r>
            <a:r>
              <a:rPr lang="en-US" b="1" dirty="0">
                <a:solidFill>
                  <a:schemeClr val="tx2"/>
                </a:solidFill>
              </a:rPr>
              <a:t>= ∅</a:t>
            </a:r>
          </a:p>
          <a:p>
            <a:endParaRPr lang="en-US" dirty="0"/>
          </a:p>
        </p:txBody>
      </p:sp>
      <p:grpSp>
        <p:nvGrpSpPr>
          <p:cNvPr id="146" name="Group 145"/>
          <p:cNvGrpSpPr/>
          <p:nvPr/>
        </p:nvGrpSpPr>
        <p:grpSpPr>
          <a:xfrm>
            <a:off x="3013733" y="3049743"/>
            <a:ext cx="1412374" cy="1873806"/>
            <a:chOff x="3571946" y="3420110"/>
            <a:chExt cx="855270" cy="1107287"/>
          </a:xfrm>
        </p:grpSpPr>
        <p:sp>
          <p:nvSpPr>
            <p:cNvPr id="142" name="TextBox 141"/>
            <p:cNvSpPr txBox="1"/>
            <p:nvPr/>
          </p:nvSpPr>
          <p:spPr>
            <a:xfrm>
              <a:off x="4127134" y="3420110"/>
              <a:ext cx="300082" cy="369332"/>
            </a:xfrm>
            <a:prstGeom prst="rect">
              <a:avLst/>
            </a:prstGeom>
            <a:noFill/>
          </p:spPr>
          <p:txBody>
            <a:bodyPr wrap="none" rtlCol="0">
              <a:spAutoFit/>
            </a:bodyPr>
            <a:lstStyle/>
            <a:p>
              <a:r>
                <a:rPr lang="en-US" dirty="0" smtClean="0">
                  <a:solidFill>
                    <a:srgbClr val="0000FF"/>
                  </a:solidFill>
                </a:rPr>
                <a:t>x</a:t>
              </a:r>
              <a:endParaRPr lang="en-US" dirty="0">
                <a:solidFill>
                  <a:srgbClr val="0000FF"/>
                </a:solidFill>
              </a:endParaRPr>
            </a:p>
          </p:txBody>
        </p:sp>
        <p:grpSp>
          <p:nvGrpSpPr>
            <p:cNvPr id="144" name="Group 143"/>
            <p:cNvGrpSpPr/>
            <p:nvPr/>
          </p:nvGrpSpPr>
          <p:grpSpPr>
            <a:xfrm>
              <a:off x="3571946" y="3420110"/>
              <a:ext cx="615911" cy="1107287"/>
              <a:chOff x="3571946" y="3420110"/>
              <a:chExt cx="615911" cy="1107287"/>
            </a:xfrm>
          </p:grpSpPr>
          <p:sp>
            <p:nvSpPr>
              <p:cNvPr id="134" name="TextBox 133"/>
              <p:cNvSpPr txBox="1"/>
              <p:nvPr/>
            </p:nvSpPr>
            <p:spPr>
              <a:xfrm>
                <a:off x="3571946" y="3420110"/>
                <a:ext cx="300082" cy="369332"/>
              </a:xfrm>
              <a:prstGeom prst="rect">
                <a:avLst/>
              </a:prstGeom>
              <a:noFill/>
            </p:spPr>
            <p:txBody>
              <a:bodyPr wrap="none" rtlCol="0">
                <a:spAutoFit/>
              </a:bodyPr>
              <a:lstStyle/>
              <a:p>
                <a:r>
                  <a:rPr lang="en-US" dirty="0" smtClean="0">
                    <a:solidFill>
                      <a:srgbClr val="0000FF"/>
                    </a:solidFill>
                  </a:rPr>
                  <a:t>x</a:t>
                </a:r>
                <a:endParaRPr lang="en-US" dirty="0">
                  <a:solidFill>
                    <a:srgbClr val="0000FF"/>
                  </a:solidFill>
                </a:endParaRPr>
              </a:p>
            </p:txBody>
          </p:sp>
          <p:sp>
            <p:nvSpPr>
              <p:cNvPr id="140" name="TextBox 139"/>
              <p:cNvSpPr txBox="1"/>
              <p:nvPr/>
            </p:nvSpPr>
            <p:spPr>
              <a:xfrm>
                <a:off x="3887775" y="3799430"/>
                <a:ext cx="300082" cy="369332"/>
              </a:xfrm>
              <a:prstGeom prst="rect">
                <a:avLst/>
              </a:prstGeom>
              <a:noFill/>
            </p:spPr>
            <p:txBody>
              <a:bodyPr wrap="none" rtlCol="0">
                <a:spAutoFit/>
              </a:bodyPr>
              <a:lstStyle/>
              <a:p>
                <a:r>
                  <a:rPr lang="en-US" dirty="0" smtClean="0">
                    <a:solidFill>
                      <a:srgbClr val="0000FF"/>
                    </a:solidFill>
                  </a:rPr>
                  <a:t>x</a:t>
                </a:r>
                <a:endParaRPr lang="en-US" dirty="0">
                  <a:solidFill>
                    <a:srgbClr val="0000FF"/>
                  </a:solidFill>
                </a:endParaRPr>
              </a:p>
            </p:txBody>
          </p:sp>
          <p:sp>
            <p:nvSpPr>
              <p:cNvPr id="143" name="TextBox 142"/>
              <p:cNvSpPr txBox="1"/>
              <p:nvPr/>
            </p:nvSpPr>
            <p:spPr>
              <a:xfrm>
                <a:off x="3884139" y="4158065"/>
                <a:ext cx="300082" cy="369332"/>
              </a:xfrm>
              <a:prstGeom prst="rect">
                <a:avLst/>
              </a:prstGeom>
              <a:noFill/>
            </p:spPr>
            <p:txBody>
              <a:bodyPr wrap="none" rtlCol="0">
                <a:spAutoFit/>
              </a:bodyPr>
              <a:lstStyle/>
              <a:p>
                <a:r>
                  <a:rPr lang="en-US" dirty="0" smtClean="0">
                    <a:solidFill>
                      <a:srgbClr val="0000FF"/>
                    </a:solidFill>
                  </a:rPr>
                  <a:t>x</a:t>
                </a:r>
                <a:endParaRPr lang="en-US" dirty="0">
                  <a:solidFill>
                    <a:srgbClr val="0000FF"/>
                  </a:solidFill>
                </a:endParaRPr>
              </a:p>
            </p:txBody>
          </p:sp>
        </p:grpSp>
      </p:grpSp>
      <p:grpSp>
        <p:nvGrpSpPr>
          <p:cNvPr id="151" name="Group 150"/>
          <p:cNvGrpSpPr/>
          <p:nvPr/>
        </p:nvGrpSpPr>
        <p:grpSpPr>
          <a:xfrm>
            <a:off x="3029460" y="3117318"/>
            <a:ext cx="1217112" cy="1600588"/>
            <a:chOff x="3632965" y="3530227"/>
            <a:chExt cx="757420" cy="949332"/>
          </a:xfrm>
        </p:grpSpPr>
        <p:pic>
          <p:nvPicPr>
            <p:cNvPr id="147" name="Picture 146" descr="Screen shot 2016-01-21 at 7.52.19 PM.png"/>
            <p:cNvPicPr>
              <a:picLocks noChangeAspect="1"/>
            </p:cNvPicPr>
            <p:nvPr/>
          </p:nvPicPr>
          <p:blipFill>
            <a:blip r:embed="rId5" cstate="email">
              <a:extLst>
                <a:ext uri="{28A0092B-C50C-407E-A947-70E740481C1C}">
                  <a14:useLocalDpi xmlns:a14="http://schemas.microsoft.com/office/drawing/2010/main" val="0"/>
                </a:ext>
              </a:extLst>
            </a:blip>
            <a:stretch>
              <a:fillRect/>
            </a:stretch>
          </p:blipFill>
          <p:spPr>
            <a:xfrm>
              <a:off x="4182994" y="3530227"/>
              <a:ext cx="207391" cy="210510"/>
            </a:xfrm>
            <a:prstGeom prst="rect">
              <a:avLst/>
            </a:prstGeom>
          </p:spPr>
        </p:pic>
        <p:pic>
          <p:nvPicPr>
            <p:cNvPr id="148" name="Picture 147" descr="Screen shot 2016-01-21 at 7.52.19 PM.png"/>
            <p:cNvPicPr>
              <a:picLocks noChangeAspect="1"/>
            </p:cNvPicPr>
            <p:nvPr/>
          </p:nvPicPr>
          <p:blipFill>
            <a:blip r:embed="rId5" cstate="email">
              <a:extLst>
                <a:ext uri="{28A0092B-C50C-407E-A947-70E740481C1C}">
                  <a14:useLocalDpi xmlns:a14="http://schemas.microsoft.com/office/drawing/2010/main" val="0"/>
                </a:ext>
              </a:extLst>
            </a:blip>
            <a:stretch>
              <a:fillRect/>
            </a:stretch>
          </p:blipFill>
          <p:spPr>
            <a:xfrm>
              <a:off x="3632965" y="3530227"/>
              <a:ext cx="207391" cy="210510"/>
            </a:xfrm>
            <a:prstGeom prst="rect">
              <a:avLst/>
            </a:prstGeom>
          </p:spPr>
        </p:pic>
        <p:pic>
          <p:nvPicPr>
            <p:cNvPr id="149" name="Picture 148" descr="Screen shot 2016-01-21 at 7.52.19 PM.png"/>
            <p:cNvPicPr>
              <a:picLocks noChangeAspect="1"/>
            </p:cNvPicPr>
            <p:nvPr/>
          </p:nvPicPr>
          <p:blipFill>
            <a:blip r:embed="rId5" cstate="email">
              <a:extLst>
                <a:ext uri="{28A0092B-C50C-407E-A947-70E740481C1C}">
                  <a14:useLocalDpi xmlns:a14="http://schemas.microsoft.com/office/drawing/2010/main" val="0"/>
                </a:ext>
              </a:extLst>
            </a:blip>
            <a:stretch>
              <a:fillRect/>
            </a:stretch>
          </p:blipFill>
          <p:spPr>
            <a:xfrm>
              <a:off x="3939832" y="3917177"/>
              <a:ext cx="207391" cy="210510"/>
            </a:xfrm>
            <a:prstGeom prst="rect">
              <a:avLst/>
            </a:prstGeom>
          </p:spPr>
        </p:pic>
        <p:pic>
          <p:nvPicPr>
            <p:cNvPr id="150" name="Picture 149" descr="Screen shot 2016-01-21 at 7.52.19 PM.png"/>
            <p:cNvPicPr>
              <a:picLocks noChangeAspect="1"/>
            </p:cNvPicPr>
            <p:nvPr/>
          </p:nvPicPr>
          <p:blipFill>
            <a:blip r:embed="rId5" cstate="email">
              <a:extLst>
                <a:ext uri="{28A0092B-C50C-407E-A947-70E740481C1C}">
                  <a14:useLocalDpi xmlns:a14="http://schemas.microsoft.com/office/drawing/2010/main" val="0"/>
                </a:ext>
              </a:extLst>
            </a:blip>
            <a:stretch>
              <a:fillRect/>
            </a:stretch>
          </p:blipFill>
          <p:spPr>
            <a:xfrm>
              <a:off x="3934120" y="4269049"/>
              <a:ext cx="207391" cy="210510"/>
            </a:xfrm>
            <a:prstGeom prst="rect">
              <a:avLst/>
            </a:prstGeom>
          </p:spPr>
        </p:pic>
      </p:grpSp>
      <p:grpSp>
        <p:nvGrpSpPr>
          <p:cNvPr id="152" name="Group 151"/>
          <p:cNvGrpSpPr/>
          <p:nvPr/>
        </p:nvGrpSpPr>
        <p:grpSpPr>
          <a:xfrm>
            <a:off x="5028901" y="3117317"/>
            <a:ext cx="1305047" cy="1587282"/>
            <a:chOff x="3632965" y="3530227"/>
            <a:chExt cx="757420" cy="949332"/>
          </a:xfrm>
        </p:grpSpPr>
        <p:pic>
          <p:nvPicPr>
            <p:cNvPr id="153" name="Picture 152" descr="Screen shot 2016-01-21 at 7.52.19 PM.png"/>
            <p:cNvPicPr>
              <a:picLocks noChangeAspect="1"/>
            </p:cNvPicPr>
            <p:nvPr/>
          </p:nvPicPr>
          <p:blipFill>
            <a:blip r:embed="rId6" cstate="email">
              <a:extLst>
                <a:ext uri="{28A0092B-C50C-407E-A947-70E740481C1C}">
                  <a14:useLocalDpi xmlns:a14="http://schemas.microsoft.com/office/drawing/2010/main" val="0"/>
                </a:ext>
              </a:extLst>
            </a:blip>
            <a:stretch>
              <a:fillRect/>
            </a:stretch>
          </p:blipFill>
          <p:spPr>
            <a:xfrm>
              <a:off x="4182994" y="3530227"/>
              <a:ext cx="207391" cy="210510"/>
            </a:xfrm>
            <a:prstGeom prst="rect">
              <a:avLst/>
            </a:prstGeom>
          </p:spPr>
        </p:pic>
        <p:pic>
          <p:nvPicPr>
            <p:cNvPr id="154" name="Picture 153" descr="Screen shot 2016-01-21 at 7.52.19 PM.png"/>
            <p:cNvPicPr>
              <a:picLocks noChangeAspect="1"/>
            </p:cNvPicPr>
            <p:nvPr/>
          </p:nvPicPr>
          <p:blipFill>
            <a:blip r:embed="rId6" cstate="email">
              <a:extLst>
                <a:ext uri="{28A0092B-C50C-407E-A947-70E740481C1C}">
                  <a14:useLocalDpi xmlns:a14="http://schemas.microsoft.com/office/drawing/2010/main" val="0"/>
                </a:ext>
              </a:extLst>
            </a:blip>
            <a:stretch>
              <a:fillRect/>
            </a:stretch>
          </p:blipFill>
          <p:spPr>
            <a:xfrm>
              <a:off x="3632965" y="3530227"/>
              <a:ext cx="207391" cy="210510"/>
            </a:xfrm>
            <a:prstGeom prst="rect">
              <a:avLst/>
            </a:prstGeom>
          </p:spPr>
        </p:pic>
        <p:pic>
          <p:nvPicPr>
            <p:cNvPr id="155" name="Picture 154" descr="Screen shot 2016-01-21 at 7.52.19 PM.png"/>
            <p:cNvPicPr>
              <a:picLocks noChangeAspect="1"/>
            </p:cNvPicPr>
            <p:nvPr/>
          </p:nvPicPr>
          <p:blipFill>
            <a:blip r:embed="rId6" cstate="email">
              <a:extLst>
                <a:ext uri="{28A0092B-C50C-407E-A947-70E740481C1C}">
                  <a14:useLocalDpi xmlns:a14="http://schemas.microsoft.com/office/drawing/2010/main" val="0"/>
                </a:ext>
              </a:extLst>
            </a:blip>
            <a:stretch>
              <a:fillRect/>
            </a:stretch>
          </p:blipFill>
          <p:spPr>
            <a:xfrm>
              <a:off x="3939832" y="3917177"/>
              <a:ext cx="207391" cy="210510"/>
            </a:xfrm>
            <a:prstGeom prst="rect">
              <a:avLst/>
            </a:prstGeom>
          </p:spPr>
        </p:pic>
        <p:pic>
          <p:nvPicPr>
            <p:cNvPr id="156" name="Picture 155" descr="Screen shot 2016-01-21 at 7.52.19 PM.png"/>
            <p:cNvPicPr>
              <a:picLocks noChangeAspect="1"/>
            </p:cNvPicPr>
            <p:nvPr/>
          </p:nvPicPr>
          <p:blipFill>
            <a:blip r:embed="rId6" cstate="email">
              <a:extLst>
                <a:ext uri="{28A0092B-C50C-407E-A947-70E740481C1C}">
                  <a14:useLocalDpi xmlns:a14="http://schemas.microsoft.com/office/drawing/2010/main" val="0"/>
                </a:ext>
              </a:extLst>
            </a:blip>
            <a:stretch>
              <a:fillRect/>
            </a:stretch>
          </p:blipFill>
          <p:spPr>
            <a:xfrm>
              <a:off x="3934120" y="4269049"/>
              <a:ext cx="207391" cy="210510"/>
            </a:xfrm>
            <a:prstGeom prst="rect">
              <a:avLst/>
            </a:prstGeom>
          </p:spPr>
        </p:pic>
      </p:grpSp>
    </p:spTree>
    <p:custDataLst>
      <p:tags r:id="rId1"/>
    </p:custDataLst>
    <p:extLst>
      <p:ext uri="{BB962C8B-B14F-4D97-AF65-F5344CB8AC3E}">
        <p14:creationId xmlns:p14="http://schemas.microsoft.com/office/powerpoint/2010/main" val="1560390540"/>
      </p:ext>
    </p:extLst>
  </p:cSld>
  <p:clrMapOvr>
    <a:masterClrMapping/>
  </p:clrMapOvr>
  <mc:AlternateContent xmlns:mc="http://schemas.openxmlformats.org/markup-compatibility/2006" xmlns:p14="http://schemas.microsoft.com/office/powerpoint/2010/main">
    <mc:Choice Requires="p14">
      <p:transition spd="slow" p14:dur="2000" advTm="174499"/>
    </mc:Choice>
    <mc:Fallback xmlns="">
      <p:transition xmlns:p14="http://schemas.microsoft.com/office/powerpoint/2010/main" spd="slow" advTm="174499"/>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7"/>
                                        </p:tgtEl>
                                        <p:attrNameLst>
                                          <p:attrName>style.visibility</p:attrName>
                                        </p:attrNameLst>
                                      </p:cBhvr>
                                      <p:to>
                                        <p:strVal val="visible"/>
                                      </p:to>
                                    </p:set>
                                  </p:childTnLst>
                                  <p:subTnLst>
                                    <p:set>
                                      <p:cBhvr override="childStyle">
                                        <p:cTn dur="1" fill="hold" display="0" masterRel="nextClick" afterEffect="1"/>
                                        <p:tgtEl>
                                          <p:spTgt spid="137"/>
                                        </p:tgtEl>
                                        <p:attrNameLst>
                                          <p:attrName>style.visibility</p:attrName>
                                        </p:attrNameLst>
                                      </p:cBhvr>
                                      <p:to>
                                        <p:strVal val="hidden"/>
                                      </p:to>
                                    </p:set>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46"/>
                                        </p:tgtEl>
                                        <p:attrNameLst>
                                          <p:attrName>style.visibility</p:attrName>
                                        </p:attrNameLst>
                                      </p:cBhvr>
                                      <p:to>
                                        <p:strVal val="visible"/>
                                      </p:to>
                                    </p:set>
                                  </p:childTnLst>
                                  <p:subTnLst>
                                    <p:set>
                                      <p:cBhvr override="childStyle">
                                        <p:cTn dur="1" fill="hold" display="0" masterRel="nextClick" afterEffect="1"/>
                                        <p:tgtEl>
                                          <p:spTgt spid="146"/>
                                        </p:tgtEl>
                                        <p:attrNameLst>
                                          <p:attrName>style.visibility</p:attrName>
                                        </p:attrNameLst>
                                      </p:cBhvr>
                                      <p:to>
                                        <p:strVal val="hidden"/>
                                      </p:to>
                                    </p:set>
                                  </p:sub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5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5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9"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Proof of Main Result</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b="1" dirty="0" smtClean="0"/>
              <a:t>THEOREM</a:t>
            </a:r>
            <a:r>
              <a:rPr lang="en-US" dirty="0" smtClean="0"/>
              <a:t>  </a:t>
            </a:r>
          </a:p>
          <a:p>
            <a:pPr marL="0" indent="0">
              <a:buNone/>
            </a:pPr>
            <a:r>
              <a:rPr lang="en-US" dirty="0" smtClean="0"/>
              <a:t>The </a:t>
            </a:r>
            <a:r>
              <a:rPr lang="en-US" dirty="0"/>
              <a:t>games </a:t>
            </a:r>
            <a:r>
              <a:rPr lang="en-US" b="1" dirty="0" smtClean="0">
                <a:solidFill>
                  <a:srgbClr val="D1282E"/>
                </a:solidFill>
              </a:rPr>
              <a:t>G</a:t>
            </a:r>
            <a:r>
              <a:rPr lang="en-US" sz="2000" b="1" dirty="0" smtClean="0">
                <a:solidFill>
                  <a:srgbClr val="D1282E"/>
                </a:solidFill>
              </a:rPr>
              <a:t>RAPH</a:t>
            </a:r>
            <a:r>
              <a:rPr lang="en-US" b="1" dirty="0" smtClean="0">
                <a:solidFill>
                  <a:srgbClr val="D1282E"/>
                </a:solidFill>
              </a:rPr>
              <a:t>D</a:t>
            </a:r>
            <a:r>
              <a:rPr lang="en-US" sz="2000" b="1" dirty="0" smtClean="0">
                <a:solidFill>
                  <a:srgbClr val="D1282E"/>
                </a:solidFill>
              </a:rPr>
              <a:t>ISTANCE</a:t>
            </a:r>
            <a:r>
              <a:rPr lang="en-US" b="1" dirty="0" smtClean="0">
                <a:solidFill>
                  <a:srgbClr val="D1282E"/>
                </a:solidFill>
              </a:rPr>
              <a:t>(</a:t>
            </a:r>
            <a:r>
              <a:rPr lang="en-US" b="1" i="1" dirty="0" smtClean="0">
                <a:solidFill>
                  <a:srgbClr val="D1282E"/>
                </a:solidFill>
              </a:rPr>
              <a:t>D</a:t>
            </a:r>
            <a:r>
              <a:rPr lang="en-US" b="1" dirty="0" smtClean="0">
                <a:solidFill>
                  <a:srgbClr val="D1282E"/>
                </a:solidFill>
              </a:rPr>
              <a:t>; </a:t>
            </a:r>
            <a:r>
              <a:rPr lang="en-US" b="1" i="1" dirty="0">
                <a:solidFill>
                  <a:srgbClr val="D1282E"/>
                </a:solidFill>
              </a:rPr>
              <a:t>S</a:t>
            </a:r>
            <a:r>
              <a:rPr lang="en-US" b="1" dirty="0">
                <a:solidFill>
                  <a:srgbClr val="D1282E"/>
                </a:solidFill>
              </a:rPr>
              <a:t>) </a:t>
            </a:r>
            <a:r>
              <a:rPr lang="en-US" dirty="0"/>
              <a:t>are </a:t>
            </a:r>
            <a:r>
              <a:rPr lang="en-US" b="1" dirty="0"/>
              <a:t>PSPACE-hard </a:t>
            </a:r>
            <a:r>
              <a:rPr lang="en-US" dirty="0" smtClean="0"/>
              <a:t>when </a:t>
            </a:r>
            <a:r>
              <a:rPr lang="en-US" dirty="0"/>
              <a:t>either </a:t>
            </a:r>
            <a:r>
              <a:rPr lang="en-US" b="1" i="1" dirty="0">
                <a:solidFill>
                  <a:schemeClr val="tx2"/>
                </a:solidFill>
              </a:rPr>
              <a:t>S</a:t>
            </a:r>
            <a:r>
              <a:rPr lang="en-US" dirty="0"/>
              <a:t> or </a:t>
            </a:r>
            <a:r>
              <a:rPr lang="en-US" b="1" i="1" dirty="0">
                <a:solidFill>
                  <a:srgbClr val="D1282E"/>
                </a:solidFill>
              </a:rPr>
              <a:t>D</a:t>
            </a:r>
            <a:r>
              <a:rPr lang="en-US" dirty="0"/>
              <a:t> equals </a:t>
            </a:r>
            <a:r>
              <a:rPr lang="en-US" b="1" dirty="0">
                <a:solidFill>
                  <a:srgbClr val="D1282E"/>
                </a:solidFill>
              </a:rPr>
              <a:t>{1,2,…,n} </a:t>
            </a:r>
            <a:r>
              <a:rPr lang="en-US" dirty="0"/>
              <a:t>and the other is a </a:t>
            </a:r>
            <a:r>
              <a:rPr lang="en-US" b="1" dirty="0"/>
              <a:t>subset</a:t>
            </a:r>
            <a:r>
              <a:rPr lang="en-US" dirty="0"/>
              <a:t> (or equal) to {1,2,…,n}.</a:t>
            </a:r>
          </a:p>
          <a:p>
            <a:pPr marL="0" indent="0">
              <a:buNone/>
            </a:pPr>
            <a:endParaRPr lang="en-US" dirty="0"/>
          </a:p>
          <a:p>
            <a:pPr marL="0" indent="0">
              <a:spcAft>
                <a:spcPts val="1200"/>
              </a:spcAft>
              <a:buNone/>
            </a:pPr>
            <a:r>
              <a:rPr lang="en-US" b="1" dirty="0" smtClean="0"/>
              <a:t>Proof Outline: </a:t>
            </a:r>
            <a:r>
              <a:rPr lang="en-US" dirty="0" smtClean="0"/>
              <a:t>For</a:t>
            </a:r>
            <a:r>
              <a:rPr lang="en-US" b="1" dirty="0" smtClean="0"/>
              <a:t> </a:t>
            </a:r>
            <a:r>
              <a:rPr lang="en-US" b="1" dirty="0"/>
              <a:t>G</a:t>
            </a:r>
            <a:r>
              <a:rPr lang="en-US" sz="2200" b="1" dirty="0"/>
              <a:t>RAPH</a:t>
            </a:r>
            <a:r>
              <a:rPr lang="en-US" b="1" dirty="0"/>
              <a:t>D</a:t>
            </a:r>
            <a:r>
              <a:rPr lang="en-US" sz="2200" b="1" dirty="0"/>
              <a:t>ISTANCE</a:t>
            </a:r>
            <a:r>
              <a:rPr lang="en-US" b="1" dirty="0"/>
              <a:t>(</a:t>
            </a:r>
            <a:r>
              <a:rPr lang="en-US" b="1" i="1" dirty="0"/>
              <a:t>D</a:t>
            </a:r>
            <a:r>
              <a:rPr lang="en-US" b="1" dirty="0"/>
              <a:t>; </a:t>
            </a:r>
            <a:r>
              <a:rPr lang="en-US" b="1" i="1" dirty="0"/>
              <a:t>S</a:t>
            </a:r>
            <a:r>
              <a:rPr lang="en-US" b="1" dirty="0" smtClean="0"/>
              <a:t>) </a:t>
            </a:r>
            <a:r>
              <a:rPr lang="en-US" dirty="0"/>
              <a:t>with</a:t>
            </a:r>
            <a:r>
              <a:rPr lang="en-US" dirty="0" smtClean="0"/>
              <a:t> </a:t>
            </a:r>
            <a:endParaRPr lang="en-US" b="1" dirty="0" smtClean="0"/>
          </a:p>
          <a:p>
            <a:pPr>
              <a:spcAft>
                <a:spcPts val="600"/>
              </a:spcAft>
            </a:pPr>
            <a:r>
              <a:rPr lang="en-US" b="1" i="1" dirty="0" smtClean="0">
                <a:solidFill>
                  <a:schemeClr val="tx2"/>
                </a:solidFill>
              </a:rPr>
              <a:t>D</a:t>
            </a:r>
            <a:r>
              <a:rPr lang="en-US" b="1" dirty="0" smtClean="0">
                <a:solidFill>
                  <a:schemeClr val="tx2"/>
                </a:solidFill>
              </a:rPr>
              <a:t> = </a:t>
            </a:r>
            <a:r>
              <a:rPr lang="en-US" b="1" dirty="0">
                <a:solidFill>
                  <a:schemeClr val="tx2"/>
                </a:solidFill>
              </a:rPr>
              <a:t>{1,2,…,n</a:t>
            </a:r>
            <a:r>
              <a:rPr lang="en-US" b="1" dirty="0" smtClean="0">
                <a:solidFill>
                  <a:srgbClr val="D1282E"/>
                </a:solidFill>
              </a:rPr>
              <a:t>}</a:t>
            </a:r>
            <a:r>
              <a:rPr lang="en-US" b="1" dirty="0"/>
              <a:t>,</a:t>
            </a:r>
            <a:r>
              <a:rPr lang="en-US" dirty="0" smtClean="0"/>
              <a:t> </a:t>
            </a:r>
            <a:r>
              <a:rPr lang="en-US" b="1" i="1" dirty="0">
                <a:solidFill>
                  <a:schemeClr val="tx2"/>
                </a:solidFill>
              </a:rPr>
              <a:t>S</a:t>
            </a:r>
            <a:r>
              <a:rPr lang="en-US" b="1" dirty="0">
                <a:solidFill>
                  <a:schemeClr val="tx2"/>
                </a:solidFill>
              </a:rPr>
              <a:t> ⊂</a:t>
            </a:r>
            <a:r>
              <a:rPr lang="en-US" b="1" i="1" dirty="0" smtClean="0">
                <a:solidFill>
                  <a:schemeClr val="tx2"/>
                </a:solidFill>
              </a:rPr>
              <a:t>D</a:t>
            </a:r>
            <a:r>
              <a:rPr lang="en-US" b="1" i="1" dirty="0" smtClean="0"/>
              <a:t>,</a:t>
            </a:r>
            <a:r>
              <a:rPr lang="en-US" b="1" dirty="0" smtClean="0">
                <a:solidFill>
                  <a:schemeClr val="tx2"/>
                </a:solidFill>
              </a:rPr>
              <a:t> </a:t>
            </a:r>
            <a:r>
              <a:rPr lang="en-US" dirty="0">
                <a:solidFill>
                  <a:srgbClr val="000000"/>
                </a:solidFill>
              </a:rPr>
              <a:t>and</a:t>
            </a:r>
            <a:r>
              <a:rPr lang="en-US" dirty="0">
                <a:solidFill>
                  <a:schemeClr val="tx2"/>
                </a:solidFill>
              </a:rPr>
              <a:t> </a:t>
            </a:r>
            <a:r>
              <a:rPr lang="en-US" b="1" dirty="0">
                <a:solidFill>
                  <a:schemeClr val="tx2"/>
                </a:solidFill>
              </a:rPr>
              <a:t>max(</a:t>
            </a:r>
            <a:r>
              <a:rPr lang="en-US" b="1" i="1" dirty="0">
                <a:solidFill>
                  <a:schemeClr val="tx2"/>
                </a:solidFill>
              </a:rPr>
              <a:t>S</a:t>
            </a:r>
            <a:r>
              <a:rPr lang="en-US" b="1" dirty="0">
                <a:solidFill>
                  <a:schemeClr val="tx2"/>
                </a:solidFill>
              </a:rPr>
              <a:t>) &lt; </a:t>
            </a:r>
            <a:r>
              <a:rPr lang="en-US" b="1" dirty="0" smtClean="0">
                <a:solidFill>
                  <a:schemeClr val="tx2"/>
                </a:solidFill>
              </a:rPr>
              <a:t>n</a:t>
            </a:r>
            <a:r>
              <a:rPr lang="en-US" dirty="0" smtClean="0">
                <a:solidFill>
                  <a:srgbClr val="000000"/>
                </a:solidFill>
              </a:rPr>
              <a:t>,</a:t>
            </a:r>
            <a:r>
              <a:rPr lang="en-US" b="1" dirty="0" smtClean="0">
                <a:solidFill>
                  <a:schemeClr val="tx2"/>
                </a:solidFill>
              </a:rPr>
              <a:t> </a:t>
            </a:r>
            <a:r>
              <a:rPr lang="en-US" dirty="0" smtClean="0">
                <a:solidFill>
                  <a:srgbClr val="000000"/>
                </a:solidFill>
              </a:rPr>
              <a:t>we reduce </a:t>
            </a:r>
            <a:r>
              <a:rPr lang="en-US" dirty="0">
                <a:solidFill>
                  <a:srgbClr val="000000"/>
                </a:solidFill>
              </a:rPr>
              <a:t>from </a:t>
            </a:r>
            <a:r>
              <a:rPr lang="en-US" b="1" dirty="0" smtClean="0">
                <a:solidFill>
                  <a:srgbClr val="660066"/>
                </a:solidFill>
              </a:rPr>
              <a:t>S</a:t>
            </a:r>
            <a:r>
              <a:rPr lang="en-US" sz="2000" b="1" dirty="0" smtClean="0">
                <a:solidFill>
                  <a:srgbClr val="660066"/>
                </a:solidFill>
              </a:rPr>
              <a:t>NORT</a:t>
            </a:r>
            <a:endParaRPr lang="en-US" dirty="0" smtClean="0">
              <a:solidFill>
                <a:schemeClr val="tx2"/>
              </a:solidFill>
            </a:endParaRPr>
          </a:p>
          <a:p>
            <a:r>
              <a:rPr lang="en-US" b="1" i="1" dirty="0" smtClean="0">
                <a:solidFill>
                  <a:schemeClr val="tx2"/>
                </a:solidFill>
              </a:rPr>
              <a:t>S</a:t>
            </a:r>
            <a:r>
              <a:rPr lang="en-US" b="1" dirty="0" smtClean="0">
                <a:solidFill>
                  <a:schemeClr val="tx2"/>
                </a:solidFill>
              </a:rPr>
              <a:t> </a:t>
            </a:r>
            <a:r>
              <a:rPr lang="en-US" b="1" dirty="0">
                <a:solidFill>
                  <a:schemeClr val="tx2"/>
                </a:solidFill>
              </a:rPr>
              <a:t>= {1,2,…,n</a:t>
            </a:r>
            <a:r>
              <a:rPr lang="en-US" b="1" dirty="0" smtClean="0">
                <a:solidFill>
                  <a:srgbClr val="D1282E"/>
                </a:solidFill>
              </a:rPr>
              <a:t>}</a:t>
            </a:r>
            <a:r>
              <a:rPr lang="en-US" b="1" dirty="0" smtClean="0"/>
              <a:t>,</a:t>
            </a:r>
            <a:r>
              <a:rPr lang="en-US" dirty="0" smtClean="0"/>
              <a:t> </a:t>
            </a:r>
            <a:r>
              <a:rPr lang="en-US" b="1" i="1" dirty="0" smtClean="0">
                <a:solidFill>
                  <a:schemeClr val="tx2"/>
                </a:solidFill>
              </a:rPr>
              <a:t>D</a:t>
            </a:r>
            <a:r>
              <a:rPr lang="en-US" b="1" dirty="0" smtClean="0">
                <a:solidFill>
                  <a:schemeClr val="tx2"/>
                </a:solidFill>
              </a:rPr>
              <a:t> ⊂</a:t>
            </a:r>
            <a:r>
              <a:rPr lang="en-US" b="1" i="1" dirty="0" smtClean="0">
                <a:solidFill>
                  <a:schemeClr val="tx2"/>
                </a:solidFill>
              </a:rPr>
              <a:t>S</a:t>
            </a:r>
            <a:r>
              <a:rPr lang="en-US" b="1" dirty="0"/>
              <a:t>,</a:t>
            </a:r>
            <a:r>
              <a:rPr lang="en-US" b="1" dirty="0" smtClean="0">
                <a:solidFill>
                  <a:schemeClr val="tx2"/>
                </a:solidFill>
              </a:rPr>
              <a:t> </a:t>
            </a:r>
            <a:r>
              <a:rPr lang="en-US" dirty="0">
                <a:solidFill>
                  <a:srgbClr val="000000"/>
                </a:solidFill>
              </a:rPr>
              <a:t>and</a:t>
            </a:r>
            <a:r>
              <a:rPr lang="en-US" dirty="0">
                <a:solidFill>
                  <a:schemeClr val="tx2"/>
                </a:solidFill>
              </a:rPr>
              <a:t> </a:t>
            </a:r>
            <a:r>
              <a:rPr lang="en-US" b="1" dirty="0">
                <a:solidFill>
                  <a:schemeClr val="tx2"/>
                </a:solidFill>
              </a:rPr>
              <a:t>max</a:t>
            </a:r>
            <a:r>
              <a:rPr lang="en-US" b="1" dirty="0" smtClean="0">
                <a:solidFill>
                  <a:schemeClr val="tx2"/>
                </a:solidFill>
              </a:rPr>
              <a:t>(</a:t>
            </a:r>
            <a:r>
              <a:rPr lang="en-US" b="1" i="1" dirty="0" smtClean="0">
                <a:solidFill>
                  <a:schemeClr val="tx2"/>
                </a:solidFill>
              </a:rPr>
              <a:t>D</a:t>
            </a:r>
            <a:r>
              <a:rPr lang="en-US" b="1" dirty="0" smtClean="0">
                <a:solidFill>
                  <a:schemeClr val="tx2"/>
                </a:solidFill>
              </a:rPr>
              <a:t>) </a:t>
            </a:r>
            <a:r>
              <a:rPr lang="en-US" b="1" dirty="0">
                <a:solidFill>
                  <a:schemeClr val="tx2"/>
                </a:solidFill>
              </a:rPr>
              <a:t>&lt; </a:t>
            </a:r>
            <a:r>
              <a:rPr lang="en-US" b="1" dirty="0" smtClean="0">
                <a:solidFill>
                  <a:schemeClr val="tx2"/>
                </a:solidFill>
              </a:rPr>
              <a:t>n</a:t>
            </a:r>
            <a:r>
              <a:rPr lang="en-US" dirty="0"/>
              <a:t>,</a:t>
            </a:r>
            <a:r>
              <a:rPr lang="en-US" b="1" dirty="0" smtClean="0">
                <a:solidFill>
                  <a:schemeClr val="tx2"/>
                </a:solidFill>
              </a:rPr>
              <a:t> </a:t>
            </a:r>
            <a:r>
              <a:rPr lang="en-US" dirty="0">
                <a:solidFill>
                  <a:srgbClr val="000000"/>
                </a:solidFill>
              </a:rPr>
              <a:t>we reduce </a:t>
            </a:r>
            <a:r>
              <a:rPr lang="en-US" dirty="0" smtClean="0">
                <a:solidFill>
                  <a:srgbClr val="000000"/>
                </a:solidFill>
              </a:rPr>
              <a:t>from </a:t>
            </a:r>
            <a:r>
              <a:rPr lang="en-US" b="1" dirty="0" smtClean="0">
                <a:solidFill>
                  <a:srgbClr val="660066"/>
                </a:solidFill>
              </a:rPr>
              <a:t>C</a:t>
            </a:r>
            <a:r>
              <a:rPr lang="en-US" sz="2000" b="1" dirty="0" smtClean="0">
                <a:solidFill>
                  <a:srgbClr val="660066"/>
                </a:solidFill>
              </a:rPr>
              <a:t>OL</a:t>
            </a:r>
          </a:p>
          <a:p>
            <a:r>
              <a:rPr lang="en-US" b="1" i="1" dirty="0" smtClean="0">
                <a:solidFill>
                  <a:schemeClr val="tx2"/>
                </a:solidFill>
              </a:rPr>
              <a:t>S</a:t>
            </a:r>
            <a:r>
              <a:rPr lang="en-US" b="1" dirty="0" smtClean="0">
                <a:solidFill>
                  <a:schemeClr val="tx2"/>
                </a:solidFill>
              </a:rPr>
              <a:t> </a:t>
            </a:r>
            <a:r>
              <a:rPr lang="en-US" dirty="0" smtClean="0">
                <a:solidFill>
                  <a:srgbClr val="000000"/>
                </a:solidFill>
              </a:rPr>
              <a:t>or</a:t>
            </a:r>
            <a:r>
              <a:rPr lang="en-US" b="1" dirty="0" smtClean="0">
                <a:solidFill>
                  <a:schemeClr val="tx2"/>
                </a:solidFill>
              </a:rPr>
              <a:t> D </a:t>
            </a:r>
            <a:r>
              <a:rPr lang="en-US" dirty="0" smtClean="0">
                <a:solidFill>
                  <a:srgbClr val="000000"/>
                </a:solidFill>
              </a:rPr>
              <a:t>is</a:t>
            </a:r>
            <a:r>
              <a:rPr lang="en-US" b="1" dirty="0" smtClean="0">
                <a:solidFill>
                  <a:schemeClr val="tx2"/>
                </a:solidFill>
              </a:rPr>
              <a:t> </a:t>
            </a:r>
            <a:r>
              <a:rPr lang="en-US" b="1" dirty="0">
                <a:solidFill>
                  <a:schemeClr val="tx2"/>
                </a:solidFill>
              </a:rPr>
              <a:t>{1,2,…,n</a:t>
            </a:r>
            <a:r>
              <a:rPr lang="en-US" b="1" dirty="0">
                <a:solidFill>
                  <a:srgbClr val="D1282E"/>
                </a:solidFill>
              </a:rPr>
              <a:t>}</a:t>
            </a:r>
            <a:r>
              <a:rPr lang="en-US" b="1" dirty="0"/>
              <a:t> </a:t>
            </a:r>
            <a:r>
              <a:rPr lang="en-US" dirty="0" smtClean="0">
                <a:solidFill>
                  <a:srgbClr val="000000"/>
                </a:solidFill>
              </a:rPr>
              <a:t>and</a:t>
            </a:r>
            <a:r>
              <a:rPr lang="en-US" dirty="0" smtClean="0">
                <a:solidFill>
                  <a:schemeClr val="tx2"/>
                </a:solidFill>
              </a:rPr>
              <a:t> </a:t>
            </a:r>
            <a:r>
              <a:rPr lang="en-US" b="1" dirty="0">
                <a:solidFill>
                  <a:schemeClr val="tx2"/>
                </a:solidFill>
              </a:rPr>
              <a:t>max(</a:t>
            </a:r>
            <a:r>
              <a:rPr lang="en-US" b="1" i="1" dirty="0">
                <a:solidFill>
                  <a:schemeClr val="tx2"/>
                </a:solidFill>
              </a:rPr>
              <a:t>D</a:t>
            </a:r>
            <a:r>
              <a:rPr lang="en-US" b="1" dirty="0">
                <a:solidFill>
                  <a:schemeClr val="tx2"/>
                </a:solidFill>
              </a:rPr>
              <a:t>) </a:t>
            </a:r>
            <a:r>
              <a:rPr lang="en-US" b="1" dirty="0" smtClean="0">
                <a:solidFill>
                  <a:schemeClr val="tx2"/>
                </a:solidFill>
              </a:rPr>
              <a:t>= max(</a:t>
            </a:r>
            <a:r>
              <a:rPr lang="en-US" b="1" i="1" dirty="0" smtClean="0">
                <a:solidFill>
                  <a:schemeClr val="tx2"/>
                </a:solidFill>
              </a:rPr>
              <a:t>S</a:t>
            </a:r>
            <a:r>
              <a:rPr lang="en-US" b="1" dirty="0" smtClean="0">
                <a:solidFill>
                  <a:schemeClr val="tx2"/>
                </a:solidFill>
              </a:rPr>
              <a:t>)</a:t>
            </a:r>
            <a:r>
              <a:rPr lang="en-US" dirty="0" smtClean="0"/>
              <a:t>,</a:t>
            </a:r>
            <a:r>
              <a:rPr lang="en-US" b="1" dirty="0" smtClean="0">
                <a:solidFill>
                  <a:schemeClr val="tx2"/>
                </a:solidFill>
              </a:rPr>
              <a:t> </a:t>
            </a:r>
            <a:r>
              <a:rPr lang="en-US" dirty="0">
                <a:solidFill>
                  <a:srgbClr val="000000"/>
                </a:solidFill>
              </a:rPr>
              <a:t>we reduce from </a:t>
            </a:r>
            <a:r>
              <a:rPr lang="en-US" b="1" dirty="0" smtClean="0">
                <a:solidFill>
                  <a:srgbClr val="660066"/>
                </a:solidFill>
              </a:rPr>
              <a:t>N</a:t>
            </a:r>
            <a:r>
              <a:rPr lang="en-US" sz="2200" b="1" dirty="0" smtClean="0">
                <a:solidFill>
                  <a:srgbClr val="660066"/>
                </a:solidFill>
              </a:rPr>
              <a:t>ODE</a:t>
            </a:r>
            <a:r>
              <a:rPr lang="en-US" b="1" dirty="0" smtClean="0">
                <a:solidFill>
                  <a:srgbClr val="660066"/>
                </a:solidFill>
              </a:rPr>
              <a:t>K</a:t>
            </a:r>
            <a:r>
              <a:rPr lang="en-US" sz="2200" b="1" dirty="0" smtClean="0">
                <a:solidFill>
                  <a:srgbClr val="660066"/>
                </a:solidFill>
              </a:rPr>
              <a:t>AYLES</a:t>
            </a:r>
            <a:endParaRPr lang="en-US" sz="2200" b="1" dirty="0">
              <a:solidFill>
                <a:srgbClr val="660066"/>
              </a:solidFill>
            </a:endParaRPr>
          </a:p>
          <a:p>
            <a:endParaRPr lang="en-US" dirty="0" smtClean="0"/>
          </a:p>
          <a:p>
            <a:pPr marL="0" indent="0">
              <a:buNone/>
            </a:pPr>
            <a:endParaRPr lang="en-US" dirty="0" smtClean="0"/>
          </a:p>
          <a:p>
            <a:pPr marL="0" indent="0">
              <a:buNone/>
            </a:pPr>
            <a:endParaRPr lang="en-US" dirty="0" smtClean="0"/>
          </a:p>
        </p:txBody>
      </p:sp>
    </p:spTree>
    <p:custDataLst>
      <p:tags r:id="rId1"/>
    </p:custDataLst>
    <p:extLst>
      <p:ext uri="{BB962C8B-B14F-4D97-AF65-F5344CB8AC3E}">
        <p14:creationId xmlns:p14="http://schemas.microsoft.com/office/powerpoint/2010/main" val="1236312422"/>
      </p:ext>
    </p:extLst>
  </p:cSld>
  <p:clrMapOvr>
    <a:masterClrMapping/>
  </p:clrMapOvr>
  <mc:AlternateContent xmlns:mc="http://schemas.openxmlformats.org/markup-compatibility/2006" xmlns:p14="http://schemas.microsoft.com/office/powerpoint/2010/main">
    <mc:Choice Requires="p14">
      <p:transition spd="slow" p14:dur="2000" advTm="47721"/>
    </mc:Choice>
    <mc:Fallback xmlns="">
      <p:transition xmlns:p14="http://schemas.microsoft.com/office/powerpoint/2010/main" spd="slow" advTm="47721"/>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Why is case max(S</a:t>
            </a:r>
            <a:r>
              <a:rPr lang="en-US" dirty="0" smtClean="0"/>
              <a:t>) = max</a:t>
            </a:r>
            <a:r>
              <a:rPr lang="en-US" dirty="0"/>
              <a:t>(D) different?</a:t>
            </a:r>
          </a:p>
        </p:txBody>
      </p:sp>
      <p:sp>
        <p:nvSpPr>
          <p:cNvPr id="3" name="Content Placeholder 2"/>
          <p:cNvSpPr>
            <a:spLocks noGrp="1"/>
          </p:cNvSpPr>
          <p:nvPr>
            <p:ph idx="1"/>
          </p:nvPr>
        </p:nvSpPr>
        <p:spPr/>
        <p:txBody>
          <a:bodyPr>
            <a:normAutofit lnSpcReduction="10000"/>
          </a:bodyPr>
          <a:lstStyle/>
          <a:p>
            <a:endParaRPr lang="en-US" dirty="0">
              <a:solidFill>
                <a:schemeClr val="tx2"/>
              </a:solidFill>
            </a:endParaRPr>
          </a:p>
          <a:p>
            <a:endParaRPr lang="en-US" dirty="0" smtClean="0">
              <a:solidFill>
                <a:schemeClr val="tx2"/>
              </a:solidFill>
            </a:endParaRPr>
          </a:p>
          <a:p>
            <a:endParaRPr lang="en-US" dirty="0">
              <a:solidFill>
                <a:schemeClr val="tx2"/>
              </a:solidFill>
            </a:endParaRPr>
          </a:p>
          <a:p>
            <a:endParaRPr lang="en-US" dirty="0" smtClean="0">
              <a:solidFill>
                <a:schemeClr val="tx2"/>
              </a:solidFill>
            </a:endParaRPr>
          </a:p>
          <a:p>
            <a:endParaRPr lang="en-US" dirty="0" smtClean="0">
              <a:solidFill>
                <a:schemeClr val="tx2"/>
              </a:solidFill>
            </a:endParaRPr>
          </a:p>
          <a:p>
            <a:endParaRPr lang="en-US" sz="2800" dirty="0" smtClean="0">
              <a:solidFill>
                <a:schemeClr val="tx2"/>
              </a:solidFill>
            </a:endParaRPr>
          </a:p>
          <a:p>
            <a:endParaRPr lang="en-US" sz="2800" dirty="0" smtClean="0">
              <a:solidFill>
                <a:schemeClr val="tx2"/>
              </a:solidFill>
            </a:endParaRPr>
          </a:p>
          <a:p>
            <a:endParaRPr lang="en-US" sz="2800" dirty="0">
              <a:solidFill>
                <a:schemeClr val="tx2"/>
              </a:solidFill>
            </a:endParaRPr>
          </a:p>
          <a:p>
            <a:r>
              <a:rPr lang="en-US" dirty="0" smtClean="0">
                <a:solidFill>
                  <a:srgbClr val="000000"/>
                </a:solidFill>
              </a:rPr>
              <a:t>We </a:t>
            </a:r>
            <a:r>
              <a:rPr lang="en-US" b="1" dirty="0" smtClean="0">
                <a:solidFill>
                  <a:srgbClr val="008000"/>
                </a:solidFill>
              </a:rPr>
              <a:t>can</a:t>
            </a:r>
            <a:r>
              <a:rPr lang="en-US" dirty="0" smtClean="0">
                <a:solidFill>
                  <a:srgbClr val="000000"/>
                </a:solidFill>
              </a:rPr>
              <a:t> color x and y in the same color in </a:t>
            </a:r>
            <a:r>
              <a:rPr lang="en-US" b="1" dirty="0" smtClean="0">
                <a:solidFill>
                  <a:srgbClr val="660066"/>
                </a:solidFill>
              </a:rPr>
              <a:t>S</a:t>
            </a:r>
            <a:r>
              <a:rPr lang="en-US" sz="2200" b="1" dirty="0" smtClean="0">
                <a:solidFill>
                  <a:srgbClr val="660066"/>
                </a:solidFill>
              </a:rPr>
              <a:t>NORT</a:t>
            </a:r>
            <a:r>
              <a:rPr lang="en-US" dirty="0" smtClean="0">
                <a:solidFill>
                  <a:srgbClr val="000000"/>
                </a:solidFill>
              </a:rPr>
              <a:t>, but </a:t>
            </a:r>
            <a:r>
              <a:rPr lang="en-US" b="1" dirty="0" smtClean="0">
                <a:solidFill>
                  <a:srgbClr val="FF0000"/>
                </a:solidFill>
              </a:rPr>
              <a:t>cannot</a:t>
            </a:r>
            <a:r>
              <a:rPr lang="en-US" dirty="0" smtClean="0">
                <a:solidFill>
                  <a:srgbClr val="000000"/>
                </a:solidFill>
              </a:rPr>
              <a:t> in </a:t>
            </a:r>
            <a:r>
              <a:rPr lang="en-US" b="1" dirty="0" smtClean="0">
                <a:solidFill>
                  <a:schemeClr val="tx2"/>
                </a:solidFill>
              </a:rPr>
              <a:t>G</a:t>
            </a:r>
            <a:r>
              <a:rPr lang="en-US" sz="2200" b="1" dirty="0" smtClean="0">
                <a:solidFill>
                  <a:schemeClr val="tx2"/>
                </a:solidFill>
              </a:rPr>
              <a:t>RAPH</a:t>
            </a:r>
            <a:r>
              <a:rPr lang="en-US" b="1" dirty="0" smtClean="0">
                <a:solidFill>
                  <a:schemeClr val="tx2"/>
                </a:solidFill>
              </a:rPr>
              <a:t>D</a:t>
            </a:r>
            <a:r>
              <a:rPr lang="en-US" sz="2200" b="1" dirty="0" smtClean="0">
                <a:solidFill>
                  <a:schemeClr val="tx2"/>
                </a:solidFill>
              </a:rPr>
              <a:t>ISTANCE</a:t>
            </a:r>
            <a:r>
              <a:rPr lang="en-US" b="1" dirty="0" smtClean="0">
                <a:solidFill>
                  <a:schemeClr val="tx2"/>
                </a:solidFill>
              </a:rPr>
              <a:t>(D,S)</a:t>
            </a:r>
            <a:r>
              <a:rPr lang="en-US" dirty="0" smtClean="0">
                <a:solidFill>
                  <a:srgbClr val="000000"/>
                </a:solidFill>
              </a:rPr>
              <a:t>, so </a:t>
            </a:r>
            <a:r>
              <a:rPr lang="en-US" dirty="0" err="1" smtClean="0">
                <a:solidFill>
                  <a:srgbClr val="000000"/>
                </a:solidFill>
              </a:rPr>
              <a:t>winnability</a:t>
            </a:r>
            <a:r>
              <a:rPr lang="en-US" dirty="0" smtClean="0">
                <a:solidFill>
                  <a:srgbClr val="000000"/>
                </a:solidFill>
              </a:rPr>
              <a:t> is no longer the same. </a:t>
            </a:r>
          </a:p>
        </p:txBody>
      </p:sp>
      <p:grpSp>
        <p:nvGrpSpPr>
          <p:cNvPr id="45" name="Group 44"/>
          <p:cNvGrpSpPr/>
          <p:nvPr/>
        </p:nvGrpSpPr>
        <p:grpSpPr>
          <a:xfrm>
            <a:off x="672924" y="1600200"/>
            <a:ext cx="7676667" cy="3024391"/>
            <a:chOff x="672924" y="1600200"/>
            <a:chExt cx="7676667" cy="3024391"/>
          </a:xfrm>
        </p:grpSpPr>
        <p:sp>
          <p:nvSpPr>
            <p:cNvPr id="19" name="Right Arrow 18"/>
            <p:cNvSpPr/>
            <p:nvPr/>
          </p:nvSpPr>
          <p:spPr>
            <a:xfrm>
              <a:off x="3508464" y="3416449"/>
              <a:ext cx="1112498" cy="179838"/>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TextBox 19"/>
            <p:cNvSpPr txBox="1"/>
            <p:nvPr/>
          </p:nvSpPr>
          <p:spPr>
            <a:xfrm>
              <a:off x="3372838" y="2993816"/>
              <a:ext cx="1408614" cy="369332"/>
            </a:xfrm>
            <a:prstGeom prst="rect">
              <a:avLst/>
            </a:prstGeom>
            <a:noFill/>
          </p:spPr>
          <p:txBody>
            <a:bodyPr wrap="none" rtlCol="0">
              <a:spAutoFit/>
            </a:bodyPr>
            <a:lstStyle/>
            <a:p>
              <a:r>
                <a:rPr lang="en-US" dirty="0" smtClean="0"/>
                <a:t>Reduction </a:t>
              </a:r>
              <a:r>
                <a:rPr lang="en-US" b="1" i="1" dirty="0" smtClean="0"/>
                <a:t>f</a:t>
              </a:r>
              <a:endParaRPr lang="en-US" i="1" dirty="0"/>
            </a:p>
          </p:txBody>
        </p:sp>
        <p:grpSp>
          <p:nvGrpSpPr>
            <p:cNvPr id="22" name="Group 21"/>
            <p:cNvGrpSpPr/>
            <p:nvPr/>
          </p:nvGrpSpPr>
          <p:grpSpPr>
            <a:xfrm>
              <a:off x="931381" y="2734138"/>
              <a:ext cx="1965826" cy="1839840"/>
              <a:chOff x="959228" y="3694373"/>
              <a:chExt cx="1965826" cy="1839840"/>
            </a:xfrm>
          </p:grpSpPr>
          <p:grpSp>
            <p:nvGrpSpPr>
              <p:cNvPr id="4" name="Group 3"/>
              <p:cNvGrpSpPr/>
              <p:nvPr/>
            </p:nvGrpSpPr>
            <p:grpSpPr>
              <a:xfrm>
                <a:off x="959228" y="3694373"/>
                <a:ext cx="1965826" cy="1839840"/>
                <a:chOff x="1141199" y="3330233"/>
                <a:chExt cx="1688037" cy="1562016"/>
              </a:xfrm>
            </p:grpSpPr>
            <p:cxnSp>
              <p:nvCxnSpPr>
                <p:cNvPr id="5" name="Straight Connector 4"/>
                <p:cNvCxnSpPr/>
                <p:nvPr/>
              </p:nvCxnSpPr>
              <p:spPr>
                <a:xfrm>
                  <a:off x="1176942" y="3624187"/>
                  <a:ext cx="834880" cy="470330"/>
                </a:xfrm>
                <a:prstGeom prst="line">
                  <a:avLst/>
                </a:prstGeom>
              </p:spPr>
              <p:style>
                <a:lnRef idx="2">
                  <a:schemeClr val="accent1"/>
                </a:lnRef>
                <a:fillRef idx="0">
                  <a:schemeClr val="accent1"/>
                </a:fillRef>
                <a:effectRef idx="1">
                  <a:schemeClr val="accent1"/>
                </a:effectRef>
                <a:fontRef idx="minor">
                  <a:schemeClr val="tx1"/>
                </a:fontRef>
              </p:style>
            </p:cxnSp>
            <p:cxnSp>
              <p:nvCxnSpPr>
                <p:cNvPr id="6" name="Straight Connector 5"/>
                <p:cNvCxnSpPr/>
                <p:nvPr/>
              </p:nvCxnSpPr>
              <p:spPr>
                <a:xfrm flipH="1">
                  <a:off x="2011822" y="3377264"/>
                  <a:ext cx="223419" cy="717253"/>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flipV="1">
                  <a:off x="1176942" y="3377265"/>
                  <a:ext cx="1058299" cy="246922"/>
                </a:xfrm>
                <a:prstGeom prst="line">
                  <a:avLst/>
                </a:prstGeom>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a:off x="1982596" y="4118621"/>
                  <a:ext cx="846640" cy="164615"/>
                </a:xfrm>
                <a:prstGeom prst="line">
                  <a:avLst/>
                </a:prstGeom>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1553226" y="4094517"/>
                  <a:ext cx="458596" cy="670220"/>
                </a:xfrm>
                <a:prstGeom prst="line">
                  <a:avLst/>
                </a:prstGeom>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176942" y="4094517"/>
                  <a:ext cx="834880" cy="164615"/>
                </a:xfrm>
                <a:prstGeom prst="line">
                  <a:avLst/>
                </a:prstGeom>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a:off x="2011822" y="4094517"/>
                  <a:ext cx="352767" cy="764286"/>
                </a:xfrm>
                <a:prstGeom prst="line">
                  <a:avLst/>
                </a:prstGeom>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flipV="1">
                  <a:off x="1524000" y="4800600"/>
                  <a:ext cx="811364" cy="47033"/>
                </a:xfrm>
                <a:prstGeom prst="line">
                  <a:avLst/>
                </a:prstGeom>
              </p:spPr>
              <p:style>
                <a:lnRef idx="2">
                  <a:schemeClr val="accent1"/>
                </a:lnRef>
                <a:fillRef idx="0">
                  <a:schemeClr val="accent1"/>
                </a:fillRef>
                <a:effectRef idx="1">
                  <a:schemeClr val="accent1"/>
                </a:effectRef>
                <a:fontRef idx="minor">
                  <a:schemeClr val="tx1"/>
                </a:fontRef>
              </p:style>
            </p:cxnSp>
            <p:sp>
              <p:nvSpPr>
                <p:cNvPr id="13" name="Oval 12"/>
                <p:cNvSpPr/>
                <p:nvPr/>
              </p:nvSpPr>
              <p:spPr>
                <a:xfrm>
                  <a:off x="2188205" y="3330233"/>
                  <a:ext cx="94071" cy="94066"/>
                </a:xfrm>
                <a:prstGeom prst="ellipse">
                  <a:avLst/>
                </a:prstGeom>
                <a:solidFill>
                  <a:schemeClr val="accent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Oval 13"/>
                <p:cNvSpPr/>
                <p:nvPr/>
              </p:nvSpPr>
              <p:spPr>
                <a:xfrm>
                  <a:off x="1141199" y="3577154"/>
                  <a:ext cx="94071" cy="94066"/>
                </a:xfrm>
                <a:prstGeom prst="ellipse">
                  <a:avLst/>
                </a:prstGeom>
                <a:solidFill>
                  <a:schemeClr val="accent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Oval 14"/>
                <p:cNvSpPr/>
                <p:nvPr/>
              </p:nvSpPr>
              <p:spPr>
                <a:xfrm>
                  <a:off x="2735165" y="4234831"/>
                  <a:ext cx="94071" cy="94066"/>
                </a:xfrm>
                <a:prstGeom prst="ellipse">
                  <a:avLst/>
                </a:prstGeom>
                <a:solidFill>
                  <a:schemeClr val="accent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Oval 15"/>
                <p:cNvSpPr/>
                <p:nvPr/>
              </p:nvSpPr>
              <p:spPr>
                <a:xfrm>
                  <a:off x="2317553" y="4798183"/>
                  <a:ext cx="94071" cy="94066"/>
                </a:xfrm>
                <a:prstGeom prst="ellipse">
                  <a:avLst/>
                </a:prstGeom>
                <a:solidFill>
                  <a:schemeClr val="accent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Oval 16"/>
                <p:cNvSpPr/>
                <p:nvPr/>
              </p:nvSpPr>
              <p:spPr>
                <a:xfrm>
                  <a:off x="1506190" y="4731260"/>
                  <a:ext cx="94071" cy="94066"/>
                </a:xfrm>
                <a:prstGeom prst="ellipse">
                  <a:avLst/>
                </a:prstGeom>
                <a:solidFill>
                  <a:schemeClr val="accent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Oval 17"/>
                <p:cNvSpPr/>
                <p:nvPr/>
              </p:nvSpPr>
              <p:spPr>
                <a:xfrm>
                  <a:off x="1176942" y="4212099"/>
                  <a:ext cx="94071" cy="94066"/>
                </a:xfrm>
                <a:prstGeom prst="ellipse">
                  <a:avLst/>
                </a:prstGeom>
                <a:solidFill>
                  <a:schemeClr val="accent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21" name="Oval 20"/>
              <p:cNvSpPr/>
              <p:nvPr/>
            </p:nvSpPr>
            <p:spPr>
              <a:xfrm>
                <a:off x="1914294" y="4547561"/>
                <a:ext cx="94071" cy="94066"/>
              </a:xfrm>
              <a:prstGeom prst="ellipse">
                <a:avLst/>
              </a:prstGeom>
              <a:solidFill>
                <a:schemeClr val="accent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40" name="TextBox 39"/>
            <p:cNvSpPr txBox="1"/>
            <p:nvPr/>
          </p:nvSpPr>
          <p:spPr>
            <a:xfrm>
              <a:off x="672924" y="2779367"/>
              <a:ext cx="300082" cy="369332"/>
            </a:xfrm>
            <a:prstGeom prst="rect">
              <a:avLst/>
            </a:prstGeom>
            <a:noFill/>
          </p:spPr>
          <p:txBody>
            <a:bodyPr wrap="none" rtlCol="0">
              <a:spAutoFit/>
            </a:bodyPr>
            <a:lstStyle/>
            <a:p>
              <a:r>
                <a:rPr lang="en-US" dirty="0" smtClean="0"/>
                <a:t>x</a:t>
              </a:r>
              <a:endParaRPr lang="en-US" dirty="0"/>
            </a:p>
          </p:txBody>
        </p:sp>
        <p:sp>
          <p:nvSpPr>
            <p:cNvPr id="41" name="TextBox 40"/>
            <p:cNvSpPr txBox="1"/>
            <p:nvPr/>
          </p:nvSpPr>
          <p:spPr>
            <a:xfrm>
              <a:off x="2260238" y="2505669"/>
              <a:ext cx="312906" cy="369332"/>
            </a:xfrm>
            <a:prstGeom prst="rect">
              <a:avLst/>
            </a:prstGeom>
            <a:noFill/>
          </p:spPr>
          <p:txBody>
            <a:bodyPr wrap="none" rtlCol="0">
              <a:spAutoFit/>
            </a:bodyPr>
            <a:lstStyle/>
            <a:p>
              <a:r>
                <a:rPr lang="en-US" dirty="0" smtClean="0"/>
                <a:t>y</a:t>
              </a:r>
              <a:endParaRPr lang="en-US" dirty="0"/>
            </a:p>
          </p:txBody>
        </p:sp>
        <p:grpSp>
          <p:nvGrpSpPr>
            <p:cNvPr id="74" name="Group 73"/>
            <p:cNvGrpSpPr/>
            <p:nvPr/>
          </p:nvGrpSpPr>
          <p:grpSpPr>
            <a:xfrm>
              <a:off x="5238642" y="2578768"/>
              <a:ext cx="2265908" cy="2045823"/>
              <a:chOff x="5020943" y="3435838"/>
              <a:chExt cx="2265908" cy="2045823"/>
            </a:xfrm>
          </p:grpSpPr>
          <p:grpSp>
            <p:nvGrpSpPr>
              <p:cNvPr id="23" name="Group 22"/>
              <p:cNvGrpSpPr/>
              <p:nvPr/>
            </p:nvGrpSpPr>
            <p:grpSpPr>
              <a:xfrm>
                <a:off x="5321025" y="3601549"/>
                <a:ext cx="1965826" cy="1839840"/>
                <a:chOff x="959228" y="3694373"/>
                <a:chExt cx="1965826" cy="1839840"/>
              </a:xfrm>
            </p:grpSpPr>
            <p:grpSp>
              <p:nvGrpSpPr>
                <p:cNvPr id="24" name="Group 23"/>
                <p:cNvGrpSpPr/>
                <p:nvPr/>
              </p:nvGrpSpPr>
              <p:grpSpPr>
                <a:xfrm>
                  <a:off x="959228" y="3694373"/>
                  <a:ext cx="1965826" cy="1839840"/>
                  <a:chOff x="1141199" y="3330233"/>
                  <a:chExt cx="1688037" cy="1562016"/>
                </a:xfrm>
              </p:grpSpPr>
              <p:cxnSp>
                <p:nvCxnSpPr>
                  <p:cNvPr id="26" name="Straight Connector 25"/>
                  <p:cNvCxnSpPr/>
                  <p:nvPr/>
                </p:nvCxnSpPr>
                <p:spPr>
                  <a:xfrm>
                    <a:off x="1176942" y="3624187"/>
                    <a:ext cx="834880" cy="470330"/>
                  </a:xfrm>
                  <a:prstGeom prst="line">
                    <a:avLst/>
                  </a:prstGeom>
                </p:spPr>
                <p:style>
                  <a:lnRef idx="2">
                    <a:schemeClr val="accent1"/>
                  </a:lnRef>
                  <a:fillRef idx="0">
                    <a:schemeClr val="accent1"/>
                  </a:fillRef>
                  <a:effectRef idx="1">
                    <a:schemeClr val="accent1"/>
                  </a:effectRef>
                  <a:fontRef idx="minor">
                    <a:schemeClr val="tx1"/>
                  </a:fontRef>
                </p:style>
              </p:cxnSp>
              <p:cxnSp>
                <p:nvCxnSpPr>
                  <p:cNvPr id="27" name="Straight Connector 26"/>
                  <p:cNvCxnSpPr/>
                  <p:nvPr/>
                </p:nvCxnSpPr>
                <p:spPr>
                  <a:xfrm flipH="1">
                    <a:off x="2011822" y="3377264"/>
                    <a:ext cx="223419" cy="717253"/>
                  </a:xfrm>
                  <a:prstGeom prst="line">
                    <a:avLst/>
                  </a:prstGeom>
                </p:spPr>
                <p:style>
                  <a:lnRef idx="2">
                    <a:schemeClr val="accent1"/>
                  </a:lnRef>
                  <a:fillRef idx="0">
                    <a:schemeClr val="accent1"/>
                  </a:fillRef>
                  <a:effectRef idx="1">
                    <a:schemeClr val="accent1"/>
                  </a:effectRef>
                  <a:fontRef idx="minor">
                    <a:schemeClr val="tx1"/>
                  </a:fontRef>
                </p:style>
              </p:cxnSp>
              <p:cxnSp>
                <p:nvCxnSpPr>
                  <p:cNvPr id="28" name="Straight Connector 27"/>
                  <p:cNvCxnSpPr/>
                  <p:nvPr/>
                </p:nvCxnSpPr>
                <p:spPr>
                  <a:xfrm flipV="1">
                    <a:off x="1176942" y="3377265"/>
                    <a:ext cx="1058299" cy="246922"/>
                  </a:xfrm>
                  <a:prstGeom prst="line">
                    <a:avLst/>
                  </a:prstGeom>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1982596" y="4118621"/>
                    <a:ext cx="846640" cy="164615"/>
                  </a:xfrm>
                  <a:prstGeom prst="line">
                    <a:avLst/>
                  </a:prstGeom>
                </p:spPr>
                <p:style>
                  <a:lnRef idx="2">
                    <a:schemeClr val="accent1"/>
                  </a:lnRef>
                  <a:fillRef idx="0">
                    <a:schemeClr val="accent1"/>
                  </a:fillRef>
                  <a:effectRef idx="1">
                    <a:schemeClr val="accent1"/>
                  </a:effectRef>
                  <a:fontRef idx="minor">
                    <a:schemeClr val="tx1"/>
                  </a:fontRef>
                </p:style>
              </p:cxnSp>
              <p:cxnSp>
                <p:nvCxnSpPr>
                  <p:cNvPr id="30" name="Straight Connector 29"/>
                  <p:cNvCxnSpPr/>
                  <p:nvPr/>
                </p:nvCxnSpPr>
                <p:spPr>
                  <a:xfrm flipH="1">
                    <a:off x="1553226" y="4094517"/>
                    <a:ext cx="458596" cy="670220"/>
                  </a:xfrm>
                  <a:prstGeom prst="line">
                    <a:avLst/>
                  </a:prstGeom>
                </p:spPr>
                <p:style>
                  <a:lnRef idx="2">
                    <a:schemeClr val="accent1"/>
                  </a:lnRef>
                  <a:fillRef idx="0">
                    <a:schemeClr val="accent1"/>
                  </a:fillRef>
                  <a:effectRef idx="1">
                    <a:schemeClr val="accent1"/>
                  </a:effectRef>
                  <a:fontRef idx="minor">
                    <a:schemeClr val="tx1"/>
                  </a:fontRef>
                </p:style>
              </p:cxnSp>
              <p:cxnSp>
                <p:nvCxnSpPr>
                  <p:cNvPr id="31" name="Straight Connector 30"/>
                  <p:cNvCxnSpPr/>
                  <p:nvPr/>
                </p:nvCxnSpPr>
                <p:spPr>
                  <a:xfrm flipH="1">
                    <a:off x="1176942" y="4094517"/>
                    <a:ext cx="834880" cy="164615"/>
                  </a:xfrm>
                  <a:prstGeom prst="line">
                    <a:avLst/>
                  </a:prstGeom>
                </p:spPr>
                <p:style>
                  <a:lnRef idx="2">
                    <a:schemeClr val="accent1"/>
                  </a:lnRef>
                  <a:fillRef idx="0">
                    <a:schemeClr val="accent1"/>
                  </a:fillRef>
                  <a:effectRef idx="1">
                    <a:schemeClr val="accent1"/>
                  </a:effectRef>
                  <a:fontRef idx="minor">
                    <a:schemeClr val="tx1"/>
                  </a:fontRef>
                </p:style>
              </p:cxnSp>
              <p:cxnSp>
                <p:nvCxnSpPr>
                  <p:cNvPr id="32" name="Straight Connector 31"/>
                  <p:cNvCxnSpPr/>
                  <p:nvPr/>
                </p:nvCxnSpPr>
                <p:spPr>
                  <a:xfrm>
                    <a:off x="2011822" y="4094517"/>
                    <a:ext cx="352767" cy="764286"/>
                  </a:xfrm>
                  <a:prstGeom prst="line">
                    <a:avLst/>
                  </a:prstGeom>
                </p:spPr>
                <p:style>
                  <a:lnRef idx="2">
                    <a:schemeClr val="accent1"/>
                  </a:lnRef>
                  <a:fillRef idx="0">
                    <a:schemeClr val="accent1"/>
                  </a:fillRef>
                  <a:effectRef idx="1">
                    <a:schemeClr val="accent1"/>
                  </a:effectRef>
                  <a:fontRef idx="minor">
                    <a:schemeClr val="tx1"/>
                  </a:fontRef>
                </p:style>
              </p:cxnSp>
              <p:cxnSp>
                <p:nvCxnSpPr>
                  <p:cNvPr id="33" name="Straight Connector 32"/>
                  <p:cNvCxnSpPr/>
                  <p:nvPr/>
                </p:nvCxnSpPr>
                <p:spPr>
                  <a:xfrm flipH="1" flipV="1">
                    <a:off x="1524000" y="4800600"/>
                    <a:ext cx="811364" cy="47033"/>
                  </a:xfrm>
                  <a:prstGeom prst="line">
                    <a:avLst/>
                  </a:prstGeom>
                </p:spPr>
                <p:style>
                  <a:lnRef idx="2">
                    <a:schemeClr val="accent1"/>
                  </a:lnRef>
                  <a:fillRef idx="0">
                    <a:schemeClr val="accent1"/>
                  </a:fillRef>
                  <a:effectRef idx="1">
                    <a:schemeClr val="accent1"/>
                  </a:effectRef>
                  <a:fontRef idx="minor">
                    <a:schemeClr val="tx1"/>
                  </a:fontRef>
                </p:style>
              </p:cxnSp>
              <p:sp>
                <p:nvSpPr>
                  <p:cNvPr id="34" name="Oval 33"/>
                  <p:cNvSpPr/>
                  <p:nvPr/>
                </p:nvSpPr>
                <p:spPr>
                  <a:xfrm>
                    <a:off x="2188205" y="3330233"/>
                    <a:ext cx="94071" cy="94066"/>
                  </a:xfrm>
                  <a:prstGeom prst="ellipse">
                    <a:avLst/>
                  </a:prstGeom>
                  <a:solidFill>
                    <a:schemeClr val="accent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Oval 34"/>
                  <p:cNvSpPr/>
                  <p:nvPr/>
                </p:nvSpPr>
                <p:spPr>
                  <a:xfrm>
                    <a:off x="1141199" y="3577154"/>
                    <a:ext cx="94071" cy="94066"/>
                  </a:xfrm>
                  <a:prstGeom prst="ellipse">
                    <a:avLst/>
                  </a:prstGeom>
                  <a:solidFill>
                    <a:schemeClr val="accent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Oval 35"/>
                  <p:cNvSpPr/>
                  <p:nvPr/>
                </p:nvSpPr>
                <p:spPr>
                  <a:xfrm>
                    <a:off x="2735165" y="4234831"/>
                    <a:ext cx="94071" cy="94066"/>
                  </a:xfrm>
                  <a:prstGeom prst="ellipse">
                    <a:avLst/>
                  </a:prstGeom>
                  <a:solidFill>
                    <a:schemeClr val="accent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 name="Oval 36"/>
                  <p:cNvSpPr/>
                  <p:nvPr/>
                </p:nvSpPr>
                <p:spPr>
                  <a:xfrm>
                    <a:off x="2317553" y="4798183"/>
                    <a:ext cx="94071" cy="94066"/>
                  </a:xfrm>
                  <a:prstGeom prst="ellipse">
                    <a:avLst/>
                  </a:prstGeom>
                  <a:solidFill>
                    <a:schemeClr val="accent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 name="Oval 37"/>
                  <p:cNvSpPr/>
                  <p:nvPr/>
                </p:nvSpPr>
                <p:spPr>
                  <a:xfrm>
                    <a:off x="1506190" y="4731260"/>
                    <a:ext cx="94071" cy="94066"/>
                  </a:xfrm>
                  <a:prstGeom prst="ellipse">
                    <a:avLst/>
                  </a:prstGeom>
                  <a:solidFill>
                    <a:schemeClr val="accent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9" name="Oval 38"/>
                  <p:cNvSpPr/>
                  <p:nvPr/>
                </p:nvSpPr>
                <p:spPr>
                  <a:xfrm>
                    <a:off x="1176942" y="4212099"/>
                    <a:ext cx="94071" cy="94066"/>
                  </a:xfrm>
                  <a:prstGeom prst="ellipse">
                    <a:avLst/>
                  </a:prstGeom>
                  <a:solidFill>
                    <a:schemeClr val="accent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25" name="Oval 24"/>
                <p:cNvSpPr/>
                <p:nvPr/>
              </p:nvSpPr>
              <p:spPr>
                <a:xfrm>
                  <a:off x="1914294" y="4547561"/>
                  <a:ext cx="94071" cy="94066"/>
                </a:xfrm>
                <a:prstGeom prst="ellipse">
                  <a:avLst/>
                </a:prstGeom>
                <a:solidFill>
                  <a:schemeClr val="accent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42" name="TextBox 41"/>
              <p:cNvSpPr txBox="1"/>
              <p:nvPr/>
            </p:nvSpPr>
            <p:spPr>
              <a:xfrm>
                <a:off x="5020943" y="3694373"/>
                <a:ext cx="300082" cy="369332"/>
              </a:xfrm>
              <a:prstGeom prst="rect">
                <a:avLst/>
              </a:prstGeom>
              <a:noFill/>
            </p:spPr>
            <p:txBody>
              <a:bodyPr wrap="none" rtlCol="0">
                <a:spAutoFit/>
              </a:bodyPr>
              <a:lstStyle/>
              <a:p>
                <a:r>
                  <a:rPr lang="en-US" dirty="0" smtClean="0"/>
                  <a:t>x</a:t>
                </a:r>
                <a:endParaRPr lang="en-US" dirty="0"/>
              </a:p>
            </p:txBody>
          </p:sp>
          <p:sp>
            <p:nvSpPr>
              <p:cNvPr id="43" name="TextBox 42"/>
              <p:cNvSpPr txBox="1"/>
              <p:nvPr/>
            </p:nvSpPr>
            <p:spPr>
              <a:xfrm>
                <a:off x="6711706" y="3435838"/>
                <a:ext cx="312906" cy="369332"/>
              </a:xfrm>
              <a:prstGeom prst="rect">
                <a:avLst/>
              </a:prstGeom>
              <a:noFill/>
            </p:spPr>
            <p:txBody>
              <a:bodyPr wrap="none" rtlCol="0">
                <a:spAutoFit/>
              </a:bodyPr>
              <a:lstStyle/>
              <a:p>
                <a:r>
                  <a:rPr lang="en-US" dirty="0" smtClean="0"/>
                  <a:t>y</a:t>
                </a:r>
                <a:endParaRPr lang="en-US" dirty="0"/>
              </a:p>
            </p:txBody>
          </p:sp>
          <p:pic>
            <p:nvPicPr>
              <p:cNvPr id="58" name="Picture 57" descr="Screen shot 2016-01-21 at 7.52.19 PM.png"/>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6068700" y="3644514"/>
                <a:ext cx="207391" cy="210510"/>
              </a:xfrm>
              <a:prstGeom prst="rect">
                <a:avLst/>
              </a:prstGeom>
            </p:spPr>
          </p:pic>
          <p:pic>
            <p:nvPicPr>
              <p:cNvPr id="59" name="Picture 58" descr="Screen shot 2016-01-21 at 7.52.19 PM.png"/>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5769605" y="3732071"/>
                <a:ext cx="207391" cy="210510"/>
              </a:xfrm>
              <a:prstGeom prst="rect">
                <a:avLst/>
              </a:prstGeom>
            </p:spPr>
          </p:pic>
          <p:pic>
            <p:nvPicPr>
              <p:cNvPr id="60" name="Picture 59" descr="Screen shot 2016-01-21 at 7.52.19 PM.png"/>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6422204" y="3857824"/>
                <a:ext cx="207391" cy="210510"/>
              </a:xfrm>
              <a:prstGeom prst="rect">
                <a:avLst/>
              </a:prstGeom>
            </p:spPr>
          </p:pic>
          <p:pic>
            <p:nvPicPr>
              <p:cNvPr id="61" name="Picture 60" descr="Screen shot 2016-01-21 at 7.52.19 PM.png"/>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6321162" y="4101714"/>
                <a:ext cx="207391" cy="210510"/>
              </a:xfrm>
              <a:prstGeom prst="rect">
                <a:avLst/>
              </a:prstGeom>
            </p:spPr>
          </p:pic>
          <p:pic>
            <p:nvPicPr>
              <p:cNvPr id="62" name="Picture 61" descr="Screen shot 2016-01-21 at 7.52.19 PM.png"/>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5593465" y="4039630"/>
                <a:ext cx="207391" cy="210510"/>
              </a:xfrm>
              <a:prstGeom prst="rect">
                <a:avLst/>
              </a:prstGeom>
            </p:spPr>
          </p:pic>
          <p:pic>
            <p:nvPicPr>
              <p:cNvPr id="63" name="Picture 62" descr="Screen shot 2016-01-21 at 7.52.19 PM.png"/>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5843528" y="4196004"/>
                <a:ext cx="207391" cy="210510"/>
              </a:xfrm>
              <a:prstGeom prst="rect">
                <a:avLst/>
              </a:prstGeom>
            </p:spPr>
          </p:pic>
          <p:pic>
            <p:nvPicPr>
              <p:cNvPr id="64" name="Picture 63" descr="Screen shot 2016-01-21 at 7.52.19 PM.png"/>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5648241" y="4525392"/>
                <a:ext cx="207391" cy="210510"/>
              </a:xfrm>
              <a:prstGeom prst="rect">
                <a:avLst/>
              </a:prstGeom>
            </p:spPr>
          </p:pic>
          <p:pic>
            <p:nvPicPr>
              <p:cNvPr id="65" name="Picture 64" descr="Screen shot 2016-01-21 at 7.52.19 PM.png"/>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5947223" y="4454737"/>
                <a:ext cx="207391" cy="210510"/>
              </a:xfrm>
              <a:prstGeom prst="rect">
                <a:avLst/>
              </a:prstGeom>
            </p:spPr>
          </p:pic>
          <p:pic>
            <p:nvPicPr>
              <p:cNvPr id="66" name="Picture 65" descr="Screen shot 2016-01-21 at 7.52.19 PM.png"/>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6546186" y="4489339"/>
                <a:ext cx="207391" cy="210510"/>
              </a:xfrm>
              <a:prstGeom prst="rect">
                <a:avLst/>
              </a:prstGeom>
            </p:spPr>
          </p:pic>
          <p:pic>
            <p:nvPicPr>
              <p:cNvPr id="67" name="Picture 66" descr="Screen shot 2016-01-21 at 7.52.19 PM.png"/>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6817221" y="4548803"/>
                <a:ext cx="207391" cy="210510"/>
              </a:xfrm>
              <a:prstGeom prst="rect">
                <a:avLst/>
              </a:prstGeom>
            </p:spPr>
          </p:pic>
          <p:pic>
            <p:nvPicPr>
              <p:cNvPr id="68" name="Picture 67" descr="Screen shot 2016-01-21 at 7.52.19 PM.png"/>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6387715" y="4759313"/>
                <a:ext cx="207391" cy="210510"/>
              </a:xfrm>
              <a:prstGeom prst="rect">
                <a:avLst/>
              </a:prstGeom>
            </p:spPr>
          </p:pic>
          <p:pic>
            <p:nvPicPr>
              <p:cNvPr id="69" name="Picture 68" descr="Screen shot 2016-01-21 at 7.52.19 PM.png"/>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6302372" y="5271151"/>
                <a:ext cx="207391" cy="210510"/>
              </a:xfrm>
              <a:prstGeom prst="rect">
                <a:avLst/>
              </a:prstGeom>
            </p:spPr>
          </p:pic>
          <p:pic>
            <p:nvPicPr>
              <p:cNvPr id="70" name="Picture 69" descr="Screen shot 2016-01-21 at 7.52.19 PM.png"/>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5855632" y="4960454"/>
                <a:ext cx="207391" cy="210510"/>
              </a:xfrm>
              <a:prstGeom prst="rect">
                <a:avLst/>
              </a:prstGeom>
            </p:spPr>
          </p:pic>
          <p:pic>
            <p:nvPicPr>
              <p:cNvPr id="71" name="Picture 70" descr="Screen shot 2016-01-21 at 7.52.19 PM.png"/>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6013709" y="5239335"/>
                <a:ext cx="207391" cy="210510"/>
              </a:xfrm>
              <a:prstGeom prst="rect">
                <a:avLst/>
              </a:prstGeom>
            </p:spPr>
          </p:pic>
          <p:pic>
            <p:nvPicPr>
              <p:cNvPr id="72" name="Picture 71" descr="Screen shot 2016-01-21 at 7.52.19 PM.png"/>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6029596" y="4704953"/>
                <a:ext cx="207391" cy="210510"/>
              </a:xfrm>
              <a:prstGeom prst="rect">
                <a:avLst/>
              </a:prstGeom>
            </p:spPr>
          </p:pic>
          <p:pic>
            <p:nvPicPr>
              <p:cNvPr id="73" name="Picture 72" descr="Screen shot 2016-01-21 at 7.52.19 PM.png"/>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6505206" y="4972112"/>
                <a:ext cx="207391" cy="210510"/>
              </a:xfrm>
              <a:prstGeom prst="rect">
                <a:avLst/>
              </a:prstGeom>
            </p:spPr>
          </p:pic>
        </p:grpSp>
        <p:sp>
          <p:nvSpPr>
            <p:cNvPr id="75" name="TextBox 74"/>
            <p:cNvSpPr txBox="1"/>
            <p:nvPr/>
          </p:nvSpPr>
          <p:spPr>
            <a:xfrm>
              <a:off x="995325" y="1600200"/>
              <a:ext cx="1495682" cy="861774"/>
            </a:xfrm>
            <a:prstGeom prst="rect">
              <a:avLst/>
            </a:prstGeom>
            <a:noFill/>
          </p:spPr>
          <p:txBody>
            <a:bodyPr wrap="none" rtlCol="0">
              <a:spAutoFit/>
            </a:bodyPr>
            <a:lstStyle/>
            <a:p>
              <a:r>
                <a:rPr lang="en-US" dirty="0" smtClean="0"/>
                <a:t>Play </a:t>
              </a:r>
              <a:r>
                <a:rPr lang="en-US" b="1" dirty="0" smtClean="0">
                  <a:solidFill>
                    <a:srgbClr val="660066"/>
                  </a:solidFill>
                </a:rPr>
                <a:t>S</a:t>
              </a:r>
              <a:r>
                <a:rPr lang="en-US" sz="1600" b="1" dirty="0" smtClean="0">
                  <a:solidFill>
                    <a:srgbClr val="660066"/>
                  </a:solidFill>
                </a:rPr>
                <a:t>NORT</a:t>
              </a:r>
            </a:p>
            <a:p>
              <a:r>
                <a:rPr lang="en-US" sz="1600" b="1" i="1" dirty="0">
                  <a:solidFill>
                    <a:schemeClr val="tx2"/>
                  </a:solidFill>
                </a:rPr>
                <a:t>D</a:t>
              </a:r>
              <a:r>
                <a:rPr lang="en-US" sz="1600" b="1" dirty="0">
                  <a:solidFill>
                    <a:schemeClr val="tx2"/>
                  </a:solidFill>
                </a:rPr>
                <a:t> = {</a:t>
              </a:r>
              <a:r>
                <a:rPr lang="en-US" sz="1600" b="1" dirty="0" smtClean="0">
                  <a:solidFill>
                    <a:schemeClr val="tx2"/>
                  </a:solidFill>
                </a:rPr>
                <a:t>1}</a:t>
              </a:r>
              <a:r>
                <a:rPr lang="en-US" sz="1600" b="1" dirty="0">
                  <a:solidFill>
                    <a:schemeClr val="tx2"/>
                  </a:solidFill>
                </a:rPr>
                <a:t>, </a:t>
              </a:r>
              <a:r>
                <a:rPr lang="en-US" sz="1600" b="1" i="1" dirty="0">
                  <a:solidFill>
                    <a:schemeClr val="tx2"/>
                  </a:solidFill>
                </a:rPr>
                <a:t>S </a:t>
              </a:r>
              <a:r>
                <a:rPr lang="en-US" sz="1600" b="1" dirty="0">
                  <a:solidFill>
                    <a:schemeClr val="tx2"/>
                  </a:solidFill>
                </a:rPr>
                <a:t>= ∅</a:t>
              </a:r>
            </a:p>
            <a:p>
              <a:endParaRPr lang="en-US" sz="1600" dirty="0"/>
            </a:p>
          </p:txBody>
        </p:sp>
        <p:sp>
          <p:nvSpPr>
            <p:cNvPr id="78" name="TextBox 77"/>
            <p:cNvSpPr txBox="1"/>
            <p:nvPr/>
          </p:nvSpPr>
          <p:spPr>
            <a:xfrm>
              <a:off x="5289340" y="1600200"/>
              <a:ext cx="3060251" cy="923330"/>
            </a:xfrm>
            <a:prstGeom prst="rect">
              <a:avLst/>
            </a:prstGeom>
            <a:noFill/>
          </p:spPr>
          <p:txBody>
            <a:bodyPr wrap="none" rtlCol="0">
              <a:spAutoFit/>
            </a:bodyPr>
            <a:lstStyle/>
            <a:p>
              <a:r>
                <a:rPr lang="en-US" dirty="0" smtClean="0"/>
                <a:t>Play </a:t>
              </a:r>
              <a:r>
                <a:rPr lang="en-US" b="1" dirty="0" smtClean="0">
                  <a:solidFill>
                    <a:srgbClr val="D1282E"/>
                  </a:solidFill>
                </a:rPr>
                <a:t>G</a:t>
              </a:r>
              <a:r>
                <a:rPr lang="en-US" sz="1600" b="1" dirty="0" smtClean="0">
                  <a:solidFill>
                    <a:srgbClr val="D1282E"/>
                  </a:solidFill>
                </a:rPr>
                <a:t>RAPH</a:t>
              </a:r>
              <a:r>
                <a:rPr lang="en-US" b="1" dirty="0" smtClean="0">
                  <a:solidFill>
                    <a:srgbClr val="D1282E"/>
                  </a:solidFill>
                </a:rPr>
                <a:t>D</a:t>
              </a:r>
              <a:r>
                <a:rPr lang="en-US" sz="1600" b="1" dirty="0" smtClean="0">
                  <a:solidFill>
                    <a:srgbClr val="D1282E"/>
                  </a:solidFill>
                </a:rPr>
                <a:t>ISTANCE</a:t>
              </a:r>
              <a:r>
                <a:rPr lang="en-US" b="1" dirty="0" smtClean="0">
                  <a:solidFill>
                    <a:srgbClr val="D1282E"/>
                  </a:solidFill>
                </a:rPr>
                <a:t>(D,S)</a:t>
              </a:r>
            </a:p>
            <a:p>
              <a:r>
                <a:rPr lang="en-US" b="1" i="1" dirty="0">
                  <a:solidFill>
                    <a:schemeClr val="tx2"/>
                  </a:solidFill>
                </a:rPr>
                <a:t>D</a:t>
              </a:r>
              <a:r>
                <a:rPr lang="en-US" b="1" dirty="0">
                  <a:solidFill>
                    <a:schemeClr val="tx2"/>
                  </a:solidFill>
                </a:rPr>
                <a:t> = {1,2,3}, </a:t>
              </a:r>
              <a:r>
                <a:rPr lang="en-US" b="1" i="1" dirty="0">
                  <a:solidFill>
                    <a:schemeClr val="tx2"/>
                  </a:solidFill>
                </a:rPr>
                <a:t>S </a:t>
              </a:r>
              <a:r>
                <a:rPr lang="en-US" b="1" dirty="0">
                  <a:solidFill>
                    <a:schemeClr val="tx2"/>
                  </a:solidFill>
                </a:rPr>
                <a:t>= </a:t>
              </a:r>
              <a:r>
                <a:rPr lang="en-US" b="1" dirty="0" smtClean="0">
                  <a:solidFill>
                    <a:schemeClr val="tx2"/>
                  </a:solidFill>
                </a:rPr>
                <a:t>{1,3}</a:t>
              </a:r>
              <a:endParaRPr lang="en-US" b="1" dirty="0">
                <a:solidFill>
                  <a:schemeClr val="tx2"/>
                </a:solidFill>
              </a:endParaRPr>
            </a:p>
            <a:p>
              <a:endParaRPr lang="en-US" dirty="0"/>
            </a:p>
          </p:txBody>
        </p:sp>
      </p:grpSp>
    </p:spTree>
    <p:custDataLst>
      <p:tags r:id="rId1"/>
    </p:custDataLst>
    <p:extLst>
      <p:ext uri="{BB962C8B-B14F-4D97-AF65-F5344CB8AC3E}">
        <p14:creationId xmlns:p14="http://schemas.microsoft.com/office/powerpoint/2010/main" val="3327346476"/>
      </p:ext>
    </p:extLst>
  </p:cSld>
  <p:clrMapOvr>
    <a:masterClrMapping/>
  </p:clrMapOvr>
  <mc:AlternateContent xmlns:mc="http://schemas.openxmlformats.org/markup-compatibility/2006" xmlns:p14="http://schemas.microsoft.com/office/powerpoint/2010/main">
    <mc:Choice Requires="p14">
      <p:transition spd="slow" p14:dur="2000" advTm="71263"/>
    </mc:Choice>
    <mc:Fallback xmlns="">
      <p:transition xmlns:p14="http://schemas.microsoft.com/office/powerpoint/2010/main" spd="slow" advTm="71263"/>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Reduction for max(S) = max(D) </a:t>
            </a:r>
          </a:p>
        </p:txBody>
      </p:sp>
      <p:sp>
        <p:nvSpPr>
          <p:cNvPr id="3" name="Content Placeholder 2"/>
          <p:cNvSpPr>
            <a:spLocks noGrp="1"/>
          </p:cNvSpPr>
          <p:nvPr>
            <p:ph idx="1"/>
          </p:nvPr>
        </p:nvSpPr>
        <p:spPr/>
        <p:txBody>
          <a:bodyPr>
            <a:normAutofit lnSpcReduction="10000"/>
          </a:bodyPr>
          <a:lstStyle/>
          <a:p>
            <a:endParaRPr lang="en-US" dirty="0">
              <a:solidFill>
                <a:schemeClr val="tx2"/>
              </a:solidFill>
            </a:endParaRPr>
          </a:p>
          <a:p>
            <a:endParaRPr lang="en-US" dirty="0" smtClean="0">
              <a:solidFill>
                <a:schemeClr val="tx2"/>
              </a:solidFill>
            </a:endParaRPr>
          </a:p>
          <a:p>
            <a:endParaRPr lang="en-US" dirty="0">
              <a:solidFill>
                <a:schemeClr val="tx2"/>
              </a:solidFill>
            </a:endParaRPr>
          </a:p>
          <a:p>
            <a:endParaRPr lang="en-US" dirty="0" smtClean="0">
              <a:solidFill>
                <a:schemeClr val="tx2"/>
              </a:solidFill>
            </a:endParaRPr>
          </a:p>
          <a:p>
            <a:endParaRPr lang="en-US" dirty="0" smtClean="0">
              <a:solidFill>
                <a:schemeClr val="tx2"/>
              </a:solidFill>
            </a:endParaRPr>
          </a:p>
          <a:p>
            <a:endParaRPr lang="en-US" sz="2800" dirty="0" smtClean="0">
              <a:solidFill>
                <a:schemeClr val="tx2"/>
              </a:solidFill>
            </a:endParaRPr>
          </a:p>
          <a:p>
            <a:endParaRPr lang="en-US" sz="2800" dirty="0" smtClean="0">
              <a:solidFill>
                <a:schemeClr val="tx2"/>
              </a:solidFill>
            </a:endParaRPr>
          </a:p>
          <a:p>
            <a:endParaRPr lang="en-US" sz="2800" dirty="0">
              <a:solidFill>
                <a:schemeClr val="tx2"/>
              </a:solidFill>
            </a:endParaRPr>
          </a:p>
          <a:p>
            <a:r>
              <a:rPr lang="en-US" dirty="0" smtClean="0">
                <a:solidFill>
                  <a:srgbClr val="000000"/>
                </a:solidFill>
              </a:rPr>
              <a:t>We </a:t>
            </a:r>
            <a:r>
              <a:rPr lang="en-US" b="1" dirty="0" smtClean="0">
                <a:solidFill>
                  <a:srgbClr val="FF0000"/>
                </a:solidFill>
              </a:rPr>
              <a:t>cannot</a:t>
            </a:r>
            <a:r>
              <a:rPr lang="en-US" dirty="0" smtClean="0">
                <a:solidFill>
                  <a:srgbClr val="000000"/>
                </a:solidFill>
              </a:rPr>
              <a:t>  color x and y in the same color in </a:t>
            </a:r>
            <a:r>
              <a:rPr lang="en-US" b="1" dirty="0" smtClean="0">
                <a:solidFill>
                  <a:srgbClr val="660066"/>
                </a:solidFill>
              </a:rPr>
              <a:t>N</a:t>
            </a:r>
            <a:r>
              <a:rPr lang="en-US" sz="2200" b="1" dirty="0" smtClean="0">
                <a:solidFill>
                  <a:srgbClr val="660066"/>
                </a:solidFill>
              </a:rPr>
              <a:t>ODE</a:t>
            </a:r>
            <a:r>
              <a:rPr lang="en-US" b="1" dirty="0" smtClean="0">
                <a:solidFill>
                  <a:srgbClr val="660066"/>
                </a:solidFill>
              </a:rPr>
              <a:t>K</a:t>
            </a:r>
            <a:r>
              <a:rPr lang="en-US" sz="2200" b="1" dirty="0" smtClean="0">
                <a:solidFill>
                  <a:srgbClr val="660066"/>
                </a:solidFill>
              </a:rPr>
              <a:t>AYLES</a:t>
            </a:r>
            <a:r>
              <a:rPr lang="en-US" dirty="0" smtClean="0">
                <a:solidFill>
                  <a:srgbClr val="000000"/>
                </a:solidFill>
              </a:rPr>
              <a:t>; likewise in </a:t>
            </a:r>
            <a:r>
              <a:rPr lang="en-US" b="1" dirty="0" smtClean="0">
                <a:solidFill>
                  <a:schemeClr val="tx2"/>
                </a:solidFill>
              </a:rPr>
              <a:t>G</a:t>
            </a:r>
            <a:r>
              <a:rPr lang="en-US" sz="2200" b="1" dirty="0" smtClean="0">
                <a:solidFill>
                  <a:schemeClr val="tx2"/>
                </a:solidFill>
              </a:rPr>
              <a:t>RAPH</a:t>
            </a:r>
            <a:r>
              <a:rPr lang="en-US" b="1" dirty="0" smtClean="0">
                <a:solidFill>
                  <a:schemeClr val="tx2"/>
                </a:solidFill>
              </a:rPr>
              <a:t>D</a:t>
            </a:r>
            <a:r>
              <a:rPr lang="en-US" sz="2200" b="1" dirty="0" smtClean="0">
                <a:solidFill>
                  <a:schemeClr val="tx2"/>
                </a:solidFill>
              </a:rPr>
              <a:t>ISTANCE</a:t>
            </a:r>
            <a:r>
              <a:rPr lang="en-US" b="1" dirty="0" smtClean="0">
                <a:solidFill>
                  <a:schemeClr val="tx2"/>
                </a:solidFill>
              </a:rPr>
              <a:t>(D,S)</a:t>
            </a:r>
            <a:r>
              <a:rPr lang="en-US" dirty="0" smtClean="0">
                <a:solidFill>
                  <a:srgbClr val="000000"/>
                </a:solidFill>
              </a:rPr>
              <a:t>, so </a:t>
            </a:r>
            <a:r>
              <a:rPr lang="en-US" dirty="0" err="1" smtClean="0">
                <a:solidFill>
                  <a:srgbClr val="000000"/>
                </a:solidFill>
              </a:rPr>
              <a:t>winnability</a:t>
            </a:r>
            <a:r>
              <a:rPr lang="en-US" dirty="0" smtClean="0">
                <a:solidFill>
                  <a:srgbClr val="000000"/>
                </a:solidFill>
              </a:rPr>
              <a:t> </a:t>
            </a:r>
            <a:r>
              <a:rPr lang="en-US" b="1" dirty="0" smtClean="0">
                <a:solidFill>
                  <a:srgbClr val="008000"/>
                </a:solidFill>
              </a:rPr>
              <a:t>is</a:t>
            </a:r>
            <a:r>
              <a:rPr lang="en-US" dirty="0" smtClean="0">
                <a:solidFill>
                  <a:srgbClr val="000000"/>
                </a:solidFill>
              </a:rPr>
              <a:t> the same. </a:t>
            </a:r>
          </a:p>
        </p:txBody>
      </p:sp>
      <p:grpSp>
        <p:nvGrpSpPr>
          <p:cNvPr id="45" name="Group 44"/>
          <p:cNvGrpSpPr/>
          <p:nvPr/>
        </p:nvGrpSpPr>
        <p:grpSpPr>
          <a:xfrm>
            <a:off x="672924" y="1600200"/>
            <a:ext cx="7676667" cy="3024391"/>
            <a:chOff x="672924" y="1600200"/>
            <a:chExt cx="7676667" cy="3024391"/>
          </a:xfrm>
        </p:grpSpPr>
        <p:sp>
          <p:nvSpPr>
            <p:cNvPr id="19" name="Right Arrow 18"/>
            <p:cNvSpPr/>
            <p:nvPr/>
          </p:nvSpPr>
          <p:spPr>
            <a:xfrm>
              <a:off x="3508464" y="3416449"/>
              <a:ext cx="1112498" cy="179838"/>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TextBox 19"/>
            <p:cNvSpPr txBox="1"/>
            <p:nvPr/>
          </p:nvSpPr>
          <p:spPr>
            <a:xfrm>
              <a:off x="3372838" y="2993816"/>
              <a:ext cx="1408614" cy="369332"/>
            </a:xfrm>
            <a:prstGeom prst="rect">
              <a:avLst/>
            </a:prstGeom>
            <a:noFill/>
          </p:spPr>
          <p:txBody>
            <a:bodyPr wrap="none" rtlCol="0">
              <a:spAutoFit/>
            </a:bodyPr>
            <a:lstStyle/>
            <a:p>
              <a:r>
                <a:rPr lang="en-US" dirty="0" smtClean="0"/>
                <a:t>Reduction </a:t>
              </a:r>
              <a:r>
                <a:rPr lang="en-US" b="1" i="1" dirty="0" smtClean="0"/>
                <a:t>f</a:t>
              </a:r>
              <a:endParaRPr lang="en-US" i="1" dirty="0"/>
            </a:p>
          </p:txBody>
        </p:sp>
        <p:grpSp>
          <p:nvGrpSpPr>
            <p:cNvPr id="22" name="Group 21"/>
            <p:cNvGrpSpPr/>
            <p:nvPr/>
          </p:nvGrpSpPr>
          <p:grpSpPr>
            <a:xfrm>
              <a:off x="931381" y="2734138"/>
              <a:ext cx="1965826" cy="1839840"/>
              <a:chOff x="959228" y="3694373"/>
              <a:chExt cx="1965826" cy="1839840"/>
            </a:xfrm>
          </p:grpSpPr>
          <p:grpSp>
            <p:nvGrpSpPr>
              <p:cNvPr id="4" name="Group 3"/>
              <p:cNvGrpSpPr/>
              <p:nvPr/>
            </p:nvGrpSpPr>
            <p:grpSpPr>
              <a:xfrm>
                <a:off x="959228" y="3694373"/>
                <a:ext cx="1965826" cy="1839840"/>
                <a:chOff x="1141199" y="3330233"/>
                <a:chExt cx="1688037" cy="1562016"/>
              </a:xfrm>
            </p:grpSpPr>
            <p:cxnSp>
              <p:nvCxnSpPr>
                <p:cNvPr id="5" name="Straight Connector 4"/>
                <p:cNvCxnSpPr/>
                <p:nvPr/>
              </p:nvCxnSpPr>
              <p:spPr>
                <a:xfrm>
                  <a:off x="1176942" y="3624187"/>
                  <a:ext cx="834880" cy="470330"/>
                </a:xfrm>
                <a:prstGeom prst="line">
                  <a:avLst/>
                </a:prstGeom>
              </p:spPr>
              <p:style>
                <a:lnRef idx="2">
                  <a:schemeClr val="accent1"/>
                </a:lnRef>
                <a:fillRef idx="0">
                  <a:schemeClr val="accent1"/>
                </a:fillRef>
                <a:effectRef idx="1">
                  <a:schemeClr val="accent1"/>
                </a:effectRef>
                <a:fontRef idx="minor">
                  <a:schemeClr val="tx1"/>
                </a:fontRef>
              </p:style>
            </p:cxnSp>
            <p:cxnSp>
              <p:nvCxnSpPr>
                <p:cNvPr id="6" name="Straight Connector 5"/>
                <p:cNvCxnSpPr/>
                <p:nvPr/>
              </p:nvCxnSpPr>
              <p:spPr>
                <a:xfrm flipH="1">
                  <a:off x="2011822" y="3377264"/>
                  <a:ext cx="223419" cy="717253"/>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flipV="1">
                  <a:off x="1176942" y="3377265"/>
                  <a:ext cx="1058299" cy="246922"/>
                </a:xfrm>
                <a:prstGeom prst="line">
                  <a:avLst/>
                </a:prstGeom>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a:off x="1982596" y="4118621"/>
                  <a:ext cx="846640" cy="164615"/>
                </a:xfrm>
                <a:prstGeom prst="line">
                  <a:avLst/>
                </a:prstGeom>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1553226" y="4094517"/>
                  <a:ext cx="458596" cy="670220"/>
                </a:xfrm>
                <a:prstGeom prst="line">
                  <a:avLst/>
                </a:prstGeom>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176942" y="4094517"/>
                  <a:ext cx="834880" cy="164615"/>
                </a:xfrm>
                <a:prstGeom prst="line">
                  <a:avLst/>
                </a:prstGeom>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a:off x="2011822" y="4094517"/>
                  <a:ext cx="352767" cy="764286"/>
                </a:xfrm>
                <a:prstGeom prst="line">
                  <a:avLst/>
                </a:prstGeom>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flipV="1">
                  <a:off x="1524000" y="4800600"/>
                  <a:ext cx="811364" cy="47033"/>
                </a:xfrm>
                <a:prstGeom prst="line">
                  <a:avLst/>
                </a:prstGeom>
              </p:spPr>
              <p:style>
                <a:lnRef idx="2">
                  <a:schemeClr val="accent1"/>
                </a:lnRef>
                <a:fillRef idx="0">
                  <a:schemeClr val="accent1"/>
                </a:fillRef>
                <a:effectRef idx="1">
                  <a:schemeClr val="accent1"/>
                </a:effectRef>
                <a:fontRef idx="minor">
                  <a:schemeClr val="tx1"/>
                </a:fontRef>
              </p:style>
            </p:cxnSp>
            <p:sp>
              <p:nvSpPr>
                <p:cNvPr id="13" name="Oval 12"/>
                <p:cNvSpPr/>
                <p:nvPr/>
              </p:nvSpPr>
              <p:spPr>
                <a:xfrm>
                  <a:off x="2188205" y="3330233"/>
                  <a:ext cx="94071" cy="94066"/>
                </a:xfrm>
                <a:prstGeom prst="ellipse">
                  <a:avLst/>
                </a:prstGeom>
                <a:solidFill>
                  <a:schemeClr val="accent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Oval 13"/>
                <p:cNvSpPr/>
                <p:nvPr/>
              </p:nvSpPr>
              <p:spPr>
                <a:xfrm>
                  <a:off x="1141199" y="3577154"/>
                  <a:ext cx="94071" cy="94066"/>
                </a:xfrm>
                <a:prstGeom prst="ellipse">
                  <a:avLst/>
                </a:prstGeom>
                <a:solidFill>
                  <a:schemeClr val="accent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Oval 14"/>
                <p:cNvSpPr/>
                <p:nvPr/>
              </p:nvSpPr>
              <p:spPr>
                <a:xfrm>
                  <a:off x="2735165" y="4234831"/>
                  <a:ext cx="94071" cy="94066"/>
                </a:xfrm>
                <a:prstGeom prst="ellipse">
                  <a:avLst/>
                </a:prstGeom>
                <a:solidFill>
                  <a:schemeClr val="accent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Oval 15"/>
                <p:cNvSpPr/>
                <p:nvPr/>
              </p:nvSpPr>
              <p:spPr>
                <a:xfrm>
                  <a:off x="2317553" y="4798183"/>
                  <a:ext cx="94071" cy="94066"/>
                </a:xfrm>
                <a:prstGeom prst="ellipse">
                  <a:avLst/>
                </a:prstGeom>
                <a:solidFill>
                  <a:schemeClr val="accent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Oval 16"/>
                <p:cNvSpPr/>
                <p:nvPr/>
              </p:nvSpPr>
              <p:spPr>
                <a:xfrm>
                  <a:off x="1506190" y="4731260"/>
                  <a:ext cx="94071" cy="94066"/>
                </a:xfrm>
                <a:prstGeom prst="ellipse">
                  <a:avLst/>
                </a:prstGeom>
                <a:solidFill>
                  <a:schemeClr val="accent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Oval 17"/>
                <p:cNvSpPr/>
                <p:nvPr/>
              </p:nvSpPr>
              <p:spPr>
                <a:xfrm>
                  <a:off x="1176942" y="4212099"/>
                  <a:ext cx="94071" cy="94066"/>
                </a:xfrm>
                <a:prstGeom prst="ellipse">
                  <a:avLst/>
                </a:prstGeom>
                <a:solidFill>
                  <a:schemeClr val="accent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21" name="Oval 20"/>
              <p:cNvSpPr/>
              <p:nvPr/>
            </p:nvSpPr>
            <p:spPr>
              <a:xfrm>
                <a:off x="1914294" y="4547561"/>
                <a:ext cx="94071" cy="94066"/>
              </a:xfrm>
              <a:prstGeom prst="ellipse">
                <a:avLst/>
              </a:prstGeom>
              <a:solidFill>
                <a:schemeClr val="accent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40" name="TextBox 39"/>
            <p:cNvSpPr txBox="1"/>
            <p:nvPr/>
          </p:nvSpPr>
          <p:spPr>
            <a:xfrm>
              <a:off x="672924" y="2779367"/>
              <a:ext cx="300082" cy="369332"/>
            </a:xfrm>
            <a:prstGeom prst="rect">
              <a:avLst/>
            </a:prstGeom>
            <a:noFill/>
          </p:spPr>
          <p:txBody>
            <a:bodyPr wrap="none" rtlCol="0">
              <a:spAutoFit/>
            </a:bodyPr>
            <a:lstStyle/>
            <a:p>
              <a:r>
                <a:rPr lang="en-US" dirty="0" smtClean="0"/>
                <a:t>x</a:t>
              </a:r>
              <a:endParaRPr lang="en-US" dirty="0"/>
            </a:p>
          </p:txBody>
        </p:sp>
        <p:sp>
          <p:nvSpPr>
            <p:cNvPr id="41" name="TextBox 40"/>
            <p:cNvSpPr txBox="1"/>
            <p:nvPr/>
          </p:nvSpPr>
          <p:spPr>
            <a:xfrm>
              <a:off x="2260238" y="2505669"/>
              <a:ext cx="312906" cy="369332"/>
            </a:xfrm>
            <a:prstGeom prst="rect">
              <a:avLst/>
            </a:prstGeom>
            <a:noFill/>
          </p:spPr>
          <p:txBody>
            <a:bodyPr wrap="none" rtlCol="0">
              <a:spAutoFit/>
            </a:bodyPr>
            <a:lstStyle/>
            <a:p>
              <a:r>
                <a:rPr lang="en-US" dirty="0" smtClean="0"/>
                <a:t>y</a:t>
              </a:r>
              <a:endParaRPr lang="en-US" dirty="0"/>
            </a:p>
          </p:txBody>
        </p:sp>
        <p:grpSp>
          <p:nvGrpSpPr>
            <p:cNvPr id="74" name="Group 73"/>
            <p:cNvGrpSpPr/>
            <p:nvPr/>
          </p:nvGrpSpPr>
          <p:grpSpPr>
            <a:xfrm>
              <a:off x="5238642" y="2578768"/>
              <a:ext cx="2265908" cy="2045823"/>
              <a:chOff x="5020943" y="3435838"/>
              <a:chExt cx="2265908" cy="2045823"/>
            </a:xfrm>
          </p:grpSpPr>
          <p:grpSp>
            <p:nvGrpSpPr>
              <p:cNvPr id="23" name="Group 22"/>
              <p:cNvGrpSpPr/>
              <p:nvPr/>
            </p:nvGrpSpPr>
            <p:grpSpPr>
              <a:xfrm>
                <a:off x="5321025" y="3601549"/>
                <a:ext cx="1965826" cy="1839840"/>
                <a:chOff x="959228" y="3694373"/>
                <a:chExt cx="1965826" cy="1839840"/>
              </a:xfrm>
            </p:grpSpPr>
            <p:grpSp>
              <p:nvGrpSpPr>
                <p:cNvPr id="24" name="Group 23"/>
                <p:cNvGrpSpPr/>
                <p:nvPr/>
              </p:nvGrpSpPr>
              <p:grpSpPr>
                <a:xfrm>
                  <a:off x="959228" y="3694373"/>
                  <a:ext cx="1965826" cy="1839840"/>
                  <a:chOff x="1141199" y="3330233"/>
                  <a:chExt cx="1688037" cy="1562016"/>
                </a:xfrm>
              </p:grpSpPr>
              <p:cxnSp>
                <p:nvCxnSpPr>
                  <p:cNvPr id="26" name="Straight Connector 25"/>
                  <p:cNvCxnSpPr/>
                  <p:nvPr/>
                </p:nvCxnSpPr>
                <p:spPr>
                  <a:xfrm>
                    <a:off x="1176942" y="3624187"/>
                    <a:ext cx="834880" cy="470330"/>
                  </a:xfrm>
                  <a:prstGeom prst="line">
                    <a:avLst/>
                  </a:prstGeom>
                </p:spPr>
                <p:style>
                  <a:lnRef idx="2">
                    <a:schemeClr val="accent1"/>
                  </a:lnRef>
                  <a:fillRef idx="0">
                    <a:schemeClr val="accent1"/>
                  </a:fillRef>
                  <a:effectRef idx="1">
                    <a:schemeClr val="accent1"/>
                  </a:effectRef>
                  <a:fontRef idx="minor">
                    <a:schemeClr val="tx1"/>
                  </a:fontRef>
                </p:style>
              </p:cxnSp>
              <p:cxnSp>
                <p:nvCxnSpPr>
                  <p:cNvPr id="27" name="Straight Connector 26"/>
                  <p:cNvCxnSpPr/>
                  <p:nvPr/>
                </p:nvCxnSpPr>
                <p:spPr>
                  <a:xfrm flipH="1">
                    <a:off x="2011822" y="3377264"/>
                    <a:ext cx="223419" cy="717253"/>
                  </a:xfrm>
                  <a:prstGeom prst="line">
                    <a:avLst/>
                  </a:prstGeom>
                </p:spPr>
                <p:style>
                  <a:lnRef idx="2">
                    <a:schemeClr val="accent1"/>
                  </a:lnRef>
                  <a:fillRef idx="0">
                    <a:schemeClr val="accent1"/>
                  </a:fillRef>
                  <a:effectRef idx="1">
                    <a:schemeClr val="accent1"/>
                  </a:effectRef>
                  <a:fontRef idx="minor">
                    <a:schemeClr val="tx1"/>
                  </a:fontRef>
                </p:style>
              </p:cxnSp>
              <p:cxnSp>
                <p:nvCxnSpPr>
                  <p:cNvPr id="28" name="Straight Connector 27"/>
                  <p:cNvCxnSpPr/>
                  <p:nvPr/>
                </p:nvCxnSpPr>
                <p:spPr>
                  <a:xfrm flipV="1">
                    <a:off x="1176942" y="3377265"/>
                    <a:ext cx="1058299" cy="246922"/>
                  </a:xfrm>
                  <a:prstGeom prst="line">
                    <a:avLst/>
                  </a:prstGeom>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1982596" y="4118621"/>
                    <a:ext cx="846640" cy="164615"/>
                  </a:xfrm>
                  <a:prstGeom prst="line">
                    <a:avLst/>
                  </a:prstGeom>
                </p:spPr>
                <p:style>
                  <a:lnRef idx="2">
                    <a:schemeClr val="accent1"/>
                  </a:lnRef>
                  <a:fillRef idx="0">
                    <a:schemeClr val="accent1"/>
                  </a:fillRef>
                  <a:effectRef idx="1">
                    <a:schemeClr val="accent1"/>
                  </a:effectRef>
                  <a:fontRef idx="minor">
                    <a:schemeClr val="tx1"/>
                  </a:fontRef>
                </p:style>
              </p:cxnSp>
              <p:cxnSp>
                <p:nvCxnSpPr>
                  <p:cNvPr id="30" name="Straight Connector 29"/>
                  <p:cNvCxnSpPr/>
                  <p:nvPr/>
                </p:nvCxnSpPr>
                <p:spPr>
                  <a:xfrm flipH="1">
                    <a:off x="1553226" y="4094517"/>
                    <a:ext cx="458596" cy="670220"/>
                  </a:xfrm>
                  <a:prstGeom prst="line">
                    <a:avLst/>
                  </a:prstGeom>
                </p:spPr>
                <p:style>
                  <a:lnRef idx="2">
                    <a:schemeClr val="accent1"/>
                  </a:lnRef>
                  <a:fillRef idx="0">
                    <a:schemeClr val="accent1"/>
                  </a:fillRef>
                  <a:effectRef idx="1">
                    <a:schemeClr val="accent1"/>
                  </a:effectRef>
                  <a:fontRef idx="minor">
                    <a:schemeClr val="tx1"/>
                  </a:fontRef>
                </p:style>
              </p:cxnSp>
              <p:cxnSp>
                <p:nvCxnSpPr>
                  <p:cNvPr id="31" name="Straight Connector 30"/>
                  <p:cNvCxnSpPr/>
                  <p:nvPr/>
                </p:nvCxnSpPr>
                <p:spPr>
                  <a:xfrm flipH="1">
                    <a:off x="1176942" y="4094517"/>
                    <a:ext cx="834880" cy="164615"/>
                  </a:xfrm>
                  <a:prstGeom prst="line">
                    <a:avLst/>
                  </a:prstGeom>
                </p:spPr>
                <p:style>
                  <a:lnRef idx="2">
                    <a:schemeClr val="accent1"/>
                  </a:lnRef>
                  <a:fillRef idx="0">
                    <a:schemeClr val="accent1"/>
                  </a:fillRef>
                  <a:effectRef idx="1">
                    <a:schemeClr val="accent1"/>
                  </a:effectRef>
                  <a:fontRef idx="minor">
                    <a:schemeClr val="tx1"/>
                  </a:fontRef>
                </p:style>
              </p:cxnSp>
              <p:cxnSp>
                <p:nvCxnSpPr>
                  <p:cNvPr id="32" name="Straight Connector 31"/>
                  <p:cNvCxnSpPr/>
                  <p:nvPr/>
                </p:nvCxnSpPr>
                <p:spPr>
                  <a:xfrm>
                    <a:off x="2011822" y="4094517"/>
                    <a:ext cx="352767" cy="764286"/>
                  </a:xfrm>
                  <a:prstGeom prst="line">
                    <a:avLst/>
                  </a:prstGeom>
                </p:spPr>
                <p:style>
                  <a:lnRef idx="2">
                    <a:schemeClr val="accent1"/>
                  </a:lnRef>
                  <a:fillRef idx="0">
                    <a:schemeClr val="accent1"/>
                  </a:fillRef>
                  <a:effectRef idx="1">
                    <a:schemeClr val="accent1"/>
                  </a:effectRef>
                  <a:fontRef idx="minor">
                    <a:schemeClr val="tx1"/>
                  </a:fontRef>
                </p:style>
              </p:cxnSp>
              <p:cxnSp>
                <p:nvCxnSpPr>
                  <p:cNvPr id="33" name="Straight Connector 32"/>
                  <p:cNvCxnSpPr/>
                  <p:nvPr/>
                </p:nvCxnSpPr>
                <p:spPr>
                  <a:xfrm flipH="1" flipV="1">
                    <a:off x="1524000" y="4800600"/>
                    <a:ext cx="811364" cy="47033"/>
                  </a:xfrm>
                  <a:prstGeom prst="line">
                    <a:avLst/>
                  </a:prstGeom>
                </p:spPr>
                <p:style>
                  <a:lnRef idx="2">
                    <a:schemeClr val="accent1"/>
                  </a:lnRef>
                  <a:fillRef idx="0">
                    <a:schemeClr val="accent1"/>
                  </a:fillRef>
                  <a:effectRef idx="1">
                    <a:schemeClr val="accent1"/>
                  </a:effectRef>
                  <a:fontRef idx="minor">
                    <a:schemeClr val="tx1"/>
                  </a:fontRef>
                </p:style>
              </p:cxnSp>
              <p:sp>
                <p:nvSpPr>
                  <p:cNvPr id="34" name="Oval 33"/>
                  <p:cNvSpPr/>
                  <p:nvPr/>
                </p:nvSpPr>
                <p:spPr>
                  <a:xfrm>
                    <a:off x="2188205" y="3330233"/>
                    <a:ext cx="94071" cy="94066"/>
                  </a:xfrm>
                  <a:prstGeom prst="ellipse">
                    <a:avLst/>
                  </a:prstGeom>
                  <a:solidFill>
                    <a:schemeClr val="accent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Oval 34"/>
                  <p:cNvSpPr/>
                  <p:nvPr/>
                </p:nvSpPr>
                <p:spPr>
                  <a:xfrm>
                    <a:off x="1141199" y="3577154"/>
                    <a:ext cx="94071" cy="94066"/>
                  </a:xfrm>
                  <a:prstGeom prst="ellipse">
                    <a:avLst/>
                  </a:prstGeom>
                  <a:solidFill>
                    <a:schemeClr val="accent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Oval 35"/>
                  <p:cNvSpPr/>
                  <p:nvPr/>
                </p:nvSpPr>
                <p:spPr>
                  <a:xfrm>
                    <a:off x="2735165" y="4234831"/>
                    <a:ext cx="94071" cy="94066"/>
                  </a:xfrm>
                  <a:prstGeom prst="ellipse">
                    <a:avLst/>
                  </a:prstGeom>
                  <a:solidFill>
                    <a:schemeClr val="accent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 name="Oval 36"/>
                  <p:cNvSpPr/>
                  <p:nvPr/>
                </p:nvSpPr>
                <p:spPr>
                  <a:xfrm>
                    <a:off x="2317553" y="4798183"/>
                    <a:ext cx="94071" cy="94066"/>
                  </a:xfrm>
                  <a:prstGeom prst="ellipse">
                    <a:avLst/>
                  </a:prstGeom>
                  <a:solidFill>
                    <a:schemeClr val="accent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 name="Oval 37"/>
                  <p:cNvSpPr/>
                  <p:nvPr/>
                </p:nvSpPr>
                <p:spPr>
                  <a:xfrm>
                    <a:off x="1506190" y="4731260"/>
                    <a:ext cx="94071" cy="94066"/>
                  </a:xfrm>
                  <a:prstGeom prst="ellipse">
                    <a:avLst/>
                  </a:prstGeom>
                  <a:solidFill>
                    <a:schemeClr val="accent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9" name="Oval 38"/>
                  <p:cNvSpPr/>
                  <p:nvPr/>
                </p:nvSpPr>
                <p:spPr>
                  <a:xfrm>
                    <a:off x="1176942" y="4212099"/>
                    <a:ext cx="94071" cy="94066"/>
                  </a:xfrm>
                  <a:prstGeom prst="ellipse">
                    <a:avLst/>
                  </a:prstGeom>
                  <a:solidFill>
                    <a:schemeClr val="accent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25" name="Oval 24"/>
                <p:cNvSpPr/>
                <p:nvPr/>
              </p:nvSpPr>
              <p:spPr>
                <a:xfrm>
                  <a:off x="1914294" y="4547561"/>
                  <a:ext cx="94071" cy="94066"/>
                </a:xfrm>
                <a:prstGeom prst="ellipse">
                  <a:avLst/>
                </a:prstGeom>
                <a:solidFill>
                  <a:schemeClr val="accent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42" name="TextBox 41"/>
              <p:cNvSpPr txBox="1"/>
              <p:nvPr/>
            </p:nvSpPr>
            <p:spPr>
              <a:xfrm>
                <a:off x="5020943" y="3694373"/>
                <a:ext cx="300082" cy="369332"/>
              </a:xfrm>
              <a:prstGeom prst="rect">
                <a:avLst/>
              </a:prstGeom>
              <a:noFill/>
            </p:spPr>
            <p:txBody>
              <a:bodyPr wrap="none" rtlCol="0">
                <a:spAutoFit/>
              </a:bodyPr>
              <a:lstStyle/>
              <a:p>
                <a:r>
                  <a:rPr lang="en-US" dirty="0" smtClean="0"/>
                  <a:t>x</a:t>
                </a:r>
                <a:endParaRPr lang="en-US" dirty="0"/>
              </a:p>
            </p:txBody>
          </p:sp>
          <p:sp>
            <p:nvSpPr>
              <p:cNvPr id="43" name="TextBox 42"/>
              <p:cNvSpPr txBox="1"/>
              <p:nvPr/>
            </p:nvSpPr>
            <p:spPr>
              <a:xfrm>
                <a:off x="6711706" y="3435838"/>
                <a:ext cx="312906" cy="369332"/>
              </a:xfrm>
              <a:prstGeom prst="rect">
                <a:avLst/>
              </a:prstGeom>
              <a:noFill/>
            </p:spPr>
            <p:txBody>
              <a:bodyPr wrap="none" rtlCol="0">
                <a:spAutoFit/>
              </a:bodyPr>
              <a:lstStyle/>
              <a:p>
                <a:r>
                  <a:rPr lang="en-US" dirty="0" smtClean="0"/>
                  <a:t>y</a:t>
                </a:r>
                <a:endParaRPr lang="en-US" dirty="0"/>
              </a:p>
            </p:txBody>
          </p:sp>
          <p:pic>
            <p:nvPicPr>
              <p:cNvPr id="58" name="Picture 57" descr="Screen shot 2016-01-21 at 7.52.19 PM.png"/>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6068700" y="3644514"/>
                <a:ext cx="207391" cy="210510"/>
              </a:xfrm>
              <a:prstGeom prst="rect">
                <a:avLst/>
              </a:prstGeom>
            </p:spPr>
          </p:pic>
          <p:pic>
            <p:nvPicPr>
              <p:cNvPr id="59" name="Picture 58" descr="Screen shot 2016-01-21 at 7.52.19 PM.png"/>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5769605" y="3732071"/>
                <a:ext cx="207391" cy="210510"/>
              </a:xfrm>
              <a:prstGeom prst="rect">
                <a:avLst/>
              </a:prstGeom>
            </p:spPr>
          </p:pic>
          <p:pic>
            <p:nvPicPr>
              <p:cNvPr id="60" name="Picture 59" descr="Screen shot 2016-01-21 at 7.52.19 PM.png"/>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6422204" y="3857824"/>
                <a:ext cx="207391" cy="210510"/>
              </a:xfrm>
              <a:prstGeom prst="rect">
                <a:avLst/>
              </a:prstGeom>
            </p:spPr>
          </p:pic>
          <p:pic>
            <p:nvPicPr>
              <p:cNvPr id="61" name="Picture 60" descr="Screen shot 2016-01-21 at 7.52.19 PM.png"/>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6321162" y="4101714"/>
                <a:ext cx="207391" cy="210510"/>
              </a:xfrm>
              <a:prstGeom prst="rect">
                <a:avLst/>
              </a:prstGeom>
            </p:spPr>
          </p:pic>
          <p:pic>
            <p:nvPicPr>
              <p:cNvPr id="62" name="Picture 61" descr="Screen shot 2016-01-21 at 7.52.19 PM.png"/>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5593465" y="4039630"/>
                <a:ext cx="207391" cy="210510"/>
              </a:xfrm>
              <a:prstGeom prst="rect">
                <a:avLst/>
              </a:prstGeom>
            </p:spPr>
          </p:pic>
          <p:pic>
            <p:nvPicPr>
              <p:cNvPr id="63" name="Picture 62" descr="Screen shot 2016-01-21 at 7.52.19 PM.png"/>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5843528" y="4196004"/>
                <a:ext cx="207391" cy="210510"/>
              </a:xfrm>
              <a:prstGeom prst="rect">
                <a:avLst/>
              </a:prstGeom>
            </p:spPr>
          </p:pic>
          <p:pic>
            <p:nvPicPr>
              <p:cNvPr id="64" name="Picture 63" descr="Screen shot 2016-01-21 at 7.52.19 PM.png"/>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5648241" y="4525392"/>
                <a:ext cx="207391" cy="210510"/>
              </a:xfrm>
              <a:prstGeom prst="rect">
                <a:avLst/>
              </a:prstGeom>
            </p:spPr>
          </p:pic>
          <p:pic>
            <p:nvPicPr>
              <p:cNvPr id="65" name="Picture 64" descr="Screen shot 2016-01-21 at 7.52.19 PM.png"/>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5947223" y="4454737"/>
                <a:ext cx="207391" cy="210510"/>
              </a:xfrm>
              <a:prstGeom prst="rect">
                <a:avLst/>
              </a:prstGeom>
            </p:spPr>
          </p:pic>
          <p:pic>
            <p:nvPicPr>
              <p:cNvPr id="66" name="Picture 65" descr="Screen shot 2016-01-21 at 7.52.19 PM.png"/>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6546186" y="4489339"/>
                <a:ext cx="207391" cy="210510"/>
              </a:xfrm>
              <a:prstGeom prst="rect">
                <a:avLst/>
              </a:prstGeom>
            </p:spPr>
          </p:pic>
          <p:pic>
            <p:nvPicPr>
              <p:cNvPr id="67" name="Picture 66" descr="Screen shot 2016-01-21 at 7.52.19 PM.png"/>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6817221" y="4548803"/>
                <a:ext cx="207391" cy="210510"/>
              </a:xfrm>
              <a:prstGeom prst="rect">
                <a:avLst/>
              </a:prstGeom>
            </p:spPr>
          </p:pic>
          <p:pic>
            <p:nvPicPr>
              <p:cNvPr id="68" name="Picture 67" descr="Screen shot 2016-01-21 at 7.52.19 PM.png"/>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6387715" y="4759313"/>
                <a:ext cx="207391" cy="210510"/>
              </a:xfrm>
              <a:prstGeom prst="rect">
                <a:avLst/>
              </a:prstGeom>
            </p:spPr>
          </p:pic>
          <p:pic>
            <p:nvPicPr>
              <p:cNvPr id="69" name="Picture 68" descr="Screen shot 2016-01-21 at 7.52.19 PM.png"/>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6302372" y="5271151"/>
                <a:ext cx="207391" cy="210510"/>
              </a:xfrm>
              <a:prstGeom prst="rect">
                <a:avLst/>
              </a:prstGeom>
            </p:spPr>
          </p:pic>
          <p:pic>
            <p:nvPicPr>
              <p:cNvPr id="70" name="Picture 69" descr="Screen shot 2016-01-21 at 7.52.19 PM.png"/>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5855632" y="4960454"/>
                <a:ext cx="207391" cy="210510"/>
              </a:xfrm>
              <a:prstGeom prst="rect">
                <a:avLst/>
              </a:prstGeom>
            </p:spPr>
          </p:pic>
          <p:pic>
            <p:nvPicPr>
              <p:cNvPr id="71" name="Picture 70" descr="Screen shot 2016-01-21 at 7.52.19 PM.png"/>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6013709" y="5239335"/>
                <a:ext cx="207391" cy="210510"/>
              </a:xfrm>
              <a:prstGeom prst="rect">
                <a:avLst/>
              </a:prstGeom>
            </p:spPr>
          </p:pic>
          <p:pic>
            <p:nvPicPr>
              <p:cNvPr id="72" name="Picture 71" descr="Screen shot 2016-01-21 at 7.52.19 PM.png"/>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6029596" y="4704953"/>
                <a:ext cx="207391" cy="210510"/>
              </a:xfrm>
              <a:prstGeom prst="rect">
                <a:avLst/>
              </a:prstGeom>
            </p:spPr>
          </p:pic>
          <p:pic>
            <p:nvPicPr>
              <p:cNvPr id="73" name="Picture 72" descr="Screen shot 2016-01-21 at 7.52.19 PM.png"/>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6505206" y="4972112"/>
                <a:ext cx="207391" cy="210510"/>
              </a:xfrm>
              <a:prstGeom prst="rect">
                <a:avLst/>
              </a:prstGeom>
            </p:spPr>
          </p:pic>
        </p:grpSp>
        <p:sp>
          <p:nvSpPr>
            <p:cNvPr id="75" name="TextBox 74"/>
            <p:cNvSpPr txBox="1"/>
            <p:nvPr/>
          </p:nvSpPr>
          <p:spPr>
            <a:xfrm>
              <a:off x="995325" y="1600200"/>
              <a:ext cx="2151999" cy="892552"/>
            </a:xfrm>
            <a:prstGeom prst="rect">
              <a:avLst/>
            </a:prstGeom>
            <a:noFill/>
          </p:spPr>
          <p:txBody>
            <a:bodyPr wrap="none" rtlCol="0">
              <a:spAutoFit/>
            </a:bodyPr>
            <a:lstStyle/>
            <a:p>
              <a:r>
                <a:rPr lang="en-US" dirty="0">
                  <a:solidFill>
                    <a:srgbClr val="000000"/>
                  </a:solidFill>
                </a:rPr>
                <a:t>Play</a:t>
              </a:r>
              <a:r>
                <a:rPr lang="en-US" b="1" dirty="0">
                  <a:solidFill>
                    <a:srgbClr val="660066"/>
                  </a:solidFill>
                </a:rPr>
                <a:t> </a:t>
              </a:r>
              <a:r>
                <a:rPr lang="en-US" b="1" dirty="0" smtClean="0">
                  <a:solidFill>
                    <a:srgbClr val="660066"/>
                  </a:solidFill>
                </a:rPr>
                <a:t>N</a:t>
              </a:r>
              <a:r>
                <a:rPr lang="en-US" sz="1600" b="1" dirty="0" smtClean="0">
                  <a:solidFill>
                    <a:srgbClr val="660066"/>
                  </a:solidFill>
                </a:rPr>
                <a:t>ODE</a:t>
              </a:r>
              <a:r>
                <a:rPr lang="en-US" b="1" dirty="0" smtClean="0">
                  <a:solidFill>
                    <a:srgbClr val="660066"/>
                  </a:solidFill>
                </a:rPr>
                <a:t>K</a:t>
              </a:r>
              <a:r>
                <a:rPr lang="en-US" sz="1600" b="1" dirty="0" smtClean="0">
                  <a:solidFill>
                    <a:srgbClr val="660066"/>
                  </a:solidFill>
                </a:rPr>
                <a:t>AYLES</a:t>
              </a:r>
              <a:endParaRPr lang="en-US" sz="1600" b="1" dirty="0">
                <a:solidFill>
                  <a:srgbClr val="660066"/>
                </a:solidFill>
              </a:endParaRPr>
            </a:p>
            <a:p>
              <a:r>
                <a:rPr lang="en-US" b="1" i="1" dirty="0">
                  <a:solidFill>
                    <a:schemeClr val="tx2"/>
                  </a:solidFill>
                </a:rPr>
                <a:t>D</a:t>
              </a:r>
              <a:r>
                <a:rPr lang="en-US" b="1" dirty="0">
                  <a:solidFill>
                    <a:schemeClr val="tx2"/>
                  </a:solidFill>
                </a:rPr>
                <a:t> = {1}, </a:t>
              </a:r>
              <a:r>
                <a:rPr lang="en-US" b="1" i="1" dirty="0">
                  <a:solidFill>
                    <a:schemeClr val="tx2"/>
                  </a:solidFill>
                </a:rPr>
                <a:t>S </a:t>
              </a:r>
              <a:r>
                <a:rPr lang="en-US" b="1" dirty="0">
                  <a:solidFill>
                    <a:schemeClr val="tx2"/>
                  </a:solidFill>
                </a:rPr>
                <a:t>= {1}</a:t>
              </a:r>
            </a:p>
            <a:p>
              <a:endParaRPr lang="en-US" sz="1600" dirty="0"/>
            </a:p>
          </p:txBody>
        </p:sp>
        <p:sp>
          <p:nvSpPr>
            <p:cNvPr id="78" name="TextBox 77"/>
            <p:cNvSpPr txBox="1"/>
            <p:nvPr/>
          </p:nvSpPr>
          <p:spPr>
            <a:xfrm>
              <a:off x="5289340" y="1600200"/>
              <a:ext cx="3060251" cy="923330"/>
            </a:xfrm>
            <a:prstGeom prst="rect">
              <a:avLst/>
            </a:prstGeom>
            <a:noFill/>
          </p:spPr>
          <p:txBody>
            <a:bodyPr wrap="none" rtlCol="0">
              <a:spAutoFit/>
            </a:bodyPr>
            <a:lstStyle/>
            <a:p>
              <a:r>
                <a:rPr lang="en-US" dirty="0" smtClean="0"/>
                <a:t>Play </a:t>
              </a:r>
              <a:r>
                <a:rPr lang="en-US" b="1" dirty="0" smtClean="0">
                  <a:solidFill>
                    <a:srgbClr val="D1282E"/>
                  </a:solidFill>
                </a:rPr>
                <a:t>G</a:t>
              </a:r>
              <a:r>
                <a:rPr lang="en-US" sz="1600" b="1" dirty="0" smtClean="0">
                  <a:solidFill>
                    <a:srgbClr val="D1282E"/>
                  </a:solidFill>
                </a:rPr>
                <a:t>RAPH</a:t>
              </a:r>
              <a:r>
                <a:rPr lang="en-US" b="1" dirty="0" smtClean="0">
                  <a:solidFill>
                    <a:srgbClr val="D1282E"/>
                  </a:solidFill>
                </a:rPr>
                <a:t>D</a:t>
              </a:r>
              <a:r>
                <a:rPr lang="en-US" sz="1600" b="1" dirty="0" smtClean="0">
                  <a:solidFill>
                    <a:srgbClr val="D1282E"/>
                  </a:solidFill>
                </a:rPr>
                <a:t>ISTANCE</a:t>
              </a:r>
              <a:r>
                <a:rPr lang="en-US" b="1" dirty="0" smtClean="0">
                  <a:solidFill>
                    <a:srgbClr val="D1282E"/>
                  </a:solidFill>
                </a:rPr>
                <a:t>(D,S)</a:t>
              </a:r>
            </a:p>
            <a:p>
              <a:r>
                <a:rPr lang="en-US" b="1" i="1" dirty="0">
                  <a:solidFill>
                    <a:schemeClr val="tx2"/>
                  </a:solidFill>
                </a:rPr>
                <a:t>D</a:t>
              </a:r>
              <a:r>
                <a:rPr lang="en-US" b="1" dirty="0">
                  <a:solidFill>
                    <a:schemeClr val="tx2"/>
                  </a:solidFill>
                </a:rPr>
                <a:t> = {1,2,3}, </a:t>
              </a:r>
              <a:r>
                <a:rPr lang="en-US" b="1" i="1" dirty="0">
                  <a:solidFill>
                    <a:schemeClr val="tx2"/>
                  </a:solidFill>
                </a:rPr>
                <a:t>S </a:t>
              </a:r>
              <a:r>
                <a:rPr lang="en-US" b="1" dirty="0">
                  <a:solidFill>
                    <a:schemeClr val="tx2"/>
                  </a:solidFill>
                </a:rPr>
                <a:t>= </a:t>
              </a:r>
              <a:r>
                <a:rPr lang="en-US" b="1" dirty="0" smtClean="0">
                  <a:solidFill>
                    <a:schemeClr val="tx2"/>
                  </a:solidFill>
                </a:rPr>
                <a:t>{1,3}</a:t>
              </a:r>
              <a:endParaRPr lang="en-US" b="1" dirty="0">
                <a:solidFill>
                  <a:schemeClr val="tx2"/>
                </a:solidFill>
              </a:endParaRPr>
            </a:p>
            <a:p>
              <a:endParaRPr lang="en-US" dirty="0"/>
            </a:p>
          </p:txBody>
        </p:sp>
      </p:grpSp>
    </p:spTree>
    <p:custDataLst>
      <p:tags r:id="rId1"/>
    </p:custDataLst>
    <p:extLst>
      <p:ext uri="{BB962C8B-B14F-4D97-AF65-F5344CB8AC3E}">
        <p14:creationId xmlns:p14="http://schemas.microsoft.com/office/powerpoint/2010/main" val="1490382760"/>
      </p:ext>
    </p:extLst>
  </p:cSld>
  <p:clrMapOvr>
    <a:masterClrMapping/>
  </p:clrMapOvr>
  <mc:AlternateContent xmlns:mc="http://schemas.openxmlformats.org/markup-compatibility/2006" xmlns:p14="http://schemas.microsoft.com/office/powerpoint/2010/main">
    <mc:Choice Requires="p14">
      <p:transition spd="slow" p14:dur="2000" advTm="39822"/>
    </mc:Choice>
    <mc:Fallback xmlns="">
      <p:transition xmlns:p14="http://schemas.microsoft.com/office/powerpoint/2010/main" spd="slow" advTm="39822"/>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Open Problems</a:t>
            </a:r>
            <a:endParaRPr lang="en-US" dirty="0"/>
          </a:p>
        </p:txBody>
      </p:sp>
      <p:sp>
        <p:nvSpPr>
          <p:cNvPr id="3" name="Content Placeholder 2"/>
          <p:cNvSpPr>
            <a:spLocks noGrp="1"/>
          </p:cNvSpPr>
          <p:nvPr>
            <p:ph idx="1"/>
          </p:nvPr>
        </p:nvSpPr>
        <p:spPr/>
        <p:txBody>
          <a:bodyPr/>
          <a:lstStyle/>
          <a:p>
            <a:pPr marL="0" indent="0">
              <a:buNone/>
            </a:pPr>
            <a:r>
              <a:rPr lang="en-US" b="1" dirty="0" smtClean="0"/>
              <a:t>Problem 1</a:t>
            </a:r>
            <a:r>
              <a:rPr lang="en-US" dirty="0" smtClean="0"/>
              <a:t> </a:t>
            </a:r>
          </a:p>
          <a:p>
            <a:pPr marL="0" indent="0">
              <a:buNone/>
            </a:pPr>
            <a:r>
              <a:rPr lang="en-US" dirty="0" smtClean="0"/>
              <a:t>Is </a:t>
            </a:r>
            <a:r>
              <a:rPr lang="en-US" b="1" dirty="0">
                <a:solidFill>
                  <a:srgbClr val="D1282E"/>
                </a:solidFill>
              </a:rPr>
              <a:t>G</a:t>
            </a:r>
            <a:r>
              <a:rPr lang="en-US" sz="2000" b="1" dirty="0">
                <a:solidFill>
                  <a:srgbClr val="D1282E"/>
                </a:solidFill>
              </a:rPr>
              <a:t>RAPH</a:t>
            </a:r>
            <a:r>
              <a:rPr lang="en-US" b="1" dirty="0">
                <a:solidFill>
                  <a:srgbClr val="D1282E"/>
                </a:solidFill>
              </a:rPr>
              <a:t>D</a:t>
            </a:r>
            <a:r>
              <a:rPr lang="en-US" sz="2000" b="1" dirty="0">
                <a:solidFill>
                  <a:srgbClr val="D1282E"/>
                </a:solidFill>
              </a:rPr>
              <a:t>ISTANCE</a:t>
            </a:r>
            <a:r>
              <a:rPr lang="en-US" b="1" dirty="0">
                <a:solidFill>
                  <a:srgbClr val="D1282E"/>
                </a:solidFill>
              </a:rPr>
              <a:t>(</a:t>
            </a:r>
            <a:r>
              <a:rPr lang="en-US" b="1" i="1" dirty="0">
                <a:solidFill>
                  <a:srgbClr val="D1282E"/>
                </a:solidFill>
              </a:rPr>
              <a:t>D</a:t>
            </a:r>
            <a:r>
              <a:rPr lang="en-US" b="1" dirty="0">
                <a:solidFill>
                  <a:srgbClr val="D1282E"/>
                </a:solidFill>
              </a:rPr>
              <a:t>; </a:t>
            </a:r>
            <a:r>
              <a:rPr lang="en-US" b="1" i="1" dirty="0">
                <a:solidFill>
                  <a:srgbClr val="D1282E"/>
                </a:solidFill>
              </a:rPr>
              <a:t>S</a:t>
            </a:r>
            <a:r>
              <a:rPr lang="en-US" b="1" dirty="0">
                <a:solidFill>
                  <a:srgbClr val="D1282E"/>
                </a:solidFill>
              </a:rPr>
              <a:t>) </a:t>
            </a:r>
            <a:r>
              <a:rPr lang="en-US" b="1" dirty="0" smtClean="0"/>
              <a:t>PSPACE-hard </a:t>
            </a:r>
            <a:r>
              <a:rPr lang="en-US" dirty="0" smtClean="0"/>
              <a:t>for cases not covered by our results? </a:t>
            </a:r>
          </a:p>
          <a:p>
            <a:pPr marL="0" indent="0">
              <a:buNone/>
            </a:pPr>
            <a:endParaRPr lang="en-US" dirty="0" smtClean="0"/>
          </a:p>
          <a:p>
            <a:pPr marL="0" indent="0">
              <a:buNone/>
            </a:pPr>
            <a:r>
              <a:rPr lang="en-US" dirty="0" smtClean="0"/>
              <a:t>As our gadgets are planar graphs, we can ask the following question:</a:t>
            </a:r>
          </a:p>
          <a:p>
            <a:pPr marL="0" indent="0">
              <a:buNone/>
            </a:pPr>
            <a:endParaRPr lang="en-US" dirty="0"/>
          </a:p>
          <a:p>
            <a:pPr marL="0" indent="0">
              <a:buNone/>
            </a:pPr>
            <a:r>
              <a:rPr lang="en-US" b="1" dirty="0" smtClean="0"/>
              <a:t>Problem 2</a:t>
            </a:r>
            <a:r>
              <a:rPr lang="en-US" dirty="0" smtClean="0"/>
              <a:t> </a:t>
            </a:r>
            <a:endParaRPr lang="en-US" dirty="0"/>
          </a:p>
          <a:p>
            <a:pPr marL="0" indent="0">
              <a:buNone/>
            </a:pPr>
            <a:r>
              <a:rPr lang="en-US" dirty="0" smtClean="0"/>
              <a:t>What is the “hardness” of planar </a:t>
            </a:r>
            <a:r>
              <a:rPr lang="en-US" b="1" dirty="0" smtClean="0">
                <a:solidFill>
                  <a:srgbClr val="660066"/>
                </a:solidFill>
              </a:rPr>
              <a:t>S</a:t>
            </a:r>
            <a:r>
              <a:rPr lang="en-US" sz="2000" b="1" dirty="0" smtClean="0">
                <a:solidFill>
                  <a:srgbClr val="660066"/>
                </a:solidFill>
              </a:rPr>
              <a:t>NORT</a:t>
            </a:r>
            <a:r>
              <a:rPr lang="en-US" dirty="0" smtClean="0">
                <a:solidFill>
                  <a:srgbClr val="000000"/>
                </a:solidFill>
              </a:rPr>
              <a:t>, planar </a:t>
            </a:r>
            <a:r>
              <a:rPr lang="en-US" b="1" dirty="0" smtClean="0">
                <a:solidFill>
                  <a:srgbClr val="660066"/>
                </a:solidFill>
              </a:rPr>
              <a:t>C</a:t>
            </a:r>
            <a:r>
              <a:rPr lang="en-US" sz="2000" b="1" dirty="0" smtClean="0">
                <a:solidFill>
                  <a:srgbClr val="660066"/>
                </a:solidFill>
              </a:rPr>
              <a:t>OL</a:t>
            </a:r>
            <a:r>
              <a:rPr lang="en-US" dirty="0" smtClean="0">
                <a:solidFill>
                  <a:srgbClr val="000000"/>
                </a:solidFill>
              </a:rPr>
              <a:t>, or </a:t>
            </a:r>
            <a:r>
              <a:rPr lang="en-US" smtClean="0">
                <a:solidFill>
                  <a:srgbClr val="000000"/>
                </a:solidFill>
              </a:rPr>
              <a:t>planar </a:t>
            </a:r>
            <a:r>
              <a:rPr lang="en-US" b="1" smtClean="0">
                <a:solidFill>
                  <a:srgbClr val="660066"/>
                </a:solidFill>
              </a:rPr>
              <a:t>N</a:t>
            </a:r>
            <a:r>
              <a:rPr lang="en-US" sz="2000" b="1" smtClean="0">
                <a:solidFill>
                  <a:srgbClr val="660066"/>
                </a:solidFill>
              </a:rPr>
              <a:t>ODE</a:t>
            </a:r>
            <a:r>
              <a:rPr lang="en-US" b="1" smtClean="0">
                <a:solidFill>
                  <a:srgbClr val="660066"/>
                </a:solidFill>
              </a:rPr>
              <a:t>K</a:t>
            </a:r>
            <a:r>
              <a:rPr lang="en-US" sz="2000" b="1" smtClean="0">
                <a:solidFill>
                  <a:srgbClr val="660066"/>
                </a:solidFill>
              </a:rPr>
              <a:t>AYLES</a:t>
            </a:r>
            <a:r>
              <a:rPr lang="en-US" smtClean="0"/>
              <a:t>? </a:t>
            </a:r>
            <a:endParaRPr lang="en-US" dirty="0"/>
          </a:p>
          <a:p>
            <a:pPr marL="0" indent="0">
              <a:buNone/>
            </a:pPr>
            <a:endParaRPr lang="en-US" dirty="0"/>
          </a:p>
        </p:txBody>
      </p:sp>
    </p:spTree>
    <p:custDataLst>
      <p:tags r:id="rId1"/>
    </p:custDataLst>
    <p:extLst>
      <p:ext uri="{BB962C8B-B14F-4D97-AF65-F5344CB8AC3E}">
        <p14:creationId xmlns:p14="http://schemas.microsoft.com/office/powerpoint/2010/main" val="3852941982"/>
      </p:ext>
    </p:extLst>
  </p:cSld>
  <p:clrMapOvr>
    <a:masterClrMapping/>
  </p:clrMapOvr>
  <mc:AlternateContent xmlns:mc="http://schemas.openxmlformats.org/markup-compatibility/2006" xmlns:p14="http://schemas.microsoft.com/office/powerpoint/2010/main">
    <mc:Choice Requires="p14">
      <p:transition spd="slow" p14:dur="2000" advTm="111485"/>
    </mc:Choice>
    <mc:Fallback xmlns="">
      <p:transition xmlns:p14="http://schemas.microsoft.com/office/powerpoint/2010/main" spd="slow" advTm="111485"/>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Basics</a:t>
            </a:r>
            <a:endParaRPr lang="en-US" dirty="0"/>
          </a:p>
        </p:txBody>
      </p:sp>
      <p:sp>
        <p:nvSpPr>
          <p:cNvPr id="3" name="Content Placeholder 2"/>
          <p:cNvSpPr>
            <a:spLocks noGrp="1"/>
          </p:cNvSpPr>
          <p:nvPr>
            <p:ph idx="1"/>
          </p:nvPr>
        </p:nvSpPr>
        <p:spPr/>
        <p:txBody>
          <a:bodyPr>
            <a:normAutofit lnSpcReduction="10000"/>
          </a:bodyPr>
          <a:lstStyle/>
          <a:p>
            <a:pPr>
              <a:buFont typeface="Wingdings" charset="2"/>
              <a:buChar char="§"/>
            </a:pPr>
            <a:r>
              <a:rPr lang="en-US" dirty="0"/>
              <a:t>A two-player game is called a </a:t>
            </a:r>
            <a:r>
              <a:rPr lang="en-US" b="1" dirty="0" smtClean="0">
                <a:solidFill>
                  <a:schemeClr val="tx2"/>
                </a:solidFill>
              </a:rPr>
              <a:t>combinatorial game </a:t>
            </a:r>
            <a:r>
              <a:rPr lang="en-US" dirty="0"/>
              <a:t>if there is no randomness involved and all possible moves are known to each player</a:t>
            </a:r>
            <a:r>
              <a:rPr lang="en-US" dirty="0" smtClean="0"/>
              <a:t>.</a:t>
            </a:r>
          </a:p>
          <a:p>
            <a:pPr>
              <a:buFont typeface="Wingdings" charset="2"/>
              <a:buChar char="§"/>
            </a:pPr>
            <a:r>
              <a:rPr lang="en-US" dirty="0"/>
              <a:t>A combinatorial game is called</a:t>
            </a:r>
            <a:r>
              <a:rPr lang="en-US" dirty="0">
                <a:solidFill>
                  <a:schemeClr val="tx2">
                    <a:lumMod val="60000"/>
                    <a:lumOff val="40000"/>
                  </a:schemeClr>
                </a:solidFill>
              </a:rPr>
              <a:t> </a:t>
            </a:r>
            <a:r>
              <a:rPr lang="en-US" b="1" dirty="0" smtClean="0">
                <a:solidFill>
                  <a:srgbClr val="D1282E"/>
                </a:solidFill>
              </a:rPr>
              <a:t>impartial</a:t>
            </a:r>
            <a:r>
              <a:rPr lang="en-US" dirty="0" smtClean="0">
                <a:solidFill>
                  <a:schemeClr val="tx2">
                    <a:lumMod val="60000"/>
                    <a:lumOff val="40000"/>
                  </a:schemeClr>
                </a:solidFill>
              </a:rPr>
              <a:t> </a:t>
            </a:r>
            <a:r>
              <a:rPr lang="en-US" dirty="0"/>
              <a:t>if both players have the same moves, and </a:t>
            </a:r>
            <a:r>
              <a:rPr lang="en-US" b="1" dirty="0" err="1" smtClean="0">
                <a:solidFill>
                  <a:srgbClr val="D1282E"/>
                </a:solidFill>
              </a:rPr>
              <a:t>partizan</a:t>
            </a:r>
            <a:r>
              <a:rPr lang="en-US" dirty="0" smtClean="0"/>
              <a:t> otherwise.</a:t>
            </a:r>
          </a:p>
          <a:p>
            <a:pPr>
              <a:buFont typeface="Wingdings" charset="2"/>
              <a:buChar char="§"/>
            </a:pPr>
            <a:r>
              <a:rPr lang="en-US" b="1" dirty="0" smtClean="0">
                <a:solidFill>
                  <a:srgbClr val="D1282E"/>
                </a:solidFill>
              </a:rPr>
              <a:t>Examples:</a:t>
            </a:r>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smtClean="0"/>
          </a:p>
          <a:p>
            <a:r>
              <a:rPr lang="en-US" dirty="0" smtClean="0"/>
              <a:t>We consider the case where </a:t>
            </a:r>
            <a:r>
              <a:rPr lang="en-US" dirty="0"/>
              <a:t>the </a:t>
            </a:r>
            <a:r>
              <a:rPr lang="en-US" b="1" dirty="0">
                <a:solidFill>
                  <a:schemeClr val="tx2"/>
                </a:solidFill>
              </a:rPr>
              <a:t>last player to move </a:t>
            </a:r>
            <a:r>
              <a:rPr lang="en-US" b="1" dirty="0" smtClean="0">
                <a:solidFill>
                  <a:schemeClr val="tx2"/>
                </a:solidFill>
              </a:rPr>
              <a:t>wins</a:t>
            </a:r>
            <a:r>
              <a:rPr lang="en-US" b="1" dirty="0" smtClean="0"/>
              <a:t> </a:t>
            </a:r>
            <a:r>
              <a:rPr lang="en-US" dirty="0" smtClean="0"/>
              <a:t>(normal play).</a:t>
            </a:r>
          </a:p>
        </p:txBody>
      </p:sp>
      <p:pic>
        <p:nvPicPr>
          <p:cNvPr id="5" name="Picture 4" descr="chess pic.jpg"/>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5445905" y="3672404"/>
            <a:ext cx="2009356" cy="1509529"/>
          </a:xfrm>
          <a:prstGeom prst="rect">
            <a:avLst/>
          </a:prstGeom>
        </p:spPr>
      </p:pic>
      <p:pic>
        <p:nvPicPr>
          <p:cNvPr id="6" name="Picture 5" descr="Nim.p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166722" y="3840940"/>
            <a:ext cx="3024017" cy="1250472"/>
          </a:xfrm>
          <a:prstGeom prst="rect">
            <a:avLst/>
          </a:prstGeom>
        </p:spPr>
      </p:pic>
    </p:spTree>
    <p:custDataLst>
      <p:tags r:id="rId1"/>
    </p:custDataLst>
    <p:extLst>
      <p:ext uri="{BB962C8B-B14F-4D97-AF65-F5344CB8AC3E}">
        <p14:creationId xmlns:p14="http://schemas.microsoft.com/office/powerpoint/2010/main" val="1085041336"/>
      </p:ext>
    </p:extLst>
  </p:cSld>
  <p:clrMapOvr>
    <a:masterClrMapping/>
  </p:clrMapOvr>
  <mc:AlternateContent xmlns:mc="http://schemas.openxmlformats.org/markup-compatibility/2006" xmlns:p14="http://schemas.microsoft.com/office/powerpoint/2010/main">
    <mc:Choice Requires="p14">
      <p:transition spd="slow" p14:dur="2000" advTm="114656"/>
    </mc:Choice>
    <mc:Fallback xmlns="">
      <p:transition xmlns:p14="http://schemas.microsoft.com/office/powerpoint/2010/main" spd="slow" advTm="114656"/>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nodeType="clickEffect">
                                  <p:stCondLst>
                                    <p:cond delay="0"/>
                                  </p:stCondLst>
                                  <p:childTnLst>
                                    <p:set>
                                      <p:cBhvr>
                                        <p:cTn id="21" dur="1" fill="hold">
                                          <p:stCondLst>
                                            <p:cond delay="0"/>
                                          </p:stCondLst>
                                        </p:cTn>
                                        <p:tgtEl>
                                          <p:spTgt spid="6"/>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nodeType="clickEffect">
                                  <p:stCondLst>
                                    <p:cond delay="0"/>
                                  </p:stCondLst>
                                  <p:childTnLst>
                                    <p:set>
                                      <p:cBhvr>
                                        <p:cTn id="25" dur="1" fill="hold">
                                          <p:stCondLst>
                                            <p:cond delay="0"/>
                                          </p:stCondLst>
                                        </p:cTn>
                                        <p:tgtEl>
                                          <p:spTgt spid="5"/>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3">
                                            <p:txEl>
                                              <p:pRg st="7" end="7"/>
                                            </p:txEl>
                                          </p:spTgt>
                                        </p:tgtEl>
                                        <p:attrNameLst>
                                          <p:attrName>style.visibility</p:attrName>
                                        </p:attrNameLst>
                                      </p:cBhvr>
                                      <p:to>
                                        <p:strVal val="visible"/>
                                      </p:to>
                                    </p:set>
                                    <p:animEffect transition="in" filter="fade">
                                      <p:cBhvr>
                                        <p:cTn id="30"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70579" y="2264377"/>
            <a:ext cx="6617166" cy="2609945"/>
          </a:xfrm>
          <a:prstGeom prst="rect">
            <a:avLst/>
          </a:prstGeom>
          <a:noFill/>
        </p:spPr>
        <p:txBody>
          <a:bodyPr wrap="none" rtlCol="0">
            <a:spAutoFit/>
          </a:bodyPr>
          <a:lstStyle/>
          <a:p>
            <a:pPr algn="ctr"/>
            <a:r>
              <a:rPr lang="en-US" sz="4000" dirty="0" smtClean="0">
                <a:solidFill>
                  <a:schemeClr val="tx2"/>
                </a:solidFill>
              </a:rPr>
              <a:t>THANK YOU!</a:t>
            </a:r>
          </a:p>
          <a:p>
            <a:pPr algn="ctr"/>
            <a:endParaRPr lang="en-US" dirty="0"/>
          </a:p>
          <a:p>
            <a:pPr algn="ctr"/>
            <a:r>
              <a:rPr lang="en-US" sz="2400" dirty="0" smtClean="0">
                <a:solidFill>
                  <a:srgbClr val="000090"/>
                </a:solidFill>
                <a:hlinkClick r:id="rId2"/>
              </a:rPr>
              <a:t>sheubac@calstatela.edu</a:t>
            </a:r>
            <a:endParaRPr lang="en-US" sz="2400" dirty="0" smtClean="0">
              <a:solidFill>
                <a:srgbClr val="000090"/>
              </a:solidFill>
            </a:endParaRPr>
          </a:p>
          <a:p>
            <a:pPr algn="ctr"/>
            <a:endParaRPr lang="en-US" sz="2400" dirty="0">
              <a:solidFill>
                <a:srgbClr val="000090"/>
              </a:solidFill>
            </a:endParaRPr>
          </a:p>
          <a:p>
            <a:pPr algn="ctr">
              <a:lnSpc>
                <a:spcPct val="140000"/>
              </a:lnSpc>
            </a:pPr>
            <a:r>
              <a:rPr lang="en-US" sz="2400" dirty="0" smtClean="0"/>
              <a:t>Slides will be posted at</a:t>
            </a:r>
          </a:p>
          <a:p>
            <a:pPr algn="ctr"/>
            <a:r>
              <a:rPr lang="en-US" sz="2400" dirty="0">
                <a:solidFill>
                  <a:srgbClr val="000090"/>
                </a:solidFill>
              </a:rPr>
              <a:t>http://</a:t>
            </a:r>
            <a:r>
              <a:rPr lang="en-US" sz="2400" dirty="0" err="1">
                <a:solidFill>
                  <a:srgbClr val="000090"/>
                </a:solidFill>
              </a:rPr>
              <a:t>www.calstatela.edu</a:t>
            </a:r>
            <a:r>
              <a:rPr lang="en-US" sz="2400" dirty="0">
                <a:solidFill>
                  <a:srgbClr val="000090"/>
                </a:solidFill>
              </a:rPr>
              <a:t>/faculty/</a:t>
            </a:r>
            <a:r>
              <a:rPr lang="en-US" sz="2400" dirty="0" err="1">
                <a:solidFill>
                  <a:srgbClr val="000090"/>
                </a:solidFill>
              </a:rPr>
              <a:t>silvia-heubach</a:t>
            </a:r>
            <a:endParaRPr lang="en-US" sz="2400" dirty="0">
              <a:solidFill>
                <a:srgbClr val="000090"/>
              </a:solidFill>
            </a:endParaRPr>
          </a:p>
        </p:txBody>
      </p:sp>
    </p:spTree>
    <p:extLst>
      <p:ext uri="{BB962C8B-B14F-4D97-AF65-F5344CB8AC3E}">
        <p14:creationId xmlns:p14="http://schemas.microsoft.com/office/powerpoint/2010/main" val="2565333144"/>
      </p:ext>
    </p:extLst>
  </p:cSld>
  <p:clrMapOvr>
    <a:masterClrMapping/>
  </p:clrMapOvr>
  <mc:AlternateContent xmlns:mc="http://schemas.openxmlformats.org/markup-compatibility/2006" xmlns:p14="http://schemas.microsoft.com/office/powerpoint/2010/main">
    <mc:Choice Requires="p14">
      <p:transition spd="slow" p14:dur="2000" advTm="22462"/>
    </mc:Choice>
    <mc:Fallback xmlns="">
      <p:transition xmlns:p14="http://schemas.microsoft.com/office/powerpoint/2010/main" spd="slow" advTm="22462"/>
    </mc:Fallback>
  </mc:AlternateContent>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a:xfrm>
            <a:off x="557366" y="1863823"/>
            <a:ext cx="8387901" cy="4559057"/>
          </a:xfrm>
        </p:spPr>
        <p:txBody>
          <a:bodyPr>
            <a:normAutofit fontScale="92500" lnSpcReduction="10000"/>
          </a:bodyPr>
          <a:lstStyle/>
          <a:p>
            <a:pPr marL="457200" indent="-457200">
              <a:buFont typeface="+mj-lt"/>
              <a:buAutoNum type="arabicPeriod"/>
            </a:pPr>
            <a:r>
              <a:rPr lang="en-US" sz="2000" dirty="0" smtClean="0"/>
              <a:t>E.R</a:t>
            </a:r>
            <a:r>
              <a:rPr lang="en-US" sz="2000" dirty="0"/>
              <a:t>. </a:t>
            </a:r>
            <a:r>
              <a:rPr lang="en-US" sz="2000" dirty="0" err="1"/>
              <a:t>Berlekamp</a:t>
            </a:r>
            <a:r>
              <a:rPr lang="en-US" sz="2000" dirty="0"/>
              <a:t>, J.H. Conway, and R.K. Guy. </a:t>
            </a:r>
            <a:r>
              <a:rPr lang="en-US" sz="2000" i="1" dirty="0"/>
              <a:t>Winning Ways for Your Mathematical Plays</a:t>
            </a:r>
            <a:r>
              <a:rPr lang="en-US" sz="2000" dirty="0"/>
              <a:t> Vol. 1-4 (2014) </a:t>
            </a:r>
            <a:r>
              <a:rPr lang="en-US" sz="2000" dirty="0" smtClean="0"/>
              <a:t>AK </a:t>
            </a:r>
            <a:r>
              <a:rPr lang="en-US" sz="2000" dirty="0"/>
              <a:t>Peters Ltd., Wellesley, MA, </a:t>
            </a:r>
            <a:r>
              <a:rPr lang="en-US" sz="2000" dirty="0" smtClean="0"/>
              <a:t>2nd </a:t>
            </a:r>
            <a:r>
              <a:rPr lang="en-US" sz="2000" dirty="0"/>
              <a:t>edition</a:t>
            </a:r>
          </a:p>
          <a:p>
            <a:pPr marL="457200" indent="-457200">
              <a:buFont typeface="+mj-lt"/>
              <a:buAutoNum type="arabicPeriod"/>
            </a:pPr>
            <a:r>
              <a:rPr lang="en-US" sz="2000" dirty="0" smtClean="0"/>
              <a:t>C.L</a:t>
            </a:r>
            <a:r>
              <a:rPr lang="en-US" sz="2000" dirty="0"/>
              <a:t>. </a:t>
            </a:r>
            <a:r>
              <a:rPr lang="en-US" sz="2000" dirty="0" err="1"/>
              <a:t>Bouton</a:t>
            </a:r>
            <a:r>
              <a:rPr lang="en-US" sz="2000" dirty="0"/>
              <a:t> (1901/02) </a:t>
            </a:r>
            <a:r>
              <a:rPr lang="en-US" sz="2000" dirty="0" smtClean="0"/>
              <a:t>“</a:t>
            </a:r>
            <a:r>
              <a:rPr lang="en-US" sz="2000" dirty="0" err="1" smtClean="0"/>
              <a:t>Nim</a:t>
            </a:r>
            <a:r>
              <a:rPr lang="en-US" sz="2000" dirty="0"/>
              <a:t>, a game with a complete mathematical theory</a:t>
            </a:r>
            <a:r>
              <a:rPr lang="en-US" sz="2000" dirty="0" smtClean="0"/>
              <a:t>.” </a:t>
            </a:r>
            <a:r>
              <a:rPr lang="en-US" sz="2000" i="1" dirty="0"/>
              <a:t>Ann. of Math</a:t>
            </a:r>
            <a:r>
              <a:rPr lang="en-US" sz="2000" dirty="0"/>
              <a:t>. (2) 3(1-4):35–39.</a:t>
            </a:r>
          </a:p>
          <a:p>
            <a:pPr marL="457200" indent="-457200">
              <a:buFont typeface="+mj-lt"/>
              <a:buAutoNum type="arabicPeriod"/>
            </a:pPr>
            <a:r>
              <a:rPr lang="en-US" sz="2000" dirty="0" smtClean="0"/>
              <a:t>J.I</a:t>
            </a:r>
            <a:r>
              <a:rPr lang="en-US" sz="2000" dirty="0"/>
              <a:t>. Brown, D. Cox, A. </a:t>
            </a:r>
            <a:r>
              <a:rPr lang="en-US" sz="2000" dirty="0" err="1"/>
              <a:t>Hoefel</a:t>
            </a:r>
            <a:r>
              <a:rPr lang="en-US" sz="2000" dirty="0"/>
              <a:t>, N. McKay, R. </a:t>
            </a:r>
            <a:r>
              <a:rPr lang="en-US" sz="2000" dirty="0" err="1"/>
              <a:t>Milley</a:t>
            </a:r>
            <a:r>
              <a:rPr lang="en-US" sz="2000" dirty="0"/>
              <a:t>, R.J. </a:t>
            </a:r>
            <a:r>
              <a:rPr lang="en-US" sz="2000" dirty="0" err="1"/>
              <a:t>Nowakowski</a:t>
            </a:r>
            <a:r>
              <a:rPr lang="en-US" sz="2000" dirty="0"/>
              <a:t>, and A.A. Siegel. </a:t>
            </a:r>
            <a:r>
              <a:rPr lang="en-US" sz="2000" dirty="0" smtClean="0"/>
              <a:t>“Polynomial </a:t>
            </a:r>
            <a:r>
              <a:rPr lang="en-US" sz="2000" dirty="0"/>
              <a:t>profiles of placement games</a:t>
            </a:r>
            <a:r>
              <a:rPr lang="en-US" sz="2000" dirty="0" smtClean="0"/>
              <a:t>.” </a:t>
            </a:r>
            <a:r>
              <a:rPr lang="en-US" sz="2000" dirty="0"/>
              <a:t>To appear in: </a:t>
            </a:r>
            <a:r>
              <a:rPr lang="en-US" sz="2000" i="1" dirty="0"/>
              <a:t>Games of No Chance 5</a:t>
            </a:r>
          </a:p>
          <a:p>
            <a:pPr marL="457200" indent="-457200">
              <a:buFont typeface="+mj-lt"/>
              <a:buAutoNum type="arabicPeriod"/>
            </a:pPr>
            <a:r>
              <a:rPr lang="en-US" sz="2000" dirty="0" smtClean="0"/>
              <a:t>K</a:t>
            </a:r>
            <a:r>
              <a:rPr lang="en-US" sz="2000" dirty="0"/>
              <a:t>. Burke and R.A. Hearn. </a:t>
            </a:r>
            <a:r>
              <a:rPr lang="en-US" sz="2000" dirty="0" smtClean="0"/>
              <a:t>“PSPACE</a:t>
            </a:r>
            <a:r>
              <a:rPr lang="en-US" sz="2000" dirty="0"/>
              <a:t>-Complete Two-Color Placement Games</a:t>
            </a:r>
            <a:r>
              <a:rPr lang="en-US" sz="2000" dirty="0" smtClean="0"/>
              <a:t>.” </a:t>
            </a:r>
            <a:r>
              <a:rPr lang="en-US" sz="2000" dirty="0"/>
              <a:t>Preprint 2015.</a:t>
            </a:r>
          </a:p>
          <a:p>
            <a:pPr marL="457200" indent="-457200">
              <a:buFont typeface="+mj-lt"/>
              <a:buAutoNum type="arabicPeriod"/>
            </a:pPr>
            <a:r>
              <a:rPr lang="en-US" sz="2000" dirty="0" smtClean="0"/>
              <a:t>E.D</a:t>
            </a:r>
            <a:r>
              <a:rPr lang="en-US" sz="2000" dirty="0"/>
              <a:t>. </a:t>
            </a:r>
            <a:r>
              <a:rPr lang="en-US" sz="2000" dirty="0" err="1"/>
              <a:t>Demaine</a:t>
            </a:r>
            <a:r>
              <a:rPr lang="en-US" sz="2000" dirty="0"/>
              <a:t> and R.A. Hearn (2009) </a:t>
            </a:r>
            <a:r>
              <a:rPr lang="en-US" sz="2000" dirty="0" smtClean="0"/>
              <a:t>“Playing </a:t>
            </a:r>
            <a:r>
              <a:rPr lang="en-US" sz="2000" dirty="0"/>
              <a:t>Games with Algorithms: Algorithmic Combinatorial Game Theory</a:t>
            </a:r>
            <a:r>
              <a:rPr lang="en-US" sz="2000" dirty="0" smtClean="0"/>
              <a:t>.” </a:t>
            </a:r>
            <a:r>
              <a:rPr lang="en-US" sz="2000" dirty="0"/>
              <a:t>In: M.H. Albert and R.J. </a:t>
            </a:r>
            <a:r>
              <a:rPr lang="en-US" sz="2000" dirty="0" err="1"/>
              <a:t>Nowakowski</a:t>
            </a:r>
            <a:r>
              <a:rPr lang="en-US" sz="2000" dirty="0"/>
              <a:t> (</a:t>
            </a:r>
            <a:r>
              <a:rPr lang="en-US" sz="2000" dirty="0" err="1"/>
              <a:t>eds</a:t>
            </a:r>
            <a:r>
              <a:rPr lang="en-US" sz="2000" dirty="0"/>
              <a:t>) </a:t>
            </a:r>
            <a:r>
              <a:rPr lang="en-US" sz="2000" i="1" dirty="0"/>
              <a:t>Games of No Chance 3</a:t>
            </a:r>
            <a:r>
              <a:rPr lang="en-US" sz="2000" dirty="0"/>
              <a:t>. Mathematical Sciences Research Institute Publications, Vol. 56, </a:t>
            </a:r>
            <a:r>
              <a:rPr lang="en-US" sz="2000" dirty="0" smtClean="0"/>
              <a:t>Cambridge </a:t>
            </a:r>
            <a:r>
              <a:rPr lang="en-US" sz="2000" dirty="0"/>
              <a:t>University Press, </a:t>
            </a:r>
            <a:r>
              <a:rPr lang="en-US" sz="2000" dirty="0" err="1"/>
              <a:t>pp</a:t>
            </a:r>
            <a:r>
              <a:rPr lang="en-US" sz="2000" dirty="0"/>
              <a:t> 3–56</a:t>
            </a:r>
            <a:r>
              <a:rPr lang="en-US" sz="2000" dirty="0" smtClean="0"/>
              <a:t>.</a:t>
            </a:r>
            <a:endParaRPr lang="en-US" sz="2000" dirty="0"/>
          </a:p>
        </p:txBody>
      </p:sp>
    </p:spTree>
    <p:extLst>
      <p:ext uri="{BB962C8B-B14F-4D97-AF65-F5344CB8AC3E}">
        <p14:creationId xmlns:p14="http://schemas.microsoft.com/office/powerpoint/2010/main" val="2970853188"/>
      </p:ext>
    </p:extLst>
  </p:cSld>
  <p:clrMapOvr>
    <a:masterClrMapping/>
  </p:clrMapOvr>
  <mc:AlternateContent xmlns:mc="http://schemas.openxmlformats.org/markup-compatibility/2006" xmlns:p14="http://schemas.microsoft.com/office/powerpoint/2010/main">
    <mc:Choice Requires="p14">
      <p:transition spd="slow" p14:dur="2000" advTm="913"/>
    </mc:Choice>
    <mc:Fallback xmlns="">
      <p:transition xmlns:p14="http://schemas.microsoft.com/office/powerpoint/2010/main" spd="slow" advTm="913"/>
    </mc:Fallback>
  </mc:AlternateContent>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 </a:t>
            </a:r>
            <a:endParaRPr lang="en-US" dirty="0"/>
          </a:p>
        </p:txBody>
      </p:sp>
      <p:sp>
        <p:nvSpPr>
          <p:cNvPr id="3" name="Content Placeholder 2"/>
          <p:cNvSpPr>
            <a:spLocks noGrp="1"/>
          </p:cNvSpPr>
          <p:nvPr>
            <p:ph idx="1"/>
          </p:nvPr>
        </p:nvSpPr>
        <p:spPr>
          <a:xfrm>
            <a:off x="457200" y="1600199"/>
            <a:ext cx="8229600" cy="4502907"/>
          </a:xfrm>
        </p:spPr>
        <p:txBody>
          <a:bodyPr>
            <a:normAutofit fontScale="85000" lnSpcReduction="10000"/>
          </a:bodyPr>
          <a:lstStyle/>
          <a:p>
            <a:pPr marL="457200" indent="-457200">
              <a:buFont typeface="+mj-lt"/>
              <a:buAutoNum type="arabicPeriod" startAt="6"/>
            </a:pPr>
            <a:r>
              <a:rPr lang="en-US" dirty="0" smtClean="0"/>
              <a:t>S</a:t>
            </a:r>
            <a:r>
              <a:rPr lang="en-US" dirty="0"/>
              <a:t>. </a:t>
            </a:r>
            <a:r>
              <a:rPr lang="en-US" dirty="0" err="1"/>
              <a:t>Faridi</a:t>
            </a:r>
            <a:r>
              <a:rPr lang="en-US" dirty="0"/>
              <a:t>, S. </a:t>
            </a:r>
            <a:r>
              <a:rPr lang="en-US" dirty="0" err="1"/>
              <a:t>Huntemann</a:t>
            </a:r>
            <a:r>
              <a:rPr lang="en-US" dirty="0"/>
              <a:t>, and R.J. </a:t>
            </a:r>
            <a:r>
              <a:rPr lang="en-US" dirty="0" err="1"/>
              <a:t>Nowakowski</a:t>
            </a:r>
            <a:r>
              <a:rPr lang="en-US" dirty="0"/>
              <a:t>. </a:t>
            </a:r>
            <a:r>
              <a:rPr lang="en-US" smtClean="0"/>
              <a:t>“Games </a:t>
            </a:r>
            <a:r>
              <a:rPr lang="en-US" dirty="0"/>
              <a:t>and Complexes I: </a:t>
            </a:r>
            <a:r>
              <a:rPr lang="en-US" dirty="0" smtClean="0"/>
              <a:t>Transformation </a:t>
            </a:r>
            <a:r>
              <a:rPr lang="en-US" dirty="0"/>
              <a:t>via </a:t>
            </a:r>
            <a:r>
              <a:rPr lang="en-US"/>
              <a:t>Ideals</a:t>
            </a:r>
            <a:r>
              <a:rPr lang="en-US" smtClean="0"/>
              <a:t>.” </a:t>
            </a:r>
            <a:r>
              <a:rPr lang="en-US" dirty="0"/>
              <a:t>To appear in: </a:t>
            </a:r>
            <a:r>
              <a:rPr lang="en-US" i="1" dirty="0"/>
              <a:t>Games of No Chance 5</a:t>
            </a:r>
            <a:r>
              <a:rPr lang="en-US" dirty="0"/>
              <a:t>, arXiv:1310.1281</a:t>
            </a:r>
          </a:p>
          <a:p>
            <a:pPr marL="457200" indent="-457200">
              <a:buFont typeface="+mj-lt"/>
              <a:buAutoNum type="arabicPeriod" startAt="6"/>
            </a:pPr>
            <a:r>
              <a:rPr lang="en-US" dirty="0" smtClean="0"/>
              <a:t>A.S</a:t>
            </a:r>
            <a:r>
              <a:rPr lang="en-US" dirty="0"/>
              <a:t>. </a:t>
            </a:r>
            <a:r>
              <a:rPr lang="en-US" dirty="0" err="1"/>
              <a:t>Fraenkel</a:t>
            </a:r>
            <a:r>
              <a:rPr lang="en-US" dirty="0"/>
              <a:t> and D. Lichtenstein </a:t>
            </a:r>
            <a:r>
              <a:rPr lang="en-US" dirty="0" smtClean="0"/>
              <a:t>“Computing </a:t>
            </a:r>
            <a:r>
              <a:rPr lang="en-US" dirty="0"/>
              <a:t>a perfect strategy for </a:t>
            </a:r>
            <a:r>
              <a:rPr lang="en-US" dirty="0" err="1"/>
              <a:t>n×n</a:t>
            </a:r>
            <a:r>
              <a:rPr lang="en-US" dirty="0"/>
              <a:t> chess requires time exponential in N</a:t>
            </a:r>
            <a:r>
              <a:rPr lang="en-US" dirty="0" smtClean="0"/>
              <a:t>.” </a:t>
            </a:r>
            <a:r>
              <a:rPr lang="en-US" dirty="0"/>
              <a:t>In: </a:t>
            </a:r>
            <a:r>
              <a:rPr lang="en-US" i="1" dirty="0"/>
              <a:t>Automata, languages and programming</a:t>
            </a:r>
            <a:r>
              <a:rPr lang="en-US" dirty="0"/>
              <a:t> (Akko, 1981). </a:t>
            </a:r>
            <a:r>
              <a:rPr lang="en-US" dirty="0" err="1" smtClean="0"/>
              <a:t>pp</a:t>
            </a:r>
            <a:r>
              <a:rPr lang="en-US" dirty="0" smtClean="0"/>
              <a:t> </a:t>
            </a:r>
            <a:r>
              <a:rPr lang="en-US" dirty="0"/>
              <a:t>278– 293.</a:t>
            </a:r>
          </a:p>
          <a:p>
            <a:pPr marL="457200" indent="-457200">
              <a:buFont typeface="+mj-lt"/>
              <a:buAutoNum type="arabicPeriod" startAt="6"/>
            </a:pPr>
            <a:r>
              <a:rPr lang="en-US" dirty="0" smtClean="0"/>
              <a:t>S</a:t>
            </a:r>
            <a:r>
              <a:rPr lang="en-US" dirty="0"/>
              <a:t>. </a:t>
            </a:r>
            <a:r>
              <a:rPr lang="en-US" dirty="0" err="1"/>
              <a:t>Huntemann</a:t>
            </a:r>
            <a:r>
              <a:rPr lang="en-US" dirty="0"/>
              <a:t> and R.J. </a:t>
            </a:r>
            <a:r>
              <a:rPr lang="en-US" dirty="0" err="1"/>
              <a:t>Nowakowski</a:t>
            </a:r>
            <a:r>
              <a:rPr lang="en-US" dirty="0"/>
              <a:t> (2014) </a:t>
            </a:r>
            <a:r>
              <a:rPr lang="en-US" dirty="0" smtClean="0"/>
              <a:t>“Doppelgänger </a:t>
            </a:r>
            <a:r>
              <a:rPr lang="en-US" dirty="0"/>
              <a:t>Placement Games</a:t>
            </a:r>
            <a:r>
              <a:rPr lang="en-US" dirty="0" smtClean="0"/>
              <a:t>.” Recreational </a:t>
            </a:r>
            <a:r>
              <a:rPr lang="en-US" dirty="0"/>
              <a:t>Mathematics Magazine 1:55–61.</a:t>
            </a:r>
          </a:p>
          <a:p>
            <a:pPr marL="457200" indent="-457200">
              <a:buFont typeface="+mj-lt"/>
              <a:buAutoNum type="arabicPeriod" startAt="6"/>
            </a:pPr>
            <a:r>
              <a:rPr lang="en-US" dirty="0" smtClean="0"/>
              <a:t>C.H</a:t>
            </a:r>
            <a:r>
              <a:rPr lang="en-US" dirty="0"/>
              <a:t>. Papadimitriou (1994) </a:t>
            </a:r>
            <a:r>
              <a:rPr lang="en-US" dirty="0" smtClean="0"/>
              <a:t>“On </a:t>
            </a:r>
            <a:r>
              <a:rPr lang="en-US" dirty="0"/>
              <a:t>the complexity of the parity argument and other </a:t>
            </a:r>
            <a:r>
              <a:rPr lang="en-US" dirty="0" smtClean="0"/>
              <a:t>inefficient </a:t>
            </a:r>
            <a:r>
              <a:rPr lang="en-US" dirty="0"/>
              <a:t>proofs of existence</a:t>
            </a:r>
            <a:r>
              <a:rPr lang="en-US" dirty="0" smtClean="0"/>
              <a:t>.” J</a:t>
            </a:r>
            <a:r>
              <a:rPr lang="en-US" dirty="0"/>
              <a:t>. </a:t>
            </a:r>
            <a:r>
              <a:rPr lang="en-US" dirty="0" err="1"/>
              <a:t>Comput</a:t>
            </a:r>
            <a:r>
              <a:rPr lang="en-US" dirty="0"/>
              <a:t>. System Sci. 48(3):498–532.</a:t>
            </a:r>
          </a:p>
          <a:p>
            <a:pPr marL="457200" indent="-457200">
              <a:buFont typeface="+mj-lt"/>
              <a:buAutoNum type="arabicPeriod" startAt="6"/>
            </a:pPr>
            <a:r>
              <a:rPr lang="en-US" dirty="0" smtClean="0"/>
              <a:t>T.J</a:t>
            </a:r>
            <a:r>
              <a:rPr lang="en-US" dirty="0"/>
              <a:t>. Schaefer (1978) </a:t>
            </a:r>
            <a:r>
              <a:rPr lang="en-US" dirty="0" smtClean="0"/>
              <a:t>“On </a:t>
            </a:r>
            <a:r>
              <a:rPr lang="en-US" dirty="0"/>
              <a:t>the complexity of some two-person perfect-information games</a:t>
            </a:r>
            <a:r>
              <a:rPr lang="en-US" dirty="0" smtClean="0"/>
              <a:t>.” </a:t>
            </a:r>
            <a:r>
              <a:rPr lang="en-US" dirty="0"/>
              <a:t>J. </a:t>
            </a:r>
            <a:r>
              <a:rPr lang="en-US" dirty="0" err="1"/>
              <a:t>Comput</a:t>
            </a:r>
            <a:r>
              <a:rPr lang="en-US" dirty="0"/>
              <a:t>. System Sci., 16(2):185–225.</a:t>
            </a:r>
          </a:p>
          <a:p>
            <a:endParaRPr lang="en-US" dirty="0"/>
          </a:p>
        </p:txBody>
      </p:sp>
    </p:spTree>
    <p:extLst>
      <p:ext uri="{BB962C8B-B14F-4D97-AF65-F5344CB8AC3E}">
        <p14:creationId xmlns:p14="http://schemas.microsoft.com/office/powerpoint/2010/main" val="561816879"/>
      </p:ext>
    </p:extLst>
  </p:cSld>
  <p:clrMapOvr>
    <a:masterClrMapping/>
  </p:clrMapOvr>
  <mc:AlternateContent xmlns:mc="http://schemas.openxmlformats.org/markup-compatibility/2006" xmlns:p14="http://schemas.microsoft.com/office/powerpoint/2010/main">
    <mc:Choice Requires="p14">
      <p:transition spd="slow" p14:dur="2000" advTm="1371"/>
    </mc:Choice>
    <mc:Fallback xmlns="">
      <p:transition xmlns:p14="http://schemas.microsoft.com/office/powerpoint/2010/main" spd="slow" advTm="1371"/>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Main Question:</a:t>
            </a:r>
            <a:endParaRPr lang="en-US" dirty="0"/>
          </a:p>
        </p:txBody>
      </p:sp>
      <p:sp>
        <p:nvSpPr>
          <p:cNvPr id="3" name="Content Placeholder 2"/>
          <p:cNvSpPr>
            <a:spLocks noGrp="1"/>
          </p:cNvSpPr>
          <p:nvPr>
            <p:ph idx="1"/>
          </p:nvPr>
        </p:nvSpPr>
        <p:spPr>
          <a:xfrm>
            <a:off x="457200" y="2377103"/>
            <a:ext cx="8229600" cy="2646726"/>
          </a:xfrm>
        </p:spPr>
        <p:txBody>
          <a:bodyPr>
            <a:normAutofit lnSpcReduction="10000"/>
          </a:bodyPr>
          <a:lstStyle/>
          <a:p>
            <a:pPr marL="0" indent="0">
              <a:buNone/>
            </a:pPr>
            <a:r>
              <a:rPr lang="en-US" sz="3200" dirty="0" smtClean="0"/>
              <a:t>Who wins in a combinatorial game from a specific position? </a:t>
            </a:r>
          </a:p>
          <a:p>
            <a:pPr marL="0" indent="0">
              <a:buNone/>
            </a:pPr>
            <a:endParaRPr lang="en-US" sz="3200" dirty="0" smtClean="0"/>
          </a:p>
          <a:p>
            <a:pPr marL="0" indent="0">
              <a:buNone/>
            </a:pPr>
            <a:r>
              <a:rPr lang="en-US" sz="3200" dirty="0" smtClean="0"/>
              <a:t>More specifically, do you want to be the first player, or the second?</a:t>
            </a:r>
            <a:endParaRPr lang="en-US" sz="3200" dirty="0"/>
          </a:p>
        </p:txBody>
      </p:sp>
    </p:spTree>
    <p:custDataLst>
      <p:tags r:id="rId1"/>
    </p:custDataLst>
    <p:extLst>
      <p:ext uri="{BB962C8B-B14F-4D97-AF65-F5344CB8AC3E}">
        <p14:creationId xmlns:p14="http://schemas.microsoft.com/office/powerpoint/2010/main" val="3090587525"/>
      </p:ext>
    </p:extLst>
  </p:cSld>
  <p:clrMapOvr>
    <a:masterClrMapping/>
  </p:clrMapOvr>
  <mc:AlternateContent xmlns:mc="http://schemas.openxmlformats.org/markup-compatibility/2006" xmlns:p14="http://schemas.microsoft.com/office/powerpoint/2010/main">
    <mc:Choice Requires="p14">
      <p:transition spd="slow" p14:dur="2000" advTm="40235"/>
    </mc:Choice>
    <mc:Fallback xmlns="">
      <p:transition xmlns:p14="http://schemas.microsoft.com/office/powerpoint/2010/main" spd="slow" advTm="40235"/>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Distance Games</a:t>
            </a:r>
            <a:endParaRPr lang="en-US" dirty="0"/>
          </a:p>
        </p:txBody>
      </p:sp>
      <p:sp>
        <p:nvSpPr>
          <p:cNvPr id="3" name="Content Placeholder 2"/>
          <p:cNvSpPr>
            <a:spLocks noGrp="1"/>
          </p:cNvSpPr>
          <p:nvPr>
            <p:ph idx="1"/>
          </p:nvPr>
        </p:nvSpPr>
        <p:spPr/>
        <p:txBody>
          <a:bodyPr/>
          <a:lstStyle/>
          <a:p>
            <a:pPr marL="0" indent="0">
              <a:buNone/>
            </a:pPr>
            <a:r>
              <a:rPr lang="en-US" b="1" dirty="0" smtClean="0">
                <a:solidFill>
                  <a:schemeClr val="tx2"/>
                </a:solidFill>
              </a:rPr>
              <a:t>G</a:t>
            </a:r>
            <a:r>
              <a:rPr lang="en-US" sz="2000" b="1" dirty="0" smtClean="0">
                <a:solidFill>
                  <a:schemeClr val="tx2"/>
                </a:solidFill>
              </a:rPr>
              <a:t>RAPH</a:t>
            </a:r>
            <a:r>
              <a:rPr lang="en-US" b="1" dirty="0" smtClean="0">
                <a:solidFill>
                  <a:schemeClr val="tx2"/>
                </a:solidFill>
              </a:rPr>
              <a:t>D</a:t>
            </a:r>
            <a:r>
              <a:rPr lang="en-US" sz="2000" b="1" dirty="0" smtClean="0">
                <a:solidFill>
                  <a:schemeClr val="tx2"/>
                </a:solidFill>
              </a:rPr>
              <a:t>ISTANCE</a:t>
            </a:r>
            <a:r>
              <a:rPr lang="en-US" b="1" dirty="0" smtClean="0">
                <a:solidFill>
                  <a:schemeClr val="tx2"/>
                </a:solidFill>
              </a:rPr>
              <a:t>(D,S)</a:t>
            </a:r>
            <a:r>
              <a:rPr lang="en-US" b="1" dirty="0"/>
              <a:t> </a:t>
            </a:r>
            <a:r>
              <a:rPr lang="en-US" dirty="0"/>
              <a:t>is the </a:t>
            </a:r>
            <a:r>
              <a:rPr lang="en-US" dirty="0" smtClean="0"/>
              <a:t>combinatorial </a:t>
            </a:r>
            <a:r>
              <a:rPr lang="en-US" dirty="0"/>
              <a:t>game </a:t>
            </a:r>
            <a:r>
              <a:rPr lang="en-US" dirty="0" smtClean="0"/>
              <a:t>played on a graph G in which</a:t>
            </a:r>
          </a:p>
          <a:p>
            <a:pPr lvl="1">
              <a:spcAft>
                <a:spcPts val="600"/>
              </a:spcAft>
            </a:pPr>
            <a:r>
              <a:rPr lang="en-US" sz="2200" dirty="0" smtClean="0"/>
              <a:t>All vertices are uncolored </a:t>
            </a:r>
            <a:r>
              <a:rPr lang="en-US" sz="2200" dirty="0"/>
              <a:t>at the beginning of the game</a:t>
            </a:r>
            <a:r>
              <a:rPr lang="en-US" sz="2200" dirty="0" smtClean="0"/>
              <a:t>.</a:t>
            </a:r>
          </a:p>
          <a:p>
            <a:pPr lvl="1">
              <a:spcAft>
                <a:spcPts val="600"/>
              </a:spcAft>
            </a:pPr>
            <a:r>
              <a:rPr lang="en-US" sz="2200" dirty="0" smtClean="0"/>
              <a:t>Two </a:t>
            </a:r>
            <a:r>
              <a:rPr lang="en-US" sz="2200" dirty="0"/>
              <a:t>players, </a:t>
            </a:r>
            <a:r>
              <a:rPr lang="en-US" sz="2200" b="1" dirty="0" err="1" smtClean="0">
                <a:solidFill>
                  <a:srgbClr val="0000FF"/>
                </a:solidFill>
              </a:rPr>
              <a:t>BLue</a:t>
            </a:r>
            <a:r>
              <a:rPr lang="en-US" sz="2200" dirty="0" smtClean="0"/>
              <a:t> (Left) and</a:t>
            </a:r>
            <a:r>
              <a:rPr lang="en-US" sz="2200" dirty="0" smtClean="0">
                <a:solidFill>
                  <a:srgbClr val="FF0000"/>
                </a:solidFill>
              </a:rPr>
              <a:t> </a:t>
            </a:r>
            <a:r>
              <a:rPr lang="en-US" sz="2200" b="1" dirty="0" smtClean="0">
                <a:solidFill>
                  <a:srgbClr val="FF0000"/>
                </a:solidFill>
              </a:rPr>
              <a:t>Red</a:t>
            </a:r>
            <a:r>
              <a:rPr lang="en-US" sz="2200" dirty="0" smtClean="0">
                <a:solidFill>
                  <a:srgbClr val="FF0000"/>
                </a:solidFill>
              </a:rPr>
              <a:t> </a:t>
            </a:r>
            <a:r>
              <a:rPr lang="en-US" sz="2200" dirty="0" smtClean="0"/>
              <a:t>(Right) color uncolored vertices </a:t>
            </a:r>
            <a:r>
              <a:rPr lang="en-US" sz="2200" dirty="0"/>
              <a:t>of </a:t>
            </a:r>
            <a:r>
              <a:rPr lang="en-US" sz="2200" dirty="0" smtClean="0"/>
              <a:t>the graph so </a:t>
            </a:r>
            <a:r>
              <a:rPr lang="en-US" sz="2200" dirty="0"/>
              <a:t>that</a:t>
            </a:r>
            <a:r>
              <a:rPr lang="en-US" sz="2200" dirty="0" smtClean="0"/>
              <a:t>:</a:t>
            </a:r>
          </a:p>
          <a:p>
            <a:pPr lvl="2">
              <a:spcAft>
                <a:spcPts val="600"/>
              </a:spcAft>
            </a:pPr>
            <a:r>
              <a:rPr lang="en-US" sz="2200" dirty="0" smtClean="0"/>
              <a:t>A </a:t>
            </a:r>
            <a:r>
              <a:rPr lang="en-US" sz="2200" b="1" dirty="0" err="1" smtClean="0">
                <a:solidFill>
                  <a:srgbClr val="0000FF"/>
                </a:solidFill>
              </a:rPr>
              <a:t>BLue</a:t>
            </a:r>
            <a:r>
              <a:rPr lang="en-US" sz="2200" dirty="0" smtClean="0"/>
              <a:t> vertex and a </a:t>
            </a:r>
            <a:r>
              <a:rPr lang="en-US" sz="2200" b="1" dirty="0" smtClean="0">
                <a:solidFill>
                  <a:srgbClr val="FF0000"/>
                </a:solidFill>
              </a:rPr>
              <a:t>Red</a:t>
            </a:r>
            <a:r>
              <a:rPr lang="en-US" sz="2200" dirty="0" smtClean="0"/>
              <a:t> vertex are not allowed to have distance </a:t>
            </a:r>
            <a:r>
              <a:rPr lang="en-US" sz="2200" b="1" i="1" dirty="0" smtClean="0">
                <a:solidFill>
                  <a:schemeClr val="accent5"/>
                </a:solidFill>
              </a:rPr>
              <a:t>d</a:t>
            </a:r>
            <a:r>
              <a:rPr lang="en-US" sz="2200" dirty="0" smtClean="0"/>
              <a:t> if </a:t>
            </a:r>
            <a:r>
              <a:rPr lang="en-US" sz="2200" b="1" i="1" dirty="0" smtClean="0">
                <a:solidFill>
                  <a:srgbClr val="DC5924"/>
                </a:solidFill>
              </a:rPr>
              <a:t>d </a:t>
            </a:r>
            <a:r>
              <a:rPr lang="en-US" sz="2200" b="1" dirty="0" smtClean="0">
                <a:solidFill>
                  <a:srgbClr val="DC5924"/>
                </a:solidFill>
              </a:rPr>
              <a:t>∈ </a:t>
            </a:r>
            <a:r>
              <a:rPr lang="en-US" sz="2200" b="1" i="1" dirty="0" smtClean="0">
                <a:solidFill>
                  <a:srgbClr val="DC5924"/>
                </a:solidFill>
              </a:rPr>
              <a:t>D</a:t>
            </a:r>
            <a:r>
              <a:rPr lang="en-US" sz="2200" b="1" dirty="0" smtClean="0">
                <a:solidFill>
                  <a:srgbClr val="DC5924"/>
                </a:solidFill>
              </a:rPr>
              <a:t>    </a:t>
            </a:r>
            <a:r>
              <a:rPr lang="en-US" sz="2200" dirty="0" smtClean="0"/>
              <a:t>(</a:t>
            </a:r>
            <a:r>
              <a:rPr lang="en-US" sz="2200" i="1" dirty="0" smtClean="0"/>
              <a:t>D</a:t>
            </a:r>
            <a:r>
              <a:rPr lang="en-US" sz="2200" dirty="0" smtClean="0"/>
              <a:t> is for “different”)</a:t>
            </a:r>
          </a:p>
          <a:p>
            <a:pPr lvl="2">
              <a:spcAft>
                <a:spcPts val="600"/>
              </a:spcAft>
            </a:pPr>
            <a:r>
              <a:rPr lang="en-US" sz="2200" dirty="0" smtClean="0"/>
              <a:t>Two </a:t>
            </a:r>
            <a:r>
              <a:rPr lang="en-US" sz="2200" b="1" dirty="0" err="1">
                <a:solidFill>
                  <a:srgbClr val="0000FF"/>
                </a:solidFill>
              </a:rPr>
              <a:t>BLue</a:t>
            </a:r>
            <a:r>
              <a:rPr lang="en-US" sz="2200" dirty="0" smtClean="0"/>
              <a:t> vertices </a:t>
            </a:r>
            <a:r>
              <a:rPr lang="en-US" sz="2200" dirty="0"/>
              <a:t>or two </a:t>
            </a:r>
            <a:r>
              <a:rPr lang="en-US" sz="2200" b="1" dirty="0">
                <a:solidFill>
                  <a:srgbClr val="FF0000"/>
                </a:solidFill>
              </a:rPr>
              <a:t>Red</a:t>
            </a:r>
            <a:r>
              <a:rPr lang="en-US" sz="2200" dirty="0" smtClean="0"/>
              <a:t> vertices </a:t>
            </a:r>
            <a:r>
              <a:rPr lang="en-US" sz="2200" dirty="0"/>
              <a:t>are not allowed to have distance </a:t>
            </a:r>
            <a:r>
              <a:rPr lang="en-US" sz="2200" b="1" i="1" dirty="0" smtClean="0">
                <a:solidFill>
                  <a:srgbClr val="DC5924"/>
                </a:solidFill>
              </a:rPr>
              <a:t>s</a:t>
            </a:r>
            <a:r>
              <a:rPr lang="en-US" sz="2200" dirty="0" smtClean="0"/>
              <a:t> </a:t>
            </a:r>
            <a:r>
              <a:rPr lang="en-US" sz="2200" b="1" dirty="0" smtClean="0">
                <a:solidFill>
                  <a:srgbClr val="DC5924"/>
                </a:solidFill>
              </a:rPr>
              <a:t>if  </a:t>
            </a:r>
            <a:r>
              <a:rPr lang="en-US" sz="2200" b="1" i="1" dirty="0" smtClean="0">
                <a:solidFill>
                  <a:srgbClr val="DC5924"/>
                </a:solidFill>
              </a:rPr>
              <a:t>s</a:t>
            </a:r>
            <a:r>
              <a:rPr lang="en-US" sz="2200" b="1" dirty="0" smtClean="0">
                <a:solidFill>
                  <a:srgbClr val="DC5924"/>
                </a:solidFill>
              </a:rPr>
              <a:t> ∈ </a:t>
            </a:r>
            <a:r>
              <a:rPr lang="en-US" sz="2200" b="1" i="1" dirty="0" smtClean="0">
                <a:solidFill>
                  <a:srgbClr val="DC5924"/>
                </a:solidFill>
              </a:rPr>
              <a:t>S</a:t>
            </a:r>
            <a:r>
              <a:rPr lang="en-US" sz="2200" b="1" dirty="0" smtClean="0">
                <a:solidFill>
                  <a:srgbClr val="DC5924"/>
                </a:solidFill>
              </a:rPr>
              <a:t>   </a:t>
            </a:r>
            <a:r>
              <a:rPr lang="en-US" sz="2200" dirty="0" smtClean="0"/>
              <a:t>(</a:t>
            </a:r>
            <a:r>
              <a:rPr lang="en-US" sz="2200" i="1" dirty="0" smtClean="0"/>
              <a:t>S</a:t>
            </a:r>
            <a:r>
              <a:rPr lang="en-US" sz="2200" dirty="0" smtClean="0"/>
              <a:t> is for “same”)</a:t>
            </a:r>
          </a:p>
          <a:p>
            <a:pPr lvl="1">
              <a:spcAft>
                <a:spcPts val="600"/>
              </a:spcAft>
            </a:pPr>
            <a:r>
              <a:rPr lang="en-US" sz="2200" dirty="0" smtClean="0"/>
              <a:t>Vertices cannot change color or become uncolored.</a:t>
            </a:r>
            <a:endParaRPr lang="en-US" sz="2200" dirty="0"/>
          </a:p>
        </p:txBody>
      </p:sp>
    </p:spTree>
    <p:custDataLst>
      <p:tags r:id="rId1"/>
    </p:custDataLst>
    <p:extLst>
      <p:ext uri="{BB962C8B-B14F-4D97-AF65-F5344CB8AC3E}">
        <p14:creationId xmlns:p14="http://schemas.microsoft.com/office/powerpoint/2010/main" val="3030023160"/>
      </p:ext>
    </p:extLst>
  </p:cSld>
  <p:clrMapOvr>
    <a:masterClrMapping/>
  </p:clrMapOvr>
  <mc:AlternateContent xmlns:mc="http://schemas.openxmlformats.org/markup-compatibility/2006" xmlns:p14="http://schemas.microsoft.com/office/powerpoint/2010/main">
    <mc:Choice Requires="p14">
      <p:transition spd="slow" p14:dur="2000" advTm="111578"/>
    </mc:Choice>
    <mc:Fallback xmlns="">
      <p:transition xmlns:p14="http://schemas.microsoft.com/office/powerpoint/2010/main" spd="slow" advTm="111578"/>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Known Distance Games</a:t>
            </a:r>
            <a:endParaRPr lang="en-US" sz="3600" dirty="0"/>
          </a:p>
        </p:txBody>
      </p:sp>
      <p:sp>
        <p:nvSpPr>
          <p:cNvPr id="3" name="Content Placeholder 2"/>
          <p:cNvSpPr>
            <a:spLocks noGrp="1"/>
          </p:cNvSpPr>
          <p:nvPr>
            <p:ph idx="1"/>
          </p:nvPr>
        </p:nvSpPr>
        <p:spPr>
          <a:xfrm>
            <a:off x="457200" y="1611957"/>
            <a:ext cx="8229600" cy="4431783"/>
          </a:xfrm>
        </p:spPr>
        <p:txBody>
          <a:bodyPr>
            <a:normAutofit/>
          </a:bodyPr>
          <a:lstStyle/>
          <a:p>
            <a:pPr>
              <a:lnSpc>
                <a:spcPct val="150000"/>
              </a:lnSpc>
              <a:spcBef>
                <a:spcPts val="5376"/>
              </a:spcBef>
              <a:spcAft>
                <a:spcPts val="1800"/>
              </a:spcAft>
            </a:pPr>
            <a:r>
              <a:rPr lang="en-US" b="1" dirty="0" smtClean="0">
                <a:solidFill>
                  <a:srgbClr val="660066"/>
                </a:solidFill>
              </a:rPr>
              <a:t>C</a:t>
            </a:r>
            <a:r>
              <a:rPr lang="en-US" sz="2000" b="1" dirty="0" smtClean="0">
                <a:solidFill>
                  <a:srgbClr val="660066"/>
                </a:solidFill>
              </a:rPr>
              <a:t>OL</a:t>
            </a:r>
            <a:r>
              <a:rPr lang="en-US" dirty="0" smtClean="0"/>
              <a:t>: adjacent vertices cannot have the</a:t>
            </a:r>
            <a:r>
              <a:rPr lang="en-US" dirty="0" smtClean="0">
                <a:solidFill>
                  <a:schemeClr val="accent2"/>
                </a:solidFill>
              </a:rPr>
              <a:t> </a:t>
            </a:r>
            <a:r>
              <a:rPr lang="en-US" b="1" dirty="0" smtClean="0">
                <a:solidFill>
                  <a:srgbClr val="FF6600"/>
                </a:solidFill>
              </a:rPr>
              <a:t>same</a:t>
            </a:r>
            <a:r>
              <a:rPr lang="en-US" b="1" dirty="0" smtClean="0">
                <a:solidFill>
                  <a:schemeClr val="accent2"/>
                </a:solidFill>
              </a:rPr>
              <a:t> </a:t>
            </a:r>
            <a:r>
              <a:rPr lang="en-US" dirty="0" smtClean="0"/>
              <a:t>color</a:t>
            </a:r>
          </a:p>
          <a:p>
            <a:pPr>
              <a:lnSpc>
                <a:spcPct val="150000"/>
              </a:lnSpc>
              <a:spcBef>
                <a:spcPts val="5376"/>
              </a:spcBef>
              <a:spcAft>
                <a:spcPts val="1800"/>
              </a:spcAft>
            </a:pPr>
            <a:r>
              <a:rPr lang="en-US" b="1" dirty="0" smtClean="0">
                <a:solidFill>
                  <a:srgbClr val="660066"/>
                </a:solidFill>
              </a:rPr>
              <a:t>S</a:t>
            </a:r>
            <a:r>
              <a:rPr lang="en-US" sz="2000" b="1" dirty="0" smtClean="0">
                <a:solidFill>
                  <a:srgbClr val="660066"/>
                </a:solidFill>
              </a:rPr>
              <a:t>NORT</a:t>
            </a:r>
            <a:r>
              <a:rPr lang="en-US" dirty="0"/>
              <a:t>:</a:t>
            </a:r>
            <a:r>
              <a:rPr lang="en-US" dirty="0" smtClean="0"/>
              <a:t> adjacent vertices </a:t>
            </a:r>
            <a:r>
              <a:rPr lang="en-US" dirty="0" smtClean="0">
                <a:solidFill>
                  <a:srgbClr val="000000"/>
                </a:solidFill>
              </a:rPr>
              <a:t>cannot have </a:t>
            </a:r>
            <a:r>
              <a:rPr lang="en-US" b="1" dirty="0" smtClean="0">
                <a:solidFill>
                  <a:srgbClr val="FF6600"/>
                </a:solidFill>
              </a:rPr>
              <a:t>different</a:t>
            </a:r>
            <a:r>
              <a:rPr lang="en-US" b="1" dirty="0" smtClean="0">
                <a:solidFill>
                  <a:srgbClr val="3366FF"/>
                </a:solidFill>
              </a:rPr>
              <a:t> </a:t>
            </a:r>
            <a:r>
              <a:rPr lang="en-US" dirty="0" smtClean="0"/>
              <a:t>colors. </a:t>
            </a:r>
            <a:endParaRPr lang="en-US" dirty="0"/>
          </a:p>
          <a:p>
            <a:pPr>
              <a:lnSpc>
                <a:spcPct val="150000"/>
              </a:lnSpc>
              <a:spcBef>
                <a:spcPts val="5376"/>
              </a:spcBef>
              <a:spcAft>
                <a:spcPts val="1800"/>
              </a:spcAft>
            </a:pPr>
            <a:r>
              <a:rPr lang="en-US" b="1" dirty="0" smtClean="0">
                <a:solidFill>
                  <a:srgbClr val="660066"/>
                </a:solidFill>
              </a:rPr>
              <a:t>N</a:t>
            </a:r>
            <a:r>
              <a:rPr lang="en-US" sz="2000" b="1" dirty="0" smtClean="0">
                <a:solidFill>
                  <a:srgbClr val="660066"/>
                </a:solidFill>
              </a:rPr>
              <a:t>ODE</a:t>
            </a:r>
            <a:r>
              <a:rPr lang="en-US" b="1" dirty="0" smtClean="0">
                <a:solidFill>
                  <a:srgbClr val="660066"/>
                </a:solidFill>
              </a:rPr>
              <a:t>K</a:t>
            </a:r>
            <a:r>
              <a:rPr lang="en-US" sz="2000" b="1" dirty="0" smtClean="0">
                <a:solidFill>
                  <a:srgbClr val="660066"/>
                </a:solidFill>
              </a:rPr>
              <a:t>AYLES</a:t>
            </a:r>
            <a:r>
              <a:rPr lang="en-US" dirty="0"/>
              <a:t>:</a:t>
            </a:r>
            <a:r>
              <a:rPr lang="en-US" dirty="0" smtClean="0"/>
              <a:t> adjacent vertices </a:t>
            </a:r>
            <a:r>
              <a:rPr lang="en-US" dirty="0">
                <a:solidFill>
                  <a:srgbClr val="000000"/>
                </a:solidFill>
              </a:rPr>
              <a:t>cannot</a:t>
            </a:r>
            <a:r>
              <a:rPr lang="en-US" dirty="0"/>
              <a:t> </a:t>
            </a:r>
            <a:r>
              <a:rPr lang="en-US" b="1" dirty="0" smtClean="0">
                <a:solidFill>
                  <a:srgbClr val="FF6600"/>
                </a:solidFill>
              </a:rPr>
              <a:t>both</a:t>
            </a:r>
            <a:r>
              <a:rPr lang="en-US" dirty="0" smtClean="0">
                <a:solidFill>
                  <a:srgbClr val="FF6600"/>
                </a:solidFill>
              </a:rPr>
              <a:t> </a:t>
            </a:r>
            <a:r>
              <a:rPr lang="en-US" b="1" dirty="0" smtClean="0">
                <a:solidFill>
                  <a:srgbClr val="FF6600"/>
                </a:solidFill>
              </a:rPr>
              <a:t>be colored</a:t>
            </a:r>
            <a:r>
              <a:rPr lang="en-US" dirty="0" smtClean="0">
                <a:solidFill>
                  <a:srgbClr val="660066"/>
                </a:solidFill>
              </a:rPr>
              <a:t>.</a:t>
            </a:r>
            <a:endParaRPr lang="en-US" dirty="0">
              <a:solidFill>
                <a:srgbClr val="660066"/>
              </a:solidFill>
            </a:endParaRPr>
          </a:p>
        </p:txBody>
      </p:sp>
      <p:sp>
        <p:nvSpPr>
          <p:cNvPr id="5" name="TextBox 4"/>
          <p:cNvSpPr txBox="1"/>
          <p:nvPr/>
        </p:nvSpPr>
        <p:spPr>
          <a:xfrm>
            <a:off x="1257734" y="5120410"/>
            <a:ext cx="5914253" cy="615553"/>
          </a:xfrm>
          <a:prstGeom prst="rect">
            <a:avLst/>
          </a:prstGeom>
          <a:noFill/>
        </p:spPr>
        <p:txBody>
          <a:bodyPr wrap="square" rtlCol="0">
            <a:spAutoFit/>
          </a:bodyPr>
          <a:lstStyle/>
          <a:p>
            <a:pPr>
              <a:lnSpc>
                <a:spcPct val="150000"/>
              </a:lnSpc>
            </a:pPr>
            <a:r>
              <a:rPr lang="en-US" sz="2400" b="1" dirty="0" smtClean="0">
                <a:solidFill>
                  <a:srgbClr val="660066"/>
                </a:solidFill>
              </a:rPr>
              <a:t>N</a:t>
            </a:r>
            <a:r>
              <a:rPr lang="en-US" sz="2000" b="1" dirty="0" smtClean="0">
                <a:solidFill>
                  <a:srgbClr val="660066"/>
                </a:solidFill>
              </a:rPr>
              <a:t>ODE</a:t>
            </a:r>
            <a:r>
              <a:rPr lang="en-US" sz="2400" b="1" dirty="0" smtClean="0">
                <a:solidFill>
                  <a:srgbClr val="660066"/>
                </a:solidFill>
              </a:rPr>
              <a:t>K</a:t>
            </a:r>
            <a:r>
              <a:rPr lang="en-US" sz="2000" b="1" dirty="0" smtClean="0">
                <a:solidFill>
                  <a:srgbClr val="660066"/>
                </a:solidFill>
              </a:rPr>
              <a:t>AYLES</a:t>
            </a:r>
            <a:r>
              <a:rPr lang="en-US" b="1" dirty="0" smtClean="0">
                <a:solidFill>
                  <a:srgbClr val="660066"/>
                </a:solidFill>
              </a:rPr>
              <a:t> </a:t>
            </a:r>
            <a:r>
              <a:rPr lang="en-US" sz="2000" dirty="0"/>
              <a:t>= </a:t>
            </a:r>
            <a:r>
              <a:rPr lang="en-US" sz="2400" b="1" dirty="0">
                <a:solidFill>
                  <a:schemeClr val="tx2"/>
                </a:solidFill>
              </a:rPr>
              <a:t>G</a:t>
            </a:r>
            <a:r>
              <a:rPr lang="en-US" sz="2000" b="1" dirty="0">
                <a:solidFill>
                  <a:schemeClr val="tx2"/>
                </a:solidFill>
              </a:rPr>
              <a:t>RAPH</a:t>
            </a:r>
            <a:r>
              <a:rPr lang="en-US" sz="2400" b="1" dirty="0">
                <a:solidFill>
                  <a:schemeClr val="tx2"/>
                </a:solidFill>
              </a:rPr>
              <a:t>D</a:t>
            </a:r>
            <a:r>
              <a:rPr lang="en-US" sz="2000" b="1" dirty="0">
                <a:solidFill>
                  <a:schemeClr val="tx2"/>
                </a:solidFill>
              </a:rPr>
              <a:t>ISTANCE</a:t>
            </a:r>
            <a:r>
              <a:rPr lang="en-US" sz="2400" b="1" dirty="0">
                <a:solidFill>
                  <a:schemeClr val="tx2"/>
                </a:solidFill>
              </a:rPr>
              <a:t>({1},</a:t>
            </a:r>
            <a:r>
              <a:rPr lang="en-US" sz="2400" b="1" dirty="0" smtClean="0">
                <a:solidFill>
                  <a:schemeClr val="tx2"/>
                </a:solidFill>
              </a:rPr>
              <a:t>{1}</a:t>
            </a:r>
            <a:r>
              <a:rPr lang="en-US" sz="2400" b="1" dirty="0">
                <a:solidFill>
                  <a:schemeClr val="tx2"/>
                </a:solidFill>
              </a:rPr>
              <a:t>)</a:t>
            </a:r>
            <a:endParaRPr lang="en-US" sz="2000" b="1" dirty="0"/>
          </a:p>
        </p:txBody>
      </p:sp>
      <p:sp>
        <p:nvSpPr>
          <p:cNvPr id="6" name="TextBox 5"/>
          <p:cNvSpPr txBox="1"/>
          <p:nvPr/>
        </p:nvSpPr>
        <p:spPr>
          <a:xfrm>
            <a:off x="1445411" y="2269587"/>
            <a:ext cx="5726576" cy="615553"/>
          </a:xfrm>
          <a:prstGeom prst="rect">
            <a:avLst/>
          </a:prstGeom>
          <a:noFill/>
        </p:spPr>
        <p:txBody>
          <a:bodyPr wrap="square" rtlCol="0">
            <a:spAutoFit/>
          </a:bodyPr>
          <a:lstStyle/>
          <a:p>
            <a:pPr>
              <a:lnSpc>
                <a:spcPct val="150000"/>
              </a:lnSpc>
            </a:pPr>
            <a:r>
              <a:rPr lang="en-US" sz="2400" b="1" dirty="0" smtClean="0">
                <a:solidFill>
                  <a:srgbClr val="660066"/>
                </a:solidFill>
              </a:rPr>
              <a:t>C</a:t>
            </a:r>
            <a:r>
              <a:rPr lang="en-US" sz="2000" b="1" dirty="0" smtClean="0">
                <a:solidFill>
                  <a:srgbClr val="660066"/>
                </a:solidFill>
              </a:rPr>
              <a:t>OL</a:t>
            </a:r>
            <a:r>
              <a:rPr lang="en-US" sz="2400" dirty="0" smtClean="0"/>
              <a:t>= </a:t>
            </a:r>
            <a:r>
              <a:rPr lang="en-US" sz="2400" b="1" dirty="0" smtClean="0">
                <a:solidFill>
                  <a:schemeClr val="tx2"/>
                </a:solidFill>
              </a:rPr>
              <a:t>G</a:t>
            </a:r>
            <a:r>
              <a:rPr lang="en-US" sz="2000" b="1" dirty="0" smtClean="0">
                <a:solidFill>
                  <a:schemeClr val="tx2"/>
                </a:solidFill>
              </a:rPr>
              <a:t>RAPH</a:t>
            </a:r>
            <a:r>
              <a:rPr lang="en-US" sz="2400" b="1" dirty="0" smtClean="0">
                <a:solidFill>
                  <a:schemeClr val="tx2"/>
                </a:solidFill>
              </a:rPr>
              <a:t>D</a:t>
            </a:r>
            <a:r>
              <a:rPr lang="en-US" sz="2000" b="1" dirty="0" smtClean="0">
                <a:solidFill>
                  <a:schemeClr val="tx2"/>
                </a:solidFill>
              </a:rPr>
              <a:t>ISTANCE</a:t>
            </a:r>
            <a:r>
              <a:rPr lang="en-US" sz="2400" b="1" dirty="0" smtClean="0">
                <a:solidFill>
                  <a:schemeClr val="tx2"/>
                </a:solidFill>
              </a:rPr>
              <a:t>(∅</a:t>
            </a:r>
            <a:r>
              <a:rPr lang="en-US" sz="2400" b="1" dirty="0"/>
              <a:t> </a:t>
            </a:r>
            <a:r>
              <a:rPr lang="en-US" sz="2400" b="1" dirty="0" smtClean="0">
                <a:solidFill>
                  <a:schemeClr val="tx2"/>
                </a:solidFill>
              </a:rPr>
              <a:t>,{1})</a:t>
            </a:r>
            <a:r>
              <a:rPr lang="en-US" sz="2400" b="1" dirty="0" smtClean="0"/>
              <a:t> </a:t>
            </a:r>
            <a:endParaRPr lang="en-US" sz="2400" b="1" dirty="0"/>
          </a:p>
        </p:txBody>
      </p:sp>
      <p:sp>
        <p:nvSpPr>
          <p:cNvPr id="7" name="TextBox 6"/>
          <p:cNvSpPr txBox="1"/>
          <p:nvPr/>
        </p:nvSpPr>
        <p:spPr>
          <a:xfrm>
            <a:off x="1366634" y="3732936"/>
            <a:ext cx="5726576" cy="615553"/>
          </a:xfrm>
          <a:prstGeom prst="rect">
            <a:avLst/>
          </a:prstGeom>
          <a:noFill/>
        </p:spPr>
        <p:txBody>
          <a:bodyPr wrap="square" rtlCol="0">
            <a:spAutoFit/>
          </a:bodyPr>
          <a:lstStyle/>
          <a:p>
            <a:pPr>
              <a:lnSpc>
                <a:spcPct val="150000"/>
              </a:lnSpc>
            </a:pPr>
            <a:r>
              <a:rPr lang="en-US" sz="2400" b="1" dirty="0" smtClean="0">
                <a:solidFill>
                  <a:srgbClr val="660066"/>
                </a:solidFill>
              </a:rPr>
              <a:t>S</a:t>
            </a:r>
            <a:r>
              <a:rPr lang="en-US" sz="2000" b="1" dirty="0" smtClean="0">
                <a:solidFill>
                  <a:srgbClr val="660066"/>
                </a:solidFill>
              </a:rPr>
              <a:t>NORT </a:t>
            </a:r>
            <a:r>
              <a:rPr lang="en-US" sz="2400" dirty="0" smtClean="0"/>
              <a:t>= </a:t>
            </a:r>
            <a:r>
              <a:rPr lang="en-US" sz="2400" b="1" dirty="0" smtClean="0">
                <a:solidFill>
                  <a:schemeClr val="tx2"/>
                </a:solidFill>
              </a:rPr>
              <a:t>G</a:t>
            </a:r>
            <a:r>
              <a:rPr lang="en-US" sz="2000" b="1" dirty="0" smtClean="0">
                <a:solidFill>
                  <a:schemeClr val="tx2"/>
                </a:solidFill>
              </a:rPr>
              <a:t>RAPH</a:t>
            </a:r>
            <a:r>
              <a:rPr lang="en-US" sz="2400" b="1" dirty="0" smtClean="0">
                <a:solidFill>
                  <a:schemeClr val="tx2"/>
                </a:solidFill>
              </a:rPr>
              <a:t>D</a:t>
            </a:r>
            <a:r>
              <a:rPr lang="en-US" sz="2000" b="1" dirty="0" smtClean="0">
                <a:solidFill>
                  <a:schemeClr val="tx2"/>
                </a:solidFill>
              </a:rPr>
              <a:t>ISTANCE</a:t>
            </a:r>
            <a:r>
              <a:rPr lang="en-US" sz="2400" b="1" dirty="0" smtClean="0">
                <a:solidFill>
                  <a:schemeClr val="tx2"/>
                </a:solidFill>
              </a:rPr>
              <a:t>({1},</a:t>
            </a:r>
            <a:r>
              <a:rPr lang="en-US" sz="2400" b="1" dirty="0">
                <a:solidFill>
                  <a:schemeClr val="tx2"/>
                </a:solidFill>
              </a:rPr>
              <a:t> ∅</a:t>
            </a:r>
            <a:r>
              <a:rPr lang="en-US" sz="2400" b="1" dirty="0" smtClean="0">
                <a:solidFill>
                  <a:schemeClr val="tx2"/>
                </a:solidFill>
              </a:rPr>
              <a:t>)</a:t>
            </a:r>
            <a:r>
              <a:rPr lang="en-US" sz="2400" b="1" dirty="0" smtClean="0"/>
              <a:t> </a:t>
            </a:r>
            <a:endParaRPr lang="en-US" sz="2400" b="1" dirty="0"/>
          </a:p>
        </p:txBody>
      </p:sp>
    </p:spTree>
    <p:custDataLst>
      <p:tags r:id="rId1"/>
    </p:custDataLst>
    <p:extLst>
      <p:ext uri="{BB962C8B-B14F-4D97-AF65-F5344CB8AC3E}">
        <p14:creationId xmlns:p14="http://schemas.microsoft.com/office/powerpoint/2010/main" val="1642553867"/>
      </p:ext>
    </p:extLst>
  </p:cSld>
  <p:clrMapOvr>
    <a:masterClrMapping/>
  </p:clrMapOvr>
  <mc:AlternateContent xmlns:mc="http://schemas.openxmlformats.org/markup-compatibility/2006" xmlns:p14="http://schemas.microsoft.com/office/powerpoint/2010/main">
    <mc:Choice Requires="p14">
      <p:transition spd="slow" p14:dur="2000" advTm="114122"/>
    </mc:Choice>
    <mc:Fallback xmlns="">
      <p:transition xmlns:p14="http://schemas.microsoft.com/office/powerpoint/2010/main" spd="slow" advTm="114122"/>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Let’s Play a Game (or two)</a:t>
            </a:r>
            <a:endParaRPr lang="en-US" dirty="0"/>
          </a:p>
        </p:txBody>
      </p:sp>
      <p:grpSp>
        <p:nvGrpSpPr>
          <p:cNvPr id="17" name="Group 16"/>
          <p:cNvGrpSpPr/>
          <p:nvPr/>
        </p:nvGrpSpPr>
        <p:grpSpPr>
          <a:xfrm>
            <a:off x="1759236" y="2278097"/>
            <a:ext cx="4777064" cy="450713"/>
            <a:chOff x="757946" y="2274049"/>
            <a:chExt cx="4777064" cy="450713"/>
          </a:xfrm>
        </p:grpSpPr>
        <p:sp>
          <p:nvSpPr>
            <p:cNvPr id="3" name="Oval 2"/>
            <p:cNvSpPr/>
            <p:nvPr/>
          </p:nvSpPr>
          <p:spPr>
            <a:xfrm>
              <a:off x="757946" y="2274049"/>
              <a:ext cx="450670" cy="450713"/>
            </a:xfrm>
            <a:prstGeom prst="ellipse">
              <a:avLst/>
            </a:prstGeom>
            <a:gradFill flip="none" rotWithShape="1">
              <a:gsLst>
                <a:gs pos="0">
                  <a:schemeClr val="accent1">
                    <a:shade val="70000"/>
                    <a:satMod val="150000"/>
                    <a:alpha val="0"/>
                  </a:schemeClr>
                </a:gs>
                <a:gs pos="34000">
                  <a:schemeClr val="accent1">
                    <a:shade val="70000"/>
                    <a:satMod val="140000"/>
                    <a:alpha val="0"/>
                  </a:schemeClr>
                </a:gs>
                <a:gs pos="70000">
                  <a:schemeClr val="accent1">
                    <a:tint val="100000"/>
                    <a:shade val="90000"/>
                    <a:satMod val="140000"/>
                    <a:alpha val="0"/>
                  </a:schemeClr>
                </a:gs>
                <a:gs pos="100000">
                  <a:schemeClr val="accent1">
                    <a:tint val="100000"/>
                    <a:shade val="100000"/>
                    <a:satMod val="100000"/>
                    <a:alpha val="0"/>
                  </a:schemeClr>
                </a:gs>
              </a:gsLst>
              <a:path path="circle">
                <a:fillToRect l="100000" t="100000" r="100000" b="100000"/>
              </a:path>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Oval 3"/>
            <p:cNvSpPr/>
            <p:nvPr/>
          </p:nvSpPr>
          <p:spPr>
            <a:xfrm>
              <a:off x="1627322" y="2274049"/>
              <a:ext cx="450670" cy="450713"/>
            </a:xfrm>
            <a:prstGeom prst="ellipse">
              <a:avLst/>
            </a:prstGeom>
            <a:gradFill flip="none" rotWithShape="1">
              <a:gsLst>
                <a:gs pos="0">
                  <a:schemeClr val="accent1">
                    <a:shade val="70000"/>
                    <a:satMod val="150000"/>
                    <a:alpha val="0"/>
                  </a:schemeClr>
                </a:gs>
                <a:gs pos="34000">
                  <a:schemeClr val="accent1">
                    <a:shade val="70000"/>
                    <a:satMod val="140000"/>
                    <a:alpha val="0"/>
                  </a:schemeClr>
                </a:gs>
                <a:gs pos="70000">
                  <a:schemeClr val="accent1">
                    <a:tint val="100000"/>
                    <a:shade val="90000"/>
                    <a:satMod val="140000"/>
                    <a:alpha val="0"/>
                  </a:schemeClr>
                </a:gs>
                <a:gs pos="100000">
                  <a:schemeClr val="accent1">
                    <a:tint val="100000"/>
                    <a:shade val="100000"/>
                    <a:satMod val="100000"/>
                    <a:alpha val="0"/>
                  </a:schemeClr>
                </a:gs>
              </a:gsLst>
              <a:path path="circle">
                <a:fillToRect l="100000" t="100000" r="100000" b="100000"/>
              </a:path>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Oval 4"/>
            <p:cNvSpPr/>
            <p:nvPr/>
          </p:nvSpPr>
          <p:spPr>
            <a:xfrm>
              <a:off x="2476212" y="2274049"/>
              <a:ext cx="450670" cy="450713"/>
            </a:xfrm>
            <a:prstGeom prst="ellipse">
              <a:avLst/>
            </a:prstGeom>
            <a:gradFill flip="none" rotWithShape="1">
              <a:gsLst>
                <a:gs pos="0">
                  <a:schemeClr val="accent1">
                    <a:shade val="70000"/>
                    <a:satMod val="150000"/>
                    <a:alpha val="0"/>
                  </a:schemeClr>
                </a:gs>
                <a:gs pos="34000">
                  <a:schemeClr val="accent1">
                    <a:shade val="70000"/>
                    <a:satMod val="140000"/>
                    <a:alpha val="0"/>
                  </a:schemeClr>
                </a:gs>
                <a:gs pos="70000">
                  <a:schemeClr val="accent1">
                    <a:tint val="100000"/>
                    <a:shade val="90000"/>
                    <a:satMod val="140000"/>
                    <a:alpha val="0"/>
                  </a:schemeClr>
                </a:gs>
                <a:gs pos="100000">
                  <a:schemeClr val="accent1">
                    <a:tint val="100000"/>
                    <a:shade val="100000"/>
                    <a:satMod val="100000"/>
                    <a:alpha val="0"/>
                  </a:schemeClr>
                </a:gs>
              </a:gsLst>
              <a:path path="circle">
                <a:fillToRect l="100000" t="100000" r="100000" b="100000"/>
              </a:path>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Oval 5"/>
            <p:cNvSpPr/>
            <p:nvPr/>
          </p:nvSpPr>
          <p:spPr>
            <a:xfrm>
              <a:off x="3345588" y="2274049"/>
              <a:ext cx="450670" cy="450713"/>
            </a:xfrm>
            <a:prstGeom prst="ellipse">
              <a:avLst/>
            </a:prstGeom>
            <a:gradFill flip="none" rotWithShape="1">
              <a:gsLst>
                <a:gs pos="0">
                  <a:schemeClr val="accent1">
                    <a:shade val="70000"/>
                    <a:satMod val="150000"/>
                    <a:alpha val="0"/>
                  </a:schemeClr>
                </a:gs>
                <a:gs pos="34000">
                  <a:schemeClr val="accent1">
                    <a:shade val="70000"/>
                    <a:satMod val="140000"/>
                    <a:alpha val="0"/>
                  </a:schemeClr>
                </a:gs>
                <a:gs pos="70000">
                  <a:schemeClr val="accent1">
                    <a:tint val="100000"/>
                    <a:shade val="90000"/>
                    <a:satMod val="140000"/>
                    <a:alpha val="0"/>
                  </a:schemeClr>
                </a:gs>
                <a:gs pos="100000">
                  <a:schemeClr val="accent1">
                    <a:tint val="100000"/>
                    <a:shade val="100000"/>
                    <a:satMod val="100000"/>
                    <a:alpha val="0"/>
                  </a:schemeClr>
                </a:gs>
              </a:gsLst>
              <a:path path="circle">
                <a:fillToRect l="100000" t="100000" r="100000" b="100000"/>
              </a:path>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Oval 6"/>
            <p:cNvSpPr/>
            <p:nvPr/>
          </p:nvSpPr>
          <p:spPr>
            <a:xfrm>
              <a:off x="4214964" y="2274049"/>
              <a:ext cx="450670" cy="450713"/>
            </a:xfrm>
            <a:prstGeom prst="ellipse">
              <a:avLst/>
            </a:prstGeom>
            <a:gradFill flip="none" rotWithShape="1">
              <a:gsLst>
                <a:gs pos="0">
                  <a:schemeClr val="accent1">
                    <a:shade val="70000"/>
                    <a:satMod val="150000"/>
                    <a:alpha val="0"/>
                  </a:schemeClr>
                </a:gs>
                <a:gs pos="34000">
                  <a:schemeClr val="accent1">
                    <a:shade val="70000"/>
                    <a:satMod val="140000"/>
                    <a:alpha val="0"/>
                  </a:schemeClr>
                </a:gs>
                <a:gs pos="70000">
                  <a:schemeClr val="accent1">
                    <a:tint val="100000"/>
                    <a:shade val="90000"/>
                    <a:satMod val="140000"/>
                    <a:alpha val="0"/>
                  </a:schemeClr>
                </a:gs>
                <a:gs pos="100000">
                  <a:schemeClr val="accent1">
                    <a:tint val="100000"/>
                    <a:shade val="100000"/>
                    <a:satMod val="100000"/>
                    <a:alpha val="0"/>
                  </a:schemeClr>
                </a:gs>
              </a:gsLst>
              <a:path path="circle">
                <a:fillToRect l="100000" t="100000" r="100000" b="100000"/>
              </a:path>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Oval 7"/>
            <p:cNvSpPr/>
            <p:nvPr/>
          </p:nvSpPr>
          <p:spPr>
            <a:xfrm>
              <a:off x="5084340" y="2274049"/>
              <a:ext cx="450670" cy="450713"/>
            </a:xfrm>
            <a:prstGeom prst="ellipse">
              <a:avLst/>
            </a:prstGeom>
            <a:gradFill flip="none" rotWithShape="1">
              <a:gsLst>
                <a:gs pos="0">
                  <a:schemeClr val="accent1">
                    <a:shade val="70000"/>
                    <a:satMod val="150000"/>
                    <a:alpha val="0"/>
                  </a:schemeClr>
                </a:gs>
                <a:gs pos="34000">
                  <a:schemeClr val="accent1">
                    <a:shade val="70000"/>
                    <a:satMod val="140000"/>
                    <a:alpha val="0"/>
                  </a:schemeClr>
                </a:gs>
                <a:gs pos="70000">
                  <a:schemeClr val="accent1">
                    <a:tint val="100000"/>
                    <a:shade val="90000"/>
                    <a:satMod val="140000"/>
                    <a:alpha val="0"/>
                  </a:schemeClr>
                </a:gs>
                <a:gs pos="100000">
                  <a:schemeClr val="accent1">
                    <a:tint val="100000"/>
                    <a:shade val="100000"/>
                    <a:satMod val="100000"/>
                    <a:alpha val="0"/>
                  </a:schemeClr>
                </a:gs>
              </a:gsLst>
              <a:path path="circle">
                <a:fillToRect l="100000" t="100000" r="100000" b="100000"/>
              </a:path>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0" name="Straight Connector 9"/>
            <p:cNvCxnSpPr>
              <a:stCxn id="3" idx="6"/>
              <a:endCxn id="4" idx="2"/>
            </p:cNvCxnSpPr>
            <p:nvPr/>
          </p:nvCxnSpPr>
          <p:spPr>
            <a:xfrm>
              <a:off x="1208616" y="2499406"/>
              <a:ext cx="418706"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a:off x="2057506" y="2499406"/>
              <a:ext cx="418706"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a:off x="2926882" y="2499406"/>
              <a:ext cx="418706"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a:off x="3796258" y="2503454"/>
              <a:ext cx="418706"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a:off x="4665634" y="2503454"/>
              <a:ext cx="418706" cy="0"/>
            </a:xfrm>
            <a:prstGeom prst="line">
              <a:avLst/>
            </a:prstGeom>
          </p:spPr>
          <p:style>
            <a:lnRef idx="2">
              <a:schemeClr val="accent1"/>
            </a:lnRef>
            <a:fillRef idx="0">
              <a:schemeClr val="accent1"/>
            </a:fillRef>
            <a:effectRef idx="1">
              <a:schemeClr val="accent1"/>
            </a:effectRef>
            <a:fontRef idx="minor">
              <a:schemeClr val="tx1"/>
            </a:fontRef>
          </p:style>
        </p:cxnSp>
      </p:grpSp>
      <p:sp>
        <p:nvSpPr>
          <p:cNvPr id="20" name="Oval 19"/>
          <p:cNvSpPr/>
          <p:nvPr/>
        </p:nvSpPr>
        <p:spPr>
          <a:xfrm>
            <a:off x="3477700" y="2278097"/>
            <a:ext cx="450670" cy="450713"/>
          </a:xfrm>
          <a:prstGeom prst="ellipse">
            <a:avLst/>
          </a:prstGeom>
          <a:solidFill>
            <a:srgbClr val="DA1F28"/>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Oval 20"/>
          <p:cNvSpPr/>
          <p:nvPr/>
        </p:nvSpPr>
        <p:spPr>
          <a:xfrm>
            <a:off x="6085630" y="2282145"/>
            <a:ext cx="450670" cy="450713"/>
          </a:xfrm>
          <a:prstGeom prst="ellipse">
            <a:avLst/>
          </a:prstGeom>
          <a:solidFill>
            <a:srgbClr val="DA1F28"/>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 name="Oval 22"/>
          <p:cNvSpPr/>
          <p:nvPr/>
        </p:nvSpPr>
        <p:spPr>
          <a:xfrm>
            <a:off x="4347076" y="2278097"/>
            <a:ext cx="450670" cy="450713"/>
          </a:xfrm>
          <a:prstGeom prst="ellipse">
            <a:avLst/>
          </a:prstGeom>
          <a:solidFill>
            <a:srgbClr val="0000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 name="Oval 23"/>
          <p:cNvSpPr/>
          <p:nvPr/>
        </p:nvSpPr>
        <p:spPr>
          <a:xfrm>
            <a:off x="1759236" y="2278097"/>
            <a:ext cx="450670" cy="450713"/>
          </a:xfrm>
          <a:prstGeom prst="ellipse">
            <a:avLst/>
          </a:prstGeom>
          <a:solidFill>
            <a:srgbClr val="0000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 name="TextBox 24"/>
          <p:cNvSpPr txBox="1"/>
          <p:nvPr/>
        </p:nvSpPr>
        <p:spPr>
          <a:xfrm>
            <a:off x="2489077" y="2859780"/>
            <a:ext cx="3102405" cy="369332"/>
          </a:xfrm>
          <a:prstGeom prst="rect">
            <a:avLst/>
          </a:prstGeom>
          <a:noFill/>
        </p:spPr>
        <p:txBody>
          <a:bodyPr wrap="square" rtlCol="0">
            <a:spAutoFit/>
          </a:bodyPr>
          <a:lstStyle/>
          <a:p>
            <a:r>
              <a:rPr lang="en-US" dirty="0" smtClean="0"/>
              <a:t>Game is over – </a:t>
            </a:r>
            <a:r>
              <a:rPr lang="en-US" b="1" dirty="0" smtClean="0">
                <a:solidFill>
                  <a:srgbClr val="FF0000"/>
                </a:solidFill>
              </a:rPr>
              <a:t>Red wins</a:t>
            </a:r>
            <a:r>
              <a:rPr lang="en-US" dirty="0" smtClean="0"/>
              <a:t>!</a:t>
            </a:r>
            <a:endParaRPr lang="en-US" dirty="0"/>
          </a:p>
        </p:txBody>
      </p:sp>
      <p:sp>
        <p:nvSpPr>
          <p:cNvPr id="26" name="TextBox 25"/>
          <p:cNvSpPr txBox="1"/>
          <p:nvPr/>
        </p:nvSpPr>
        <p:spPr>
          <a:xfrm>
            <a:off x="525152" y="1624061"/>
            <a:ext cx="6086560" cy="369332"/>
          </a:xfrm>
          <a:prstGeom prst="rect">
            <a:avLst/>
          </a:prstGeom>
          <a:noFill/>
        </p:spPr>
        <p:txBody>
          <a:bodyPr wrap="none" rtlCol="0">
            <a:spAutoFit/>
          </a:bodyPr>
          <a:lstStyle/>
          <a:p>
            <a:r>
              <a:rPr lang="en-US" dirty="0" smtClean="0"/>
              <a:t>Playing </a:t>
            </a:r>
            <a:r>
              <a:rPr lang="en-US" b="1" dirty="0" smtClean="0">
                <a:solidFill>
                  <a:srgbClr val="660066"/>
                </a:solidFill>
              </a:rPr>
              <a:t>COL</a:t>
            </a:r>
            <a:r>
              <a:rPr lang="en-US" dirty="0" smtClean="0"/>
              <a:t> – adjacent vertices cannot have </a:t>
            </a:r>
            <a:r>
              <a:rPr lang="en-US" b="1" dirty="0" smtClean="0"/>
              <a:t>SAME</a:t>
            </a:r>
            <a:r>
              <a:rPr lang="en-US" dirty="0" smtClean="0"/>
              <a:t> color</a:t>
            </a:r>
            <a:endParaRPr lang="en-US" dirty="0"/>
          </a:p>
        </p:txBody>
      </p:sp>
      <p:grpSp>
        <p:nvGrpSpPr>
          <p:cNvPr id="27" name="Group 26"/>
          <p:cNvGrpSpPr/>
          <p:nvPr/>
        </p:nvGrpSpPr>
        <p:grpSpPr>
          <a:xfrm>
            <a:off x="1759236" y="4121205"/>
            <a:ext cx="4777064" cy="450713"/>
            <a:chOff x="757946" y="2274049"/>
            <a:chExt cx="4777064" cy="450713"/>
          </a:xfrm>
        </p:grpSpPr>
        <p:sp>
          <p:nvSpPr>
            <p:cNvPr id="28" name="Oval 27"/>
            <p:cNvSpPr/>
            <p:nvPr/>
          </p:nvSpPr>
          <p:spPr>
            <a:xfrm>
              <a:off x="757946" y="2274049"/>
              <a:ext cx="450670" cy="450713"/>
            </a:xfrm>
            <a:prstGeom prst="ellipse">
              <a:avLst/>
            </a:prstGeom>
            <a:gradFill flip="none" rotWithShape="1">
              <a:gsLst>
                <a:gs pos="0">
                  <a:schemeClr val="accent1">
                    <a:shade val="70000"/>
                    <a:satMod val="150000"/>
                    <a:alpha val="0"/>
                  </a:schemeClr>
                </a:gs>
                <a:gs pos="34000">
                  <a:schemeClr val="accent1">
                    <a:shade val="70000"/>
                    <a:satMod val="140000"/>
                    <a:alpha val="0"/>
                  </a:schemeClr>
                </a:gs>
                <a:gs pos="70000">
                  <a:schemeClr val="accent1">
                    <a:tint val="100000"/>
                    <a:shade val="90000"/>
                    <a:satMod val="140000"/>
                    <a:alpha val="0"/>
                  </a:schemeClr>
                </a:gs>
                <a:gs pos="100000">
                  <a:schemeClr val="accent1">
                    <a:tint val="100000"/>
                    <a:shade val="100000"/>
                    <a:satMod val="100000"/>
                    <a:alpha val="0"/>
                  </a:schemeClr>
                </a:gs>
              </a:gsLst>
              <a:path path="circle">
                <a:fillToRect l="100000" t="100000" r="100000" b="100000"/>
              </a:path>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a:off x="1627322" y="2274049"/>
              <a:ext cx="450670" cy="450713"/>
            </a:xfrm>
            <a:prstGeom prst="ellipse">
              <a:avLst/>
            </a:prstGeom>
            <a:gradFill flip="none" rotWithShape="1">
              <a:gsLst>
                <a:gs pos="0">
                  <a:schemeClr val="accent1">
                    <a:shade val="70000"/>
                    <a:satMod val="150000"/>
                    <a:alpha val="0"/>
                  </a:schemeClr>
                </a:gs>
                <a:gs pos="34000">
                  <a:schemeClr val="accent1">
                    <a:shade val="70000"/>
                    <a:satMod val="140000"/>
                    <a:alpha val="0"/>
                  </a:schemeClr>
                </a:gs>
                <a:gs pos="70000">
                  <a:schemeClr val="accent1">
                    <a:tint val="100000"/>
                    <a:shade val="90000"/>
                    <a:satMod val="140000"/>
                    <a:alpha val="0"/>
                  </a:schemeClr>
                </a:gs>
                <a:gs pos="100000">
                  <a:schemeClr val="accent1">
                    <a:tint val="100000"/>
                    <a:shade val="100000"/>
                    <a:satMod val="100000"/>
                    <a:alpha val="0"/>
                  </a:schemeClr>
                </a:gs>
              </a:gsLst>
              <a:path path="circle">
                <a:fillToRect l="100000" t="100000" r="100000" b="100000"/>
              </a:path>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Oval 29"/>
            <p:cNvSpPr/>
            <p:nvPr/>
          </p:nvSpPr>
          <p:spPr>
            <a:xfrm>
              <a:off x="2476212" y="2274049"/>
              <a:ext cx="450670" cy="450713"/>
            </a:xfrm>
            <a:prstGeom prst="ellipse">
              <a:avLst/>
            </a:prstGeom>
            <a:gradFill flip="none" rotWithShape="1">
              <a:gsLst>
                <a:gs pos="0">
                  <a:schemeClr val="accent1">
                    <a:shade val="70000"/>
                    <a:satMod val="150000"/>
                    <a:alpha val="0"/>
                  </a:schemeClr>
                </a:gs>
                <a:gs pos="34000">
                  <a:schemeClr val="accent1">
                    <a:shade val="70000"/>
                    <a:satMod val="140000"/>
                    <a:alpha val="0"/>
                  </a:schemeClr>
                </a:gs>
                <a:gs pos="70000">
                  <a:schemeClr val="accent1">
                    <a:tint val="100000"/>
                    <a:shade val="90000"/>
                    <a:satMod val="140000"/>
                    <a:alpha val="0"/>
                  </a:schemeClr>
                </a:gs>
                <a:gs pos="100000">
                  <a:schemeClr val="accent1">
                    <a:tint val="100000"/>
                    <a:shade val="100000"/>
                    <a:satMod val="100000"/>
                    <a:alpha val="0"/>
                  </a:schemeClr>
                </a:gs>
              </a:gsLst>
              <a:path path="circle">
                <a:fillToRect l="100000" t="100000" r="100000" b="100000"/>
              </a:path>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p:cNvSpPr/>
            <p:nvPr/>
          </p:nvSpPr>
          <p:spPr>
            <a:xfrm>
              <a:off x="3345588" y="2274049"/>
              <a:ext cx="450670" cy="450713"/>
            </a:xfrm>
            <a:prstGeom prst="ellipse">
              <a:avLst/>
            </a:prstGeom>
            <a:gradFill flip="none" rotWithShape="1">
              <a:gsLst>
                <a:gs pos="0">
                  <a:schemeClr val="accent1">
                    <a:shade val="70000"/>
                    <a:satMod val="150000"/>
                    <a:alpha val="0"/>
                  </a:schemeClr>
                </a:gs>
                <a:gs pos="34000">
                  <a:schemeClr val="accent1">
                    <a:shade val="70000"/>
                    <a:satMod val="140000"/>
                    <a:alpha val="0"/>
                  </a:schemeClr>
                </a:gs>
                <a:gs pos="70000">
                  <a:schemeClr val="accent1">
                    <a:tint val="100000"/>
                    <a:shade val="90000"/>
                    <a:satMod val="140000"/>
                    <a:alpha val="0"/>
                  </a:schemeClr>
                </a:gs>
                <a:gs pos="100000">
                  <a:schemeClr val="accent1">
                    <a:tint val="100000"/>
                    <a:shade val="100000"/>
                    <a:satMod val="100000"/>
                    <a:alpha val="0"/>
                  </a:schemeClr>
                </a:gs>
              </a:gsLst>
              <a:path path="circle">
                <a:fillToRect l="100000" t="100000" r="100000" b="100000"/>
              </a:path>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 name="Oval 31"/>
            <p:cNvSpPr/>
            <p:nvPr/>
          </p:nvSpPr>
          <p:spPr>
            <a:xfrm>
              <a:off x="4214964" y="2274049"/>
              <a:ext cx="450670" cy="450713"/>
            </a:xfrm>
            <a:prstGeom prst="ellipse">
              <a:avLst/>
            </a:prstGeom>
            <a:gradFill flip="none" rotWithShape="1">
              <a:gsLst>
                <a:gs pos="0">
                  <a:schemeClr val="accent1">
                    <a:shade val="70000"/>
                    <a:satMod val="150000"/>
                    <a:alpha val="0"/>
                  </a:schemeClr>
                </a:gs>
                <a:gs pos="34000">
                  <a:schemeClr val="accent1">
                    <a:shade val="70000"/>
                    <a:satMod val="140000"/>
                    <a:alpha val="0"/>
                  </a:schemeClr>
                </a:gs>
                <a:gs pos="70000">
                  <a:schemeClr val="accent1">
                    <a:tint val="100000"/>
                    <a:shade val="90000"/>
                    <a:satMod val="140000"/>
                    <a:alpha val="0"/>
                  </a:schemeClr>
                </a:gs>
                <a:gs pos="100000">
                  <a:schemeClr val="accent1">
                    <a:tint val="100000"/>
                    <a:shade val="100000"/>
                    <a:satMod val="100000"/>
                    <a:alpha val="0"/>
                  </a:schemeClr>
                </a:gs>
              </a:gsLst>
              <a:path path="circle">
                <a:fillToRect l="100000" t="100000" r="100000" b="100000"/>
              </a:path>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a:off x="5084340" y="2274049"/>
              <a:ext cx="450670" cy="450713"/>
            </a:xfrm>
            <a:prstGeom prst="ellipse">
              <a:avLst/>
            </a:prstGeom>
            <a:gradFill flip="none" rotWithShape="1">
              <a:gsLst>
                <a:gs pos="0">
                  <a:schemeClr val="accent1">
                    <a:shade val="70000"/>
                    <a:satMod val="150000"/>
                    <a:alpha val="0"/>
                  </a:schemeClr>
                </a:gs>
                <a:gs pos="34000">
                  <a:schemeClr val="accent1">
                    <a:shade val="70000"/>
                    <a:satMod val="140000"/>
                    <a:alpha val="0"/>
                  </a:schemeClr>
                </a:gs>
                <a:gs pos="70000">
                  <a:schemeClr val="accent1">
                    <a:tint val="100000"/>
                    <a:shade val="90000"/>
                    <a:satMod val="140000"/>
                    <a:alpha val="0"/>
                  </a:schemeClr>
                </a:gs>
                <a:gs pos="100000">
                  <a:schemeClr val="accent1">
                    <a:tint val="100000"/>
                    <a:shade val="100000"/>
                    <a:satMod val="100000"/>
                    <a:alpha val="0"/>
                  </a:schemeClr>
                </a:gs>
              </a:gsLst>
              <a:path path="circle">
                <a:fillToRect l="100000" t="100000" r="100000" b="100000"/>
              </a:path>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4" name="Straight Connector 33"/>
            <p:cNvCxnSpPr>
              <a:stCxn id="28" idx="6"/>
              <a:endCxn id="29" idx="2"/>
            </p:cNvCxnSpPr>
            <p:nvPr/>
          </p:nvCxnSpPr>
          <p:spPr>
            <a:xfrm>
              <a:off x="1208616" y="2499406"/>
              <a:ext cx="418706"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35" name="Straight Connector 34"/>
            <p:cNvCxnSpPr/>
            <p:nvPr/>
          </p:nvCxnSpPr>
          <p:spPr>
            <a:xfrm>
              <a:off x="2057506" y="2499406"/>
              <a:ext cx="418706"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36" name="Straight Connector 35"/>
            <p:cNvCxnSpPr/>
            <p:nvPr/>
          </p:nvCxnSpPr>
          <p:spPr>
            <a:xfrm>
              <a:off x="2926882" y="2499406"/>
              <a:ext cx="418706"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37" name="Straight Connector 36"/>
            <p:cNvCxnSpPr/>
            <p:nvPr/>
          </p:nvCxnSpPr>
          <p:spPr>
            <a:xfrm>
              <a:off x="3796258" y="2503454"/>
              <a:ext cx="418706"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38" name="Straight Connector 37"/>
            <p:cNvCxnSpPr/>
            <p:nvPr/>
          </p:nvCxnSpPr>
          <p:spPr>
            <a:xfrm>
              <a:off x="4665634" y="2503454"/>
              <a:ext cx="418706" cy="0"/>
            </a:xfrm>
            <a:prstGeom prst="line">
              <a:avLst/>
            </a:prstGeom>
          </p:spPr>
          <p:style>
            <a:lnRef idx="2">
              <a:schemeClr val="accent1"/>
            </a:lnRef>
            <a:fillRef idx="0">
              <a:schemeClr val="accent1"/>
            </a:fillRef>
            <a:effectRef idx="1">
              <a:schemeClr val="accent1"/>
            </a:effectRef>
            <a:fontRef idx="minor">
              <a:schemeClr val="tx1"/>
            </a:fontRef>
          </p:style>
        </p:cxnSp>
      </p:grpSp>
      <p:sp>
        <p:nvSpPr>
          <p:cNvPr id="51" name="TextBox 50"/>
          <p:cNvSpPr txBox="1"/>
          <p:nvPr/>
        </p:nvSpPr>
        <p:spPr>
          <a:xfrm>
            <a:off x="457200" y="3407118"/>
            <a:ext cx="7109639" cy="646331"/>
          </a:xfrm>
          <a:prstGeom prst="rect">
            <a:avLst/>
          </a:prstGeom>
          <a:noFill/>
        </p:spPr>
        <p:txBody>
          <a:bodyPr wrap="none" rtlCol="0">
            <a:spAutoFit/>
          </a:bodyPr>
          <a:lstStyle/>
          <a:p>
            <a:r>
              <a:rPr lang="en-US" dirty="0"/>
              <a:t>Playing </a:t>
            </a:r>
            <a:r>
              <a:rPr lang="en-US" b="1" dirty="0" smtClean="0">
                <a:solidFill>
                  <a:srgbClr val="660066"/>
                </a:solidFill>
              </a:rPr>
              <a:t>SNORT</a:t>
            </a:r>
            <a:r>
              <a:rPr lang="en-US" dirty="0" smtClean="0"/>
              <a:t> </a:t>
            </a:r>
            <a:r>
              <a:rPr lang="en-US" dirty="0"/>
              <a:t>– adjacent vertices cannot have </a:t>
            </a:r>
            <a:r>
              <a:rPr lang="en-US" b="1" dirty="0" smtClean="0"/>
              <a:t>DIFFERENT</a:t>
            </a:r>
            <a:r>
              <a:rPr lang="en-US" dirty="0" smtClean="0"/>
              <a:t>  </a:t>
            </a:r>
            <a:r>
              <a:rPr lang="en-US" dirty="0"/>
              <a:t>color</a:t>
            </a:r>
          </a:p>
          <a:p>
            <a:endParaRPr lang="en-US" dirty="0"/>
          </a:p>
        </p:txBody>
      </p:sp>
      <p:sp>
        <p:nvSpPr>
          <p:cNvPr id="52" name="Oval 51"/>
          <p:cNvSpPr/>
          <p:nvPr/>
        </p:nvSpPr>
        <p:spPr>
          <a:xfrm>
            <a:off x="1759236" y="4125253"/>
            <a:ext cx="450670" cy="450713"/>
          </a:xfrm>
          <a:prstGeom prst="ellipse">
            <a:avLst/>
          </a:prstGeom>
          <a:solidFill>
            <a:srgbClr val="0000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3" name="Oval 52"/>
          <p:cNvSpPr/>
          <p:nvPr/>
        </p:nvSpPr>
        <p:spPr>
          <a:xfrm>
            <a:off x="3477502" y="4121205"/>
            <a:ext cx="450670" cy="450713"/>
          </a:xfrm>
          <a:prstGeom prst="ellipse">
            <a:avLst/>
          </a:prstGeom>
          <a:solidFill>
            <a:srgbClr val="DA1F28"/>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4" name="Oval 53"/>
          <p:cNvSpPr/>
          <p:nvPr/>
        </p:nvSpPr>
        <p:spPr>
          <a:xfrm>
            <a:off x="5216452" y="4121205"/>
            <a:ext cx="450670" cy="450713"/>
          </a:xfrm>
          <a:prstGeom prst="ellipse">
            <a:avLst/>
          </a:prstGeom>
          <a:solidFill>
            <a:srgbClr val="0000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55" name="Group 54"/>
          <p:cNvGrpSpPr/>
          <p:nvPr/>
        </p:nvGrpSpPr>
        <p:grpSpPr>
          <a:xfrm>
            <a:off x="1779722" y="5344827"/>
            <a:ext cx="4777064" cy="450713"/>
            <a:chOff x="757946" y="2274049"/>
            <a:chExt cx="4777064" cy="450713"/>
          </a:xfrm>
        </p:grpSpPr>
        <p:sp>
          <p:nvSpPr>
            <p:cNvPr id="56" name="Oval 55"/>
            <p:cNvSpPr/>
            <p:nvPr/>
          </p:nvSpPr>
          <p:spPr>
            <a:xfrm>
              <a:off x="757946" y="2274049"/>
              <a:ext cx="450670" cy="450713"/>
            </a:xfrm>
            <a:prstGeom prst="ellipse">
              <a:avLst/>
            </a:prstGeom>
            <a:gradFill flip="none" rotWithShape="1">
              <a:gsLst>
                <a:gs pos="0">
                  <a:schemeClr val="accent1">
                    <a:shade val="70000"/>
                    <a:satMod val="150000"/>
                    <a:alpha val="0"/>
                  </a:schemeClr>
                </a:gs>
                <a:gs pos="34000">
                  <a:schemeClr val="accent1">
                    <a:shade val="70000"/>
                    <a:satMod val="140000"/>
                    <a:alpha val="0"/>
                  </a:schemeClr>
                </a:gs>
                <a:gs pos="70000">
                  <a:schemeClr val="accent1">
                    <a:tint val="100000"/>
                    <a:shade val="90000"/>
                    <a:satMod val="140000"/>
                    <a:alpha val="0"/>
                  </a:schemeClr>
                </a:gs>
                <a:gs pos="100000">
                  <a:schemeClr val="accent1">
                    <a:tint val="100000"/>
                    <a:shade val="100000"/>
                    <a:satMod val="100000"/>
                    <a:alpha val="0"/>
                  </a:schemeClr>
                </a:gs>
              </a:gsLst>
              <a:path path="circle">
                <a:fillToRect l="100000" t="100000" r="100000" b="100000"/>
              </a:path>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7" name="Oval 56"/>
            <p:cNvSpPr/>
            <p:nvPr/>
          </p:nvSpPr>
          <p:spPr>
            <a:xfrm>
              <a:off x="1627322" y="2274049"/>
              <a:ext cx="450670" cy="450713"/>
            </a:xfrm>
            <a:prstGeom prst="ellipse">
              <a:avLst/>
            </a:prstGeom>
            <a:gradFill flip="none" rotWithShape="1">
              <a:gsLst>
                <a:gs pos="0">
                  <a:schemeClr val="accent1">
                    <a:shade val="70000"/>
                    <a:satMod val="150000"/>
                    <a:alpha val="0"/>
                  </a:schemeClr>
                </a:gs>
                <a:gs pos="34000">
                  <a:schemeClr val="accent1">
                    <a:shade val="70000"/>
                    <a:satMod val="140000"/>
                    <a:alpha val="0"/>
                  </a:schemeClr>
                </a:gs>
                <a:gs pos="70000">
                  <a:schemeClr val="accent1">
                    <a:tint val="100000"/>
                    <a:shade val="90000"/>
                    <a:satMod val="140000"/>
                    <a:alpha val="0"/>
                  </a:schemeClr>
                </a:gs>
                <a:gs pos="100000">
                  <a:schemeClr val="accent1">
                    <a:tint val="100000"/>
                    <a:shade val="100000"/>
                    <a:satMod val="100000"/>
                    <a:alpha val="0"/>
                  </a:schemeClr>
                </a:gs>
              </a:gsLst>
              <a:path path="circle">
                <a:fillToRect l="100000" t="100000" r="100000" b="100000"/>
              </a:path>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8" name="Oval 57"/>
            <p:cNvSpPr/>
            <p:nvPr/>
          </p:nvSpPr>
          <p:spPr>
            <a:xfrm>
              <a:off x="2476212" y="2274049"/>
              <a:ext cx="450670" cy="450713"/>
            </a:xfrm>
            <a:prstGeom prst="ellipse">
              <a:avLst/>
            </a:prstGeom>
            <a:gradFill flip="none" rotWithShape="1">
              <a:gsLst>
                <a:gs pos="0">
                  <a:schemeClr val="accent1">
                    <a:shade val="70000"/>
                    <a:satMod val="150000"/>
                    <a:alpha val="0"/>
                  </a:schemeClr>
                </a:gs>
                <a:gs pos="34000">
                  <a:schemeClr val="accent1">
                    <a:shade val="70000"/>
                    <a:satMod val="140000"/>
                    <a:alpha val="0"/>
                  </a:schemeClr>
                </a:gs>
                <a:gs pos="70000">
                  <a:schemeClr val="accent1">
                    <a:tint val="100000"/>
                    <a:shade val="90000"/>
                    <a:satMod val="140000"/>
                    <a:alpha val="0"/>
                  </a:schemeClr>
                </a:gs>
                <a:gs pos="100000">
                  <a:schemeClr val="accent1">
                    <a:tint val="100000"/>
                    <a:shade val="100000"/>
                    <a:satMod val="100000"/>
                    <a:alpha val="0"/>
                  </a:schemeClr>
                </a:gs>
              </a:gsLst>
              <a:path path="circle">
                <a:fillToRect l="100000" t="100000" r="100000" b="100000"/>
              </a:path>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9" name="Oval 58"/>
            <p:cNvSpPr/>
            <p:nvPr/>
          </p:nvSpPr>
          <p:spPr>
            <a:xfrm>
              <a:off x="3345588" y="2274049"/>
              <a:ext cx="450670" cy="450713"/>
            </a:xfrm>
            <a:prstGeom prst="ellipse">
              <a:avLst/>
            </a:prstGeom>
            <a:gradFill flip="none" rotWithShape="1">
              <a:gsLst>
                <a:gs pos="0">
                  <a:schemeClr val="accent1">
                    <a:shade val="70000"/>
                    <a:satMod val="150000"/>
                    <a:alpha val="0"/>
                  </a:schemeClr>
                </a:gs>
                <a:gs pos="34000">
                  <a:schemeClr val="accent1">
                    <a:shade val="70000"/>
                    <a:satMod val="140000"/>
                    <a:alpha val="0"/>
                  </a:schemeClr>
                </a:gs>
                <a:gs pos="70000">
                  <a:schemeClr val="accent1">
                    <a:tint val="100000"/>
                    <a:shade val="90000"/>
                    <a:satMod val="140000"/>
                    <a:alpha val="0"/>
                  </a:schemeClr>
                </a:gs>
                <a:gs pos="100000">
                  <a:schemeClr val="accent1">
                    <a:tint val="100000"/>
                    <a:shade val="100000"/>
                    <a:satMod val="100000"/>
                    <a:alpha val="0"/>
                  </a:schemeClr>
                </a:gs>
              </a:gsLst>
              <a:path path="circle">
                <a:fillToRect l="100000" t="100000" r="100000" b="100000"/>
              </a:path>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0" name="Oval 59"/>
            <p:cNvSpPr/>
            <p:nvPr/>
          </p:nvSpPr>
          <p:spPr>
            <a:xfrm>
              <a:off x="4214964" y="2274049"/>
              <a:ext cx="450670" cy="450713"/>
            </a:xfrm>
            <a:prstGeom prst="ellipse">
              <a:avLst/>
            </a:prstGeom>
            <a:gradFill flip="none" rotWithShape="1">
              <a:gsLst>
                <a:gs pos="0">
                  <a:schemeClr val="accent1">
                    <a:shade val="70000"/>
                    <a:satMod val="150000"/>
                    <a:alpha val="0"/>
                  </a:schemeClr>
                </a:gs>
                <a:gs pos="34000">
                  <a:schemeClr val="accent1">
                    <a:shade val="70000"/>
                    <a:satMod val="140000"/>
                    <a:alpha val="0"/>
                  </a:schemeClr>
                </a:gs>
                <a:gs pos="70000">
                  <a:schemeClr val="accent1">
                    <a:tint val="100000"/>
                    <a:shade val="90000"/>
                    <a:satMod val="140000"/>
                    <a:alpha val="0"/>
                  </a:schemeClr>
                </a:gs>
                <a:gs pos="100000">
                  <a:schemeClr val="accent1">
                    <a:tint val="100000"/>
                    <a:shade val="100000"/>
                    <a:satMod val="100000"/>
                    <a:alpha val="0"/>
                  </a:schemeClr>
                </a:gs>
              </a:gsLst>
              <a:path path="circle">
                <a:fillToRect l="100000" t="100000" r="100000" b="100000"/>
              </a:path>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1" name="Oval 60"/>
            <p:cNvSpPr/>
            <p:nvPr/>
          </p:nvSpPr>
          <p:spPr>
            <a:xfrm>
              <a:off x="5084340" y="2274049"/>
              <a:ext cx="450670" cy="450713"/>
            </a:xfrm>
            <a:prstGeom prst="ellipse">
              <a:avLst/>
            </a:prstGeom>
            <a:gradFill flip="none" rotWithShape="1">
              <a:gsLst>
                <a:gs pos="0">
                  <a:schemeClr val="accent1">
                    <a:shade val="70000"/>
                    <a:satMod val="150000"/>
                    <a:alpha val="0"/>
                  </a:schemeClr>
                </a:gs>
                <a:gs pos="34000">
                  <a:schemeClr val="accent1">
                    <a:shade val="70000"/>
                    <a:satMod val="140000"/>
                    <a:alpha val="0"/>
                  </a:schemeClr>
                </a:gs>
                <a:gs pos="70000">
                  <a:schemeClr val="accent1">
                    <a:tint val="100000"/>
                    <a:shade val="90000"/>
                    <a:satMod val="140000"/>
                    <a:alpha val="0"/>
                  </a:schemeClr>
                </a:gs>
                <a:gs pos="100000">
                  <a:schemeClr val="accent1">
                    <a:tint val="100000"/>
                    <a:shade val="100000"/>
                    <a:satMod val="100000"/>
                    <a:alpha val="0"/>
                  </a:schemeClr>
                </a:gs>
              </a:gsLst>
              <a:path path="circle">
                <a:fillToRect l="100000" t="100000" r="100000" b="100000"/>
              </a:path>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62" name="Straight Connector 61"/>
            <p:cNvCxnSpPr>
              <a:stCxn id="56" idx="6"/>
              <a:endCxn id="57" idx="2"/>
            </p:cNvCxnSpPr>
            <p:nvPr/>
          </p:nvCxnSpPr>
          <p:spPr>
            <a:xfrm>
              <a:off x="1208616" y="2499406"/>
              <a:ext cx="418706"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63" name="Straight Connector 62"/>
            <p:cNvCxnSpPr/>
            <p:nvPr/>
          </p:nvCxnSpPr>
          <p:spPr>
            <a:xfrm>
              <a:off x="2057506" y="2499406"/>
              <a:ext cx="418706"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64" name="Straight Connector 63"/>
            <p:cNvCxnSpPr/>
            <p:nvPr/>
          </p:nvCxnSpPr>
          <p:spPr>
            <a:xfrm>
              <a:off x="2926882" y="2499406"/>
              <a:ext cx="418706"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65" name="Straight Connector 64"/>
            <p:cNvCxnSpPr/>
            <p:nvPr/>
          </p:nvCxnSpPr>
          <p:spPr>
            <a:xfrm>
              <a:off x="3796258" y="2503454"/>
              <a:ext cx="418706"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66" name="Straight Connector 65"/>
            <p:cNvCxnSpPr/>
            <p:nvPr/>
          </p:nvCxnSpPr>
          <p:spPr>
            <a:xfrm>
              <a:off x="4665634" y="2503454"/>
              <a:ext cx="418706" cy="0"/>
            </a:xfrm>
            <a:prstGeom prst="line">
              <a:avLst/>
            </a:prstGeom>
          </p:spPr>
          <p:style>
            <a:lnRef idx="2">
              <a:schemeClr val="accent1"/>
            </a:lnRef>
            <a:fillRef idx="0">
              <a:schemeClr val="accent1"/>
            </a:fillRef>
            <a:effectRef idx="1">
              <a:schemeClr val="accent1"/>
            </a:effectRef>
            <a:fontRef idx="minor">
              <a:schemeClr val="tx1"/>
            </a:fontRef>
          </p:style>
        </p:cxnSp>
      </p:grpSp>
      <p:sp>
        <p:nvSpPr>
          <p:cNvPr id="67" name="Oval 66"/>
          <p:cNvSpPr/>
          <p:nvPr/>
        </p:nvSpPr>
        <p:spPr>
          <a:xfrm>
            <a:off x="3497988" y="5344827"/>
            <a:ext cx="450670" cy="450713"/>
          </a:xfrm>
          <a:prstGeom prst="ellipse">
            <a:avLst/>
          </a:prstGeom>
          <a:solidFill>
            <a:srgbClr val="0000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9" name="Oval 68"/>
          <p:cNvSpPr/>
          <p:nvPr/>
        </p:nvSpPr>
        <p:spPr>
          <a:xfrm>
            <a:off x="1779722" y="5344827"/>
            <a:ext cx="450670" cy="450713"/>
          </a:xfrm>
          <a:prstGeom prst="ellipse">
            <a:avLst/>
          </a:prstGeom>
          <a:solidFill>
            <a:srgbClr val="0000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0" name="TextBox 69"/>
          <p:cNvSpPr txBox="1"/>
          <p:nvPr/>
        </p:nvSpPr>
        <p:spPr>
          <a:xfrm>
            <a:off x="3099768" y="4792393"/>
            <a:ext cx="1362497" cy="369332"/>
          </a:xfrm>
          <a:prstGeom prst="rect">
            <a:avLst/>
          </a:prstGeom>
          <a:noFill/>
        </p:spPr>
        <p:txBody>
          <a:bodyPr wrap="none" rtlCol="0">
            <a:spAutoFit/>
          </a:bodyPr>
          <a:lstStyle/>
          <a:p>
            <a:r>
              <a:rPr lang="en-US" b="1" dirty="0" smtClean="0">
                <a:solidFill>
                  <a:srgbClr val="0000FF"/>
                </a:solidFill>
              </a:rPr>
              <a:t>Blue Wins</a:t>
            </a:r>
            <a:r>
              <a:rPr lang="en-US" dirty="0" smtClean="0"/>
              <a:t>!</a:t>
            </a:r>
            <a:endParaRPr lang="en-US" dirty="0"/>
          </a:p>
        </p:txBody>
      </p:sp>
      <p:sp>
        <p:nvSpPr>
          <p:cNvPr id="72" name="TextBox 71"/>
          <p:cNvSpPr txBox="1"/>
          <p:nvPr/>
        </p:nvSpPr>
        <p:spPr>
          <a:xfrm>
            <a:off x="2752939" y="5929109"/>
            <a:ext cx="2480930" cy="369332"/>
          </a:xfrm>
          <a:prstGeom prst="rect">
            <a:avLst/>
          </a:prstGeom>
          <a:noFill/>
        </p:spPr>
        <p:txBody>
          <a:bodyPr wrap="none" rtlCol="0">
            <a:spAutoFit/>
          </a:bodyPr>
          <a:lstStyle/>
          <a:p>
            <a:r>
              <a:rPr lang="en-US" b="1" dirty="0" smtClean="0">
                <a:solidFill>
                  <a:srgbClr val="0000FF"/>
                </a:solidFill>
              </a:rPr>
              <a:t>Blue wins </a:t>
            </a:r>
            <a:r>
              <a:rPr lang="en-US" dirty="0" smtClean="0"/>
              <a:t>once more!</a:t>
            </a:r>
            <a:endParaRPr lang="en-US" dirty="0"/>
          </a:p>
        </p:txBody>
      </p:sp>
      <p:sp>
        <p:nvSpPr>
          <p:cNvPr id="73" name="Oval 72"/>
          <p:cNvSpPr/>
          <p:nvPr/>
        </p:nvSpPr>
        <p:spPr>
          <a:xfrm>
            <a:off x="5236740" y="5344827"/>
            <a:ext cx="450670" cy="450713"/>
          </a:xfrm>
          <a:prstGeom prst="ellipse">
            <a:avLst/>
          </a:prstGeom>
          <a:solidFill>
            <a:srgbClr val="DA1F28"/>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4" name="Oval 73"/>
          <p:cNvSpPr/>
          <p:nvPr/>
        </p:nvSpPr>
        <p:spPr>
          <a:xfrm>
            <a:off x="6106116" y="5344827"/>
            <a:ext cx="450670" cy="450713"/>
          </a:xfrm>
          <a:prstGeom prst="ellipse">
            <a:avLst/>
          </a:prstGeom>
          <a:solidFill>
            <a:srgbClr val="DA1F28"/>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5" name="Oval 74"/>
          <p:cNvSpPr/>
          <p:nvPr/>
        </p:nvSpPr>
        <p:spPr>
          <a:xfrm>
            <a:off x="2649098" y="5344827"/>
            <a:ext cx="450670" cy="450713"/>
          </a:xfrm>
          <a:prstGeom prst="ellipse">
            <a:avLst/>
          </a:prstGeom>
          <a:solidFill>
            <a:srgbClr val="0000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ustDataLst>
      <p:tags r:id="rId1"/>
    </p:custDataLst>
    <p:extLst>
      <p:ext uri="{BB962C8B-B14F-4D97-AF65-F5344CB8AC3E}">
        <p14:creationId xmlns:p14="http://schemas.microsoft.com/office/powerpoint/2010/main" val="470165084"/>
      </p:ext>
    </p:extLst>
  </p:cSld>
  <p:clrMapOvr>
    <a:masterClrMapping/>
  </p:clrMapOvr>
  <mc:AlternateContent xmlns:mc="http://schemas.openxmlformats.org/markup-compatibility/2006" xmlns:p14="http://schemas.microsoft.com/office/powerpoint/2010/main">
    <mc:Choice Requires="p14">
      <p:transition spd="slow" p14:dur="2000" advTm="92465"/>
    </mc:Choice>
    <mc:Fallback xmlns="">
      <p:transition xmlns:p14="http://schemas.microsoft.com/office/powerpoint/2010/main" spd="slow" advTm="92465"/>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fade">
                                      <p:cBhvr>
                                        <p:cTn id="7" dur="500"/>
                                        <p:tgtEl>
                                          <p:spTgt spid="26"/>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17"/>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24"/>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21"/>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23"/>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20"/>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5"/>
                                        </p:tgtEl>
                                        <p:attrNameLst>
                                          <p:attrName>style.visibility</p:attrName>
                                        </p:attrNameLst>
                                      </p:cBhvr>
                                      <p:to>
                                        <p:strVal val="visible"/>
                                      </p:to>
                                    </p:set>
                                    <p:animEffect transition="in" filter="fade">
                                      <p:cBhvr>
                                        <p:cTn id="32" dur="2000"/>
                                        <p:tgtEl>
                                          <p:spTgt spid="25"/>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51"/>
                                        </p:tgtEl>
                                        <p:attrNameLst>
                                          <p:attrName>style.visibility</p:attrName>
                                        </p:attrNameLst>
                                      </p:cBhvr>
                                      <p:to>
                                        <p:strVal val="visible"/>
                                      </p:to>
                                    </p:set>
                                    <p:animEffect transition="in" filter="fade">
                                      <p:cBhvr>
                                        <p:cTn id="37" dur="500"/>
                                        <p:tgtEl>
                                          <p:spTgt spid="51"/>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27"/>
                                        </p:tgtEl>
                                        <p:attrNameLst>
                                          <p:attrName>style.visibility</p:attrName>
                                        </p:attrNameLst>
                                      </p:cBhvr>
                                      <p:to>
                                        <p:strVal val="visible"/>
                                      </p:to>
                                    </p:set>
                                    <p:animEffect transition="in" filter="fade">
                                      <p:cBhvr>
                                        <p:cTn id="42" dur="500"/>
                                        <p:tgtEl>
                                          <p:spTgt spid="27"/>
                                        </p:tgtEl>
                                      </p:cBhvr>
                                    </p:animEffec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52"/>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53"/>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54"/>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0" presetClass="entr" presetSubtype="0" fill="hold" grpId="0" nodeType="clickEffect">
                                  <p:stCondLst>
                                    <p:cond delay="0"/>
                                  </p:stCondLst>
                                  <p:childTnLst>
                                    <p:set>
                                      <p:cBhvr>
                                        <p:cTn id="58" dur="1" fill="hold">
                                          <p:stCondLst>
                                            <p:cond delay="0"/>
                                          </p:stCondLst>
                                        </p:cTn>
                                        <p:tgtEl>
                                          <p:spTgt spid="70"/>
                                        </p:tgtEl>
                                        <p:attrNameLst>
                                          <p:attrName>style.visibility</p:attrName>
                                        </p:attrNameLst>
                                      </p:cBhvr>
                                      <p:to>
                                        <p:strVal val="visible"/>
                                      </p:to>
                                    </p:set>
                                    <p:animEffect transition="in" filter="fade">
                                      <p:cBhvr>
                                        <p:cTn id="59" dur="500"/>
                                        <p:tgtEl>
                                          <p:spTgt spid="70"/>
                                        </p:tgtEl>
                                      </p:cBhvr>
                                    </p:animEffect>
                                  </p:childTnLst>
                                </p:cTn>
                              </p:par>
                            </p:childTnLst>
                          </p:cTn>
                        </p:par>
                      </p:childTnLst>
                    </p:cTn>
                  </p:par>
                  <p:par>
                    <p:cTn id="60" fill="hold">
                      <p:stCondLst>
                        <p:cond delay="indefinite"/>
                      </p:stCondLst>
                      <p:childTnLst>
                        <p:par>
                          <p:cTn id="61" fill="hold">
                            <p:stCondLst>
                              <p:cond delay="0"/>
                            </p:stCondLst>
                            <p:childTnLst>
                              <p:par>
                                <p:cTn id="62" presetID="10" presetClass="entr" presetSubtype="0" fill="hold" nodeType="clickEffect">
                                  <p:stCondLst>
                                    <p:cond delay="0"/>
                                  </p:stCondLst>
                                  <p:childTnLst>
                                    <p:set>
                                      <p:cBhvr>
                                        <p:cTn id="63" dur="1" fill="hold">
                                          <p:stCondLst>
                                            <p:cond delay="0"/>
                                          </p:stCondLst>
                                        </p:cTn>
                                        <p:tgtEl>
                                          <p:spTgt spid="55"/>
                                        </p:tgtEl>
                                        <p:attrNameLst>
                                          <p:attrName>style.visibility</p:attrName>
                                        </p:attrNameLst>
                                      </p:cBhvr>
                                      <p:to>
                                        <p:strVal val="visible"/>
                                      </p:to>
                                    </p:set>
                                    <p:animEffect transition="in" filter="fade">
                                      <p:cBhvr>
                                        <p:cTn id="64" dur="500"/>
                                        <p:tgtEl>
                                          <p:spTgt spid="55"/>
                                        </p:tgtEl>
                                      </p:cBhvr>
                                    </p:animEffec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grpId="0" nodeType="clickEffect">
                                  <p:stCondLst>
                                    <p:cond delay="0"/>
                                  </p:stCondLst>
                                  <p:childTnLst>
                                    <p:set>
                                      <p:cBhvr>
                                        <p:cTn id="68" dur="1" fill="hold">
                                          <p:stCondLst>
                                            <p:cond delay="0"/>
                                          </p:stCondLst>
                                        </p:cTn>
                                        <p:tgtEl>
                                          <p:spTgt spid="67"/>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grpId="0" nodeType="clickEffect">
                                  <p:stCondLst>
                                    <p:cond delay="0"/>
                                  </p:stCondLst>
                                  <p:childTnLst>
                                    <p:set>
                                      <p:cBhvr>
                                        <p:cTn id="72" dur="1" fill="hold">
                                          <p:stCondLst>
                                            <p:cond delay="0"/>
                                          </p:stCondLst>
                                        </p:cTn>
                                        <p:tgtEl>
                                          <p:spTgt spid="73"/>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grpId="0" nodeType="clickEffect">
                                  <p:stCondLst>
                                    <p:cond delay="0"/>
                                  </p:stCondLst>
                                  <p:childTnLst>
                                    <p:set>
                                      <p:cBhvr>
                                        <p:cTn id="76" dur="1" fill="hold">
                                          <p:stCondLst>
                                            <p:cond delay="0"/>
                                          </p:stCondLst>
                                        </p:cTn>
                                        <p:tgtEl>
                                          <p:spTgt spid="69"/>
                                        </p:tgtEl>
                                        <p:attrNameLst>
                                          <p:attrName>style.visibility</p:attrName>
                                        </p:attrNameLst>
                                      </p:cBhvr>
                                      <p:to>
                                        <p:strVal val="visible"/>
                                      </p:to>
                                    </p:set>
                                  </p:childTnLst>
                                </p:cTn>
                              </p:par>
                            </p:childTnLst>
                          </p:cTn>
                        </p:par>
                      </p:childTnLst>
                    </p:cTn>
                  </p:par>
                  <p:par>
                    <p:cTn id="77" fill="hold">
                      <p:stCondLst>
                        <p:cond delay="indefinite"/>
                      </p:stCondLst>
                      <p:childTnLst>
                        <p:par>
                          <p:cTn id="78" fill="hold">
                            <p:stCondLst>
                              <p:cond delay="0"/>
                            </p:stCondLst>
                            <p:childTnLst>
                              <p:par>
                                <p:cTn id="79" presetID="1" presetClass="entr" presetSubtype="0" fill="hold" grpId="0" nodeType="clickEffect">
                                  <p:stCondLst>
                                    <p:cond delay="0"/>
                                  </p:stCondLst>
                                  <p:childTnLst>
                                    <p:set>
                                      <p:cBhvr>
                                        <p:cTn id="80" dur="1" fill="hold">
                                          <p:stCondLst>
                                            <p:cond delay="0"/>
                                          </p:stCondLst>
                                        </p:cTn>
                                        <p:tgtEl>
                                          <p:spTgt spid="74"/>
                                        </p:tgtEl>
                                        <p:attrNameLst>
                                          <p:attrName>style.visibility</p:attrName>
                                        </p:attrNameLst>
                                      </p:cBhvr>
                                      <p:to>
                                        <p:strVal val="visible"/>
                                      </p:to>
                                    </p:set>
                                  </p:childTnLst>
                                </p:cTn>
                              </p:par>
                            </p:childTnLst>
                          </p:cTn>
                        </p:par>
                      </p:childTnLst>
                    </p:cTn>
                  </p:par>
                  <p:par>
                    <p:cTn id="81" fill="hold">
                      <p:stCondLst>
                        <p:cond delay="indefinite"/>
                      </p:stCondLst>
                      <p:childTnLst>
                        <p:par>
                          <p:cTn id="82" fill="hold">
                            <p:stCondLst>
                              <p:cond delay="0"/>
                            </p:stCondLst>
                            <p:childTnLst>
                              <p:par>
                                <p:cTn id="83" presetID="1" presetClass="entr" presetSubtype="0" fill="hold" grpId="0" nodeType="clickEffect">
                                  <p:stCondLst>
                                    <p:cond delay="0"/>
                                  </p:stCondLst>
                                  <p:childTnLst>
                                    <p:set>
                                      <p:cBhvr>
                                        <p:cTn id="84" dur="1" fill="hold">
                                          <p:stCondLst>
                                            <p:cond delay="0"/>
                                          </p:stCondLst>
                                        </p:cTn>
                                        <p:tgtEl>
                                          <p:spTgt spid="75"/>
                                        </p:tgtEl>
                                        <p:attrNameLst>
                                          <p:attrName>style.visibility</p:attrName>
                                        </p:attrNameLst>
                                      </p:cBhvr>
                                      <p:to>
                                        <p:strVal val="visible"/>
                                      </p:to>
                                    </p:set>
                                  </p:childTnLst>
                                </p:cTn>
                              </p:par>
                            </p:childTnLst>
                          </p:cTn>
                        </p:par>
                      </p:childTnLst>
                    </p:cTn>
                  </p:par>
                  <p:par>
                    <p:cTn id="85" fill="hold">
                      <p:stCondLst>
                        <p:cond delay="indefinite"/>
                      </p:stCondLst>
                      <p:childTnLst>
                        <p:par>
                          <p:cTn id="86" fill="hold">
                            <p:stCondLst>
                              <p:cond delay="0"/>
                            </p:stCondLst>
                            <p:childTnLst>
                              <p:par>
                                <p:cTn id="87" presetID="1" presetClass="entr" presetSubtype="0" fill="hold" grpId="0" nodeType="clickEffect">
                                  <p:stCondLst>
                                    <p:cond delay="0"/>
                                  </p:stCondLst>
                                  <p:childTnLst>
                                    <p:set>
                                      <p:cBhvr>
                                        <p:cTn id="88" dur="1" fill="hold">
                                          <p:stCondLst>
                                            <p:cond delay="0"/>
                                          </p:stCondLst>
                                        </p:cTn>
                                        <p:tgtEl>
                                          <p:spTgt spid="7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1" grpId="0" animBg="1"/>
      <p:bldP spid="23" grpId="0" animBg="1"/>
      <p:bldP spid="24" grpId="0" animBg="1"/>
      <p:bldP spid="25" grpId="0"/>
      <p:bldP spid="26" grpId="0"/>
      <p:bldP spid="51" grpId="0"/>
      <p:bldP spid="52" grpId="0" animBg="1"/>
      <p:bldP spid="53" grpId="0" animBg="1"/>
      <p:bldP spid="54" grpId="0" animBg="1"/>
      <p:bldP spid="67" grpId="0" animBg="1"/>
      <p:bldP spid="69" grpId="0" animBg="1"/>
      <p:bldP spid="70" grpId="0"/>
      <p:bldP spid="72" grpId="0"/>
      <p:bldP spid="73" grpId="0" animBg="1"/>
      <p:bldP spid="74" grpId="0" animBg="1"/>
      <p:bldP spid="7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Can We Analyze a Game?</a:t>
            </a:r>
          </a:p>
        </p:txBody>
      </p:sp>
      <p:sp>
        <p:nvSpPr>
          <p:cNvPr id="3" name="Content Placeholder 2"/>
          <p:cNvSpPr>
            <a:spLocks noGrp="1"/>
          </p:cNvSpPr>
          <p:nvPr>
            <p:ph sz="half" idx="1"/>
          </p:nvPr>
        </p:nvSpPr>
        <p:spPr/>
        <p:txBody>
          <a:bodyPr>
            <a:normAutofit/>
          </a:bodyPr>
          <a:lstStyle/>
          <a:p>
            <a:pPr>
              <a:buFont typeface="Wingdings" charset="2"/>
              <a:buChar char="§"/>
            </a:pPr>
            <a:r>
              <a:rPr lang="en-US" sz="2600" dirty="0" smtClean="0"/>
              <a:t>Strategy </a:t>
            </a:r>
            <a:r>
              <a:rPr lang="en-US" sz="2600" dirty="0"/>
              <a:t>stealing, </a:t>
            </a:r>
            <a:r>
              <a:rPr lang="en-US" sz="2600" dirty="0" smtClean="0"/>
              <a:t>mirroring</a:t>
            </a:r>
          </a:p>
          <a:p>
            <a:pPr>
              <a:buFont typeface="Wingdings" charset="2"/>
              <a:buChar char="§"/>
            </a:pPr>
            <a:endParaRPr lang="en-US" sz="2400" dirty="0"/>
          </a:p>
          <a:p>
            <a:pPr marL="0" indent="0">
              <a:buNone/>
            </a:pPr>
            <a:endParaRPr lang="en-US" sz="2400" dirty="0" smtClean="0"/>
          </a:p>
          <a:p>
            <a:pPr marL="0" indent="0">
              <a:buNone/>
            </a:pPr>
            <a:endParaRPr lang="en-US" sz="2400" dirty="0"/>
          </a:p>
          <a:p>
            <a:pPr>
              <a:buFont typeface="Wingdings" charset="2"/>
              <a:buChar char="§"/>
            </a:pPr>
            <a:r>
              <a:rPr lang="en-US" sz="2600" dirty="0"/>
              <a:t>Create a game </a:t>
            </a:r>
            <a:r>
              <a:rPr lang="en-US" sz="2600" dirty="0" smtClean="0"/>
              <a:t>graph </a:t>
            </a:r>
            <a:r>
              <a:rPr lang="en-US" sz="2600" dirty="0"/>
              <a:t>and then recursively label positions as </a:t>
            </a:r>
            <a:r>
              <a:rPr lang="en-US" sz="2600" dirty="0" smtClean="0"/>
              <a:t>to who wins</a:t>
            </a:r>
            <a:endParaRPr lang="en-US" sz="2600" dirty="0"/>
          </a:p>
          <a:p>
            <a:endParaRPr lang="en-US" dirty="0"/>
          </a:p>
        </p:txBody>
      </p:sp>
      <p:grpSp>
        <p:nvGrpSpPr>
          <p:cNvPr id="57" name="Group 56"/>
          <p:cNvGrpSpPr/>
          <p:nvPr/>
        </p:nvGrpSpPr>
        <p:grpSpPr>
          <a:xfrm>
            <a:off x="6245240" y="2825082"/>
            <a:ext cx="659293" cy="637008"/>
            <a:chOff x="5418328" y="3046294"/>
            <a:chExt cx="659293" cy="637008"/>
          </a:xfrm>
        </p:grpSpPr>
        <p:sp>
          <p:nvSpPr>
            <p:cNvPr id="58" name="TextBox 57"/>
            <p:cNvSpPr txBox="1"/>
            <p:nvPr/>
          </p:nvSpPr>
          <p:spPr>
            <a:xfrm>
              <a:off x="5418328" y="3313970"/>
              <a:ext cx="659293" cy="369332"/>
            </a:xfrm>
            <a:prstGeom prst="rect">
              <a:avLst/>
            </a:prstGeom>
            <a:noFill/>
          </p:spPr>
          <p:txBody>
            <a:bodyPr wrap="none" rtlCol="0">
              <a:spAutoFit/>
            </a:bodyPr>
            <a:lstStyle/>
            <a:p>
              <a:r>
                <a:rPr lang="en-US" dirty="0" smtClean="0"/>
                <a:t>(2,1)</a:t>
              </a:r>
              <a:endParaRPr lang="en-US" dirty="0"/>
            </a:p>
          </p:txBody>
        </p:sp>
        <p:cxnSp>
          <p:nvCxnSpPr>
            <p:cNvPr id="59" name="Straight Arrow Connector 58"/>
            <p:cNvCxnSpPr>
              <a:endCxn id="58" idx="0"/>
            </p:cNvCxnSpPr>
            <p:nvPr/>
          </p:nvCxnSpPr>
          <p:spPr>
            <a:xfrm flipH="1">
              <a:off x="5747975" y="3046294"/>
              <a:ext cx="8428" cy="267676"/>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grpSp>
      <p:grpSp>
        <p:nvGrpSpPr>
          <p:cNvPr id="60" name="Group 59"/>
          <p:cNvGrpSpPr/>
          <p:nvPr/>
        </p:nvGrpSpPr>
        <p:grpSpPr>
          <a:xfrm>
            <a:off x="6904533" y="2825082"/>
            <a:ext cx="1390608" cy="633709"/>
            <a:chOff x="6077621" y="3046294"/>
            <a:chExt cx="1390608" cy="633709"/>
          </a:xfrm>
        </p:grpSpPr>
        <p:sp>
          <p:nvSpPr>
            <p:cNvPr id="61" name="TextBox 60"/>
            <p:cNvSpPr txBox="1"/>
            <p:nvPr/>
          </p:nvSpPr>
          <p:spPr>
            <a:xfrm>
              <a:off x="6808936" y="3310671"/>
              <a:ext cx="659293" cy="369332"/>
            </a:xfrm>
            <a:prstGeom prst="rect">
              <a:avLst/>
            </a:prstGeom>
            <a:noFill/>
          </p:spPr>
          <p:txBody>
            <a:bodyPr wrap="none" rtlCol="0">
              <a:spAutoFit/>
            </a:bodyPr>
            <a:lstStyle/>
            <a:p>
              <a:r>
                <a:rPr lang="en-US" dirty="0" smtClean="0"/>
                <a:t>(3,0)</a:t>
              </a:r>
              <a:endParaRPr lang="en-US" dirty="0"/>
            </a:p>
          </p:txBody>
        </p:sp>
        <p:cxnSp>
          <p:nvCxnSpPr>
            <p:cNvPr id="62" name="Straight Arrow Connector 61"/>
            <p:cNvCxnSpPr/>
            <p:nvPr/>
          </p:nvCxnSpPr>
          <p:spPr>
            <a:xfrm>
              <a:off x="6077621" y="3046294"/>
              <a:ext cx="894022" cy="267676"/>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grpSp>
      <p:grpSp>
        <p:nvGrpSpPr>
          <p:cNvPr id="63" name="Group 62"/>
          <p:cNvGrpSpPr/>
          <p:nvPr/>
        </p:nvGrpSpPr>
        <p:grpSpPr>
          <a:xfrm>
            <a:off x="5383416" y="2825082"/>
            <a:ext cx="925689" cy="1442568"/>
            <a:chOff x="4556504" y="3046294"/>
            <a:chExt cx="925689" cy="1442568"/>
          </a:xfrm>
        </p:grpSpPr>
        <p:sp>
          <p:nvSpPr>
            <p:cNvPr id="64" name="TextBox 63"/>
            <p:cNvSpPr txBox="1"/>
            <p:nvPr/>
          </p:nvSpPr>
          <p:spPr>
            <a:xfrm>
              <a:off x="4556504" y="4119530"/>
              <a:ext cx="659293" cy="369332"/>
            </a:xfrm>
            <a:prstGeom prst="rect">
              <a:avLst/>
            </a:prstGeom>
            <a:noFill/>
          </p:spPr>
          <p:txBody>
            <a:bodyPr wrap="none" rtlCol="0">
              <a:spAutoFit/>
            </a:bodyPr>
            <a:lstStyle/>
            <a:p>
              <a:r>
                <a:rPr lang="en-US" dirty="0" smtClean="0"/>
                <a:t>(1,1)</a:t>
              </a:r>
              <a:endParaRPr lang="en-US" dirty="0"/>
            </a:p>
          </p:txBody>
        </p:sp>
        <p:cxnSp>
          <p:nvCxnSpPr>
            <p:cNvPr id="65" name="Straight Arrow Connector 64"/>
            <p:cNvCxnSpPr/>
            <p:nvPr/>
          </p:nvCxnSpPr>
          <p:spPr>
            <a:xfrm flipH="1">
              <a:off x="4860962" y="3046294"/>
              <a:ext cx="621231" cy="1073236"/>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grpSp>
      <p:cxnSp>
        <p:nvCxnSpPr>
          <p:cNvPr id="66" name="Straight Arrow Connector 65"/>
          <p:cNvCxnSpPr>
            <a:stCxn id="64" idx="2"/>
          </p:cNvCxnSpPr>
          <p:nvPr/>
        </p:nvCxnSpPr>
        <p:spPr>
          <a:xfrm>
            <a:off x="5713063" y="4267650"/>
            <a:ext cx="760606" cy="744327"/>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67" name="Straight Arrow Connector 66"/>
          <p:cNvCxnSpPr/>
          <p:nvPr/>
        </p:nvCxnSpPr>
        <p:spPr>
          <a:xfrm flipH="1">
            <a:off x="6775196" y="4279105"/>
            <a:ext cx="193201" cy="73287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69" name="TextBox 68"/>
          <p:cNvSpPr txBox="1"/>
          <p:nvPr/>
        </p:nvSpPr>
        <p:spPr>
          <a:xfrm>
            <a:off x="6309104" y="5011978"/>
            <a:ext cx="659293" cy="369332"/>
          </a:xfrm>
          <a:prstGeom prst="rect">
            <a:avLst/>
          </a:prstGeom>
          <a:noFill/>
        </p:spPr>
        <p:txBody>
          <a:bodyPr wrap="none" rtlCol="0">
            <a:spAutoFit/>
          </a:bodyPr>
          <a:lstStyle/>
          <a:p>
            <a:r>
              <a:rPr lang="en-US" dirty="0" smtClean="0"/>
              <a:t>(1,0)</a:t>
            </a:r>
            <a:endParaRPr lang="en-US" dirty="0"/>
          </a:p>
        </p:txBody>
      </p:sp>
      <p:sp>
        <p:nvSpPr>
          <p:cNvPr id="70" name="TextBox 69"/>
          <p:cNvSpPr txBox="1"/>
          <p:nvPr/>
        </p:nvSpPr>
        <p:spPr>
          <a:xfrm>
            <a:off x="6756211" y="3909774"/>
            <a:ext cx="659293" cy="369332"/>
          </a:xfrm>
          <a:prstGeom prst="rect">
            <a:avLst/>
          </a:prstGeom>
          <a:noFill/>
        </p:spPr>
        <p:txBody>
          <a:bodyPr wrap="none" rtlCol="0">
            <a:spAutoFit/>
          </a:bodyPr>
          <a:lstStyle/>
          <a:p>
            <a:r>
              <a:rPr lang="en-US" dirty="0" smtClean="0"/>
              <a:t>(2,0)</a:t>
            </a:r>
            <a:endParaRPr lang="en-US" dirty="0"/>
          </a:p>
        </p:txBody>
      </p:sp>
      <p:cxnSp>
        <p:nvCxnSpPr>
          <p:cNvPr id="71" name="Straight Arrow Connector 70"/>
          <p:cNvCxnSpPr>
            <a:endCxn id="70" idx="0"/>
          </p:cNvCxnSpPr>
          <p:nvPr/>
        </p:nvCxnSpPr>
        <p:spPr>
          <a:xfrm>
            <a:off x="6711235" y="3462091"/>
            <a:ext cx="374623" cy="447683"/>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73" name="Straight Arrow Connector 72"/>
          <p:cNvCxnSpPr>
            <a:endCxn id="69" idx="0"/>
          </p:cNvCxnSpPr>
          <p:nvPr/>
        </p:nvCxnSpPr>
        <p:spPr>
          <a:xfrm>
            <a:off x="6610726" y="3589725"/>
            <a:ext cx="28025" cy="1422253"/>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74" name="Straight Arrow Connector 73"/>
          <p:cNvCxnSpPr/>
          <p:nvPr/>
        </p:nvCxnSpPr>
        <p:spPr>
          <a:xfrm flipH="1">
            <a:off x="5979151" y="3452194"/>
            <a:ext cx="532178" cy="442826"/>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75" name="Straight Arrow Connector 74"/>
          <p:cNvCxnSpPr/>
          <p:nvPr/>
        </p:nvCxnSpPr>
        <p:spPr>
          <a:xfrm>
            <a:off x="6638751" y="5381309"/>
            <a:ext cx="447107" cy="312401"/>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76" name="Straight Arrow Connector 75"/>
          <p:cNvCxnSpPr/>
          <p:nvPr/>
        </p:nvCxnSpPr>
        <p:spPr>
          <a:xfrm>
            <a:off x="7089405" y="4279105"/>
            <a:ext cx="96961" cy="1414605"/>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grpSp>
        <p:nvGrpSpPr>
          <p:cNvPr id="77" name="Group 76"/>
          <p:cNvGrpSpPr/>
          <p:nvPr/>
        </p:nvGrpSpPr>
        <p:grpSpPr>
          <a:xfrm>
            <a:off x="6904533" y="3462090"/>
            <a:ext cx="1167429" cy="2633979"/>
            <a:chOff x="6077621" y="3683302"/>
            <a:chExt cx="1167429" cy="2633979"/>
          </a:xfrm>
        </p:grpSpPr>
        <p:cxnSp>
          <p:nvCxnSpPr>
            <p:cNvPr id="78" name="Straight Arrow Connector 77"/>
            <p:cNvCxnSpPr/>
            <p:nvPr/>
          </p:nvCxnSpPr>
          <p:spPr>
            <a:xfrm flipH="1">
              <a:off x="6426961" y="3713918"/>
              <a:ext cx="544682" cy="417067"/>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79" name="TextBox 78"/>
            <p:cNvSpPr txBox="1"/>
            <p:nvPr/>
          </p:nvSpPr>
          <p:spPr>
            <a:xfrm>
              <a:off x="6077621" y="5947949"/>
              <a:ext cx="659293" cy="369332"/>
            </a:xfrm>
            <a:prstGeom prst="rect">
              <a:avLst/>
            </a:prstGeom>
            <a:noFill/>
          </p:spPr>
          <p:txBody>
            <a:bodyPr wrap="none" rtlCol="0">
              <a:spAutoFit/>
            </a:bodyPr>
            <a:lstStyle/>
            <a:p>
              <a:r>
                <a:rPr lang="en-US" dirty="0" smtClean="0"/>
                <a:t>(0,0)</a:t>
              </a:r>
              <a:endParaRPr lang="en-US" dirty="0"/>
            </a:p>
          </p:txBody>
        </p:sp>
        <p:cxnSp>
          <p:nvCxnSpPr>
            <p:cNvPr id="80" name="Straight Arrow Connector 79"/>
            <p:cNvCxnSpPr/>
            <p:nvPr/>
          </p:nvCxnSpPr>
          <p:spPr>
            <a:xfrm flipH="1">
              <a:off x="6496512" y="3683302"/>
              <a:ext cx="748538" cy="223162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81" name="Straight Arrow Connector 80"/>
            <p:cNvCxnSpPr/>
            <p:nvPr/>
          </p:nvCxnSpPr>
          <p:spPr>
            <a:xfrm flipH="1">
              <a:off x="6105032" y="3725373"/>
              <a:ext cx="997098" cy="1549887"/>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grpSp>
      <p:grpSp>
        <p:nvGrpSpPr>
          <p:cNvPr id="82" name="Group 81"/>
          <p:cNvGrpSpPr/>
          <p:nvPr/>
        </p:nvGrpSpPr>
        <p:grpSpPr>
          <a:xfrm>
            <a:off x="6245240" y="2236477"/>
            <a:ext cx="686704" cy="588605"/>
            <a:chOff x="5418328" y="2457689"/>
            <a:chExt cx="686704" cy="588605"/>
          </a:xfrm>
        </p:grpSpPr>
        <p:sp>
          <p:nvSpPr>
            <p:cNvPr id="83" name="TextBox 82"/>
            <p:cNvSpPr txBox="1"/>
            <p:nvPr/>
          </p:nvSpPr>
          <p:spPr>
            <a:xfrm>
              <a:off x="5418328" y="2676962"/>
              <a:ext cx="659293" cy="369332"/>
            </a:xfrm>
            <a:prstGeom prst="rect">
              <a:avLst/>
            </a:prstGeom>
            <a:noFill/>
          </p:spPr>
          <p:txBody>
            <a:bodyPr wrap="none" rtlCol="0">
              <a:spAutoFit/>
            </a:bodyPr>
            <a:lstStyle/>
            <a:p>
              <a:r>
                <a:rPr lang="en-US" dirty="0" smtClean="0"/>
                <a:t>(3,1)</a:t>
              </a:r>
              <a:endParaRPr lang="en-US" dirty="0"/>
            </a:p>
          </p:txBody>
        </p:sp>
        <p:grpSp>
          <p:nvGrpSpPr>
            <p:cNvPr id="84" name="Group 83"/>
            <p:cNvGrpSpPr/>
            <p:nvPr/>
          </p:nvGrpSpPr>
          <p:grpSpPr>
            <a:xfrm>
              <a:off x="5509603" y="2457689"/>
              <a:ext cx="595429" cy="219273"/>
              <a:chOff x="5482192" y="2366324"/>
              <a:chExt cx="595429" cy="219273"/>
            </a:xfrm>
          </p:grpSpPr>
          <p:sp>
            <p:nvSpPr>
              <p:cNvPr id="85" name="Can 84"/>
              <p:cNvSpPr/>
              <p:nvPr/>
            </p:nvSpPr>
            <p:spPr>
              <a:xfrm>
                <a:off x="5482193" y="2512506"/>
                <a:ext cx="274210" cy="73091"/>
              </a:xfrm>
              <a:prstGeom prst="can">
                <a:avLst/>
              </a:prstGeom>
              <a:solidFill>
                <a:srgbClr val="F5C20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6" name="Can 85"/>
              <p:cNvSpPr/>
              <p:nvPr/>
            </p:nvSpPr>
            <p:spPr>
              <a:xfrm>
                <a:off x="5482193" y="2439415"/>
                <a:ext cx="274210" cy="73091"/>
              </a:xfrm>
              <a:prstGeom prst="can">
                <a:avLst/>
              </a:prstGeom>
              <a:solidFill>
                <a:srgbClr val="F5C20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7" name="Can 86"/>
              <p:cNvSpPr/>
              <p:nvPr/>
            </p:nvSpPr>
            <p:spPr>
              <a:xfrm>
                <a:off x="5482192" y="2366324"/>
                <a:ext cx="274210" cy="73091"/>
              </a:xfrm>
              <a:prstGeom prst="can">
                <a:avLst/>
              </a:prstGeom>
              <a:solidFill>
                <a:srgbClr val="F5C20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8" name="Can 87"/>
              <p:cNvSpPr/>
              <p:nvPr/>
            </p:nvSpPr>
            <p:spPr>
              <a:xfrm>
                <a:off x="5803411" y="2512506"/>
                <a:ext cx="274210" cy="73091"/>
              </a:xfrm>
              <a:prstGeom prst="can">
                <a:avLst/>
              </a:prstGeom>
              <a:solidFill>
                <a:srgbClr val="F5C20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cxnSp>
        <p:nvCxnSpPr>
          <p:cNvPr id="101" name="Curved Connector 100"/>
          <p:cNvCxnSpPr/>
          <p:nvPr/>
        </p:nvCxnSpPr>
        <p:spPr>
          <a:xfrm rot="10800000" flipH="1" flipV="1">
            <a:off x="6181376" y="2825082"/>
            <a:ext cx="63864" cy="2371561"/>
          </a:xfrm>
          <a:prstGeom prst="curvedConnector3">
            <a:avLst>
              <a:gd name="adj1" fmla="val -1445295"/>
            </a:avLst>
          </a:prstGeom>
          <a:ln>
            <a:tailEnd type="arrow"/>
          </a:ln>
        </p:spPr>
        <p:style>
          <a:lnRef idx="2">
            <a:schemeClr val="accent1"/>
          </a:lnRef>
          <a:fillRef idx="0">
            <a:schemeClr val="accent1"/>
          </a:fillRef>
          <a:effectRef idx="1">
            <a:schemeClr val="accent1"/>
          </a:effectRef>
          <a:fontRef idx="minor">
            <a:schemeClr val="tx1"/>
          </a:fontRef>
        </p:style>
      </p:cxnSp>
      <p:grpSp>
        <p:nvGrpSpPr>
          <p:cNvPr id="110" name="Group 109"/>
          <p:cNvGrpSpPr/>
          <p:nvPr/>
        </p:nvGrpSpPr>
        <p:grpSpPr>
          <a:xfrm>
            <a:off x="1004379" y="3092758"/>
            <a:ext cx="3121894" cy="535248"/>
            <a:chOff x="764613" y="5846422"/>
            <a:chExt cx="3832621" cy="716112"/>
          </a:xfrm>
        </p:grpSpPr>
        <p:grpSp>
          <p:nvGrpSpPr>
            <p:cNvPr id="22" name="Group 21"/>
            <p:cNvGrpSpPr/>
            <p:nvPr/>
          </p:nvGrpSpPr>
          <p:grpSpPr>
            <a:xfrm>
              <a:off x="764613" y="6019335"/>
              <a:ext cx="3832621" cy="372321"/>
              <a:chOff x="1759236" y="2278097"/>
              <a:chExt cx="4797550" cy="460548"/>
            </a:xfrm>
          </p:grpSpPr>
          <p:grpSp>
            <p:nvGrpSpPr>
              <p:cNvPr id="6" name="Group 5"/>
              <p:cNvGrpSpPr/>
              <p:nvPr/>
            </p:nvGrpSpPr>
            <p:grpSpPr>
              <a:xfrm>
                <a:off x="1759434" y="2283884"/>
                <a:ext cx="4777064" cy="450713"/>
                <a:chOff x="757946" y="2274049"/>
                <a:chExt cx="4777064" cy="450713"/>
              </a:xfrm>
            </p:grpSpPr>
            <p:sp>
              <p:nvSpPr>
                <p:cNvPr id="7" name="Oval 6"/>
                <p:cNvSpPr/>
                <p:nvPr/>
              </p:nvSpPr>
              <p:spPr>
                <a:xfrm>
                  <a:off x="757946" y="2274049"/>
                  <a:ext cx="450670" cy="450713"/>
                </a:xfrm>
                <a:prstGeom prst="ellipse">
                  <a:avLst/>
                </a:prstGeom>
                <a:gradFill flip="none" rotWithShape="1">
                  <a:gsLst>
                    <a:gs pos="0">
                      <a:schemeClr val="accent1">
                        <a:shade val="70000"/>
                        <a:satMod val="150000"/>
                        <a:alpha val="0"/>
                      </a:schemeClr>
                    </a:gs>
                    <a:gs pos="34000">
                      <a:schemeClr val="accent1">
                        <a:shade val="70000"/>
                        <a:satMod val="140000"/>
                        <a:alpha val="0"/>
                      </a:schemeClr>
                    </a:gs>
                    <a:gs pos="70000">
                      <a:schemeClr val="accent1">
                        <a:tint val="100000"/>
                        <a:shade val="90000"/>
                        <a:satMod val="140000"/>
                        <a:alpha val="0"/>
                      </a:schemeClr>
                    </a:gs>
                    <a:gs pos="100000">
                      <a:schemeClr val="accent1">
                        <a:tint val="100000"/>
                        <a:shade val="100000"/>
                        <a:satMod val="100000"/>
                        <a:alpha val="0"/>
                      </a:schemeClr>
                    </a:gs>
                  </a:gsLst>
                  <a:path path="circle">
                    <a:fillToRect l="100000" t="100000" r="100000" b="100000"/>
                  </a:path>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Oval 7"/>
                <p:cNvSpPr/>
                <p:nvPr/>
              </p:nvSpPr>
              <p:spPr>
                <a:xfrm>
                  <a:off x="1627322" y="2274049"/>
                  <a:ext cx="450670" cy="450713"/>
                </a:xfrm>
                <a:prstGeom prst="ellipse">
                  <a:avLst/>
                </a:prstGeom>
                <a:gradFill flip="none" rotWithShape="1">
                  <a:gsLst>
                    <a:gs pos="0">
                      <a:schemeClr val="accent1">
                        <a:shade val="70000"/>
                        <a:satMod val="150000"/>
                        <a:alpha val="0"/>
                      </a:schemeClr>
                    </a:gs>
                    <a:gs pos="34000">
                      <a:schemeClr val="accent1">
                        <a:shade val="70000"/>
                        <a:satMod val="140000"/>
                        <a:alpha val="0"/>
                      </a:schemeClr>
                    </a:gs>
                    <a:gs pos="70000">
                      <a:schemeClr val="accent1">
                        <a:tint val="100000"/>
                        <a:shade val="90000"/>
                        <a:satMod val="140000"/>
                        <a:alpha val="0"/>
                      </a:schemeClr>
                    </a:gs>
                    <a:gs pos="100000">
                      <a:schemeClr val="accent1">
                        <a:tint val="100000"/>
                        <a:shade val="100000"/>
                        <a:satMod val="100000"/>
                        <a:alpha val="0"/>
                      </a:schemeClr>
                    </a:gs>
                  </a:gsLst>
                  <a:path path="circle">
                    <a:fillToRect l="100000" t="100000" r="100000" b="100000"/>
                  </a:path>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Oval 8"/>
                <p:cNvSpPr/>
                <p:nvPr/>
              </p:nvSpPr>
              <p:spPr>
                <a:xfrm>
                  <a:off x="2476212" y="2274049"/>
                  <a:ext cx="450670" cy="450713"/>
                </a:xfrm>
                <a:prstGeom prst="ellipse">
                  <a:avLst/>
                </a:prstGeom>
                <a:gradFill flip="none" rotWithShape="1">
                  <a:gsLst>
                    <a:gs pos="0">
                      <a:schemeClr val="accent1">
                        <a:shade val="70000"/>
                        <a:satMod val="150000"/>
                        <a:alpha val="0"/>
                      </a:schemeClr>
                    </a:gs>
                    <a:gs pos="34000">
                      <a:schemeClr val="accent1">
                        <a:shade val="70000"/>
                        <a:satMod val="140000"/>
                        <a:alpha val="0"/>
                      </a:schemeClr>
                    </a:gs>
                    <a:gs pos="70000">
                      <a:schemeClr val="accent1">
                        <a:tint val="100000"/>
                        <a:shade val="90000"/>
                        <a:satMod val="140000"/>
                        <a:alpha val="0"/>
                      </a:schemeClr>
                    </a:gs>
                    <a:gs pos="100000">
                      <a:schemeClr val="accent1">
                        <a:tint val="100000"/>
                        <a:shade val="100000"/>
                        <a:satMod val="100000"/>
                        <a:alpha val="0"/>
                      </a:schemeClr>
                    </a:gs>
                  </a:gsLst>
                  <a:path path="circle">
                    <a:fillToRect l="100000" t="100000" r="100000" b="100000"/>
                  </a:path>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Oval 9"/>
                <p:cNvSpPr/>
                <p:nvPr/>
              </p:nvSpPr>
              <p:spPr>
                <a:xfrm>
                  <a:off x="3345588" y="2274049"/>
                  <a:ext cx="450670" cy="450713"/>
                </a:xfrm>
                <a:prstGeom prst="ellipse">
                  <a:avLst/>
                </a:prstGeom>
                <a:gradFill flip="none" rotWithShape="1">
                  <a:gsLst>
                    <a:gs pos="0">
                      <a:schemeClr val="accent1">
                        <a:shade val="70000"/>
                        <a:satMod val="150000"/>
                        <a:alpha val="0"/>
                      </a:schemeClr>
                    </a:gs>
                    <a:gs pos="34000">
                      <a:schemeClr val="accent1">
                        <a:shade val="70000"/>
                        <a:satMod val="140000"/>
                        <a:alpha val="0"/>
                      </a:schemeClr>
                    </a:gs>
                    <a:gs pos="70000">
                      <a:schemeClr val="accent1">
                        <a:tint val="100000"/>
                        <a:shade val="90000"/>
                        <a:satMod val="140000"/>
                        <a:alpha val="0"/>
                      </a:schemeClr>
                    </a:gs>
                    <a:gs pos="100000">
                      <a:schemeClr val="accent1">
                        <a:tint val="100000"/>
                        <a:shade val="100000"/>
                        <a:satMod val="100000"/>
                        <a:alpha val="0"/>
                      </a:schemeClr>
                    </a:gs>
                  </a:gsLst>
                  <a:path path="circle">
                    <a:fillToRect l="100000" t="100000" r="100000" b="100000"/>
                  </a:path>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Oval 10"/>
                <p:cNvSpPr/>
                <p:nvPr/>
              </p:nvSpPr>
              <p:spPr>
                <a:xfrm>
                  <a:off x="4214964" y="2274049"/>
                  <a:ext cx="450670" cy="450713"/>
                </a:xfrm>
                <a:prstGeom prst="ellipse">
                  <a:avLst/>
                </a:prstGeom>
                <a:gradFill flip="none" rotWithShape="1">
                  <a:gsLst>
                    <a:gs pos="0">
                      <a:schemeClr val="accent1">
                        <a:shade val="70000"/>
                        <a:satMod val="150000"/>
                        <a:alpha val="0"/>
                      </a:schemeClr>
                    </a:gs>
                    <a:gs pos="34000">
                      <a:schemeClr val="accent1">
                        <a:shade val="70000"/>
                        <a:satMod val="140000"/>
                        <a:alpha val="0"/>
                      </a:schemeClr>
                    </a:gs>
                    <a:gs pos="70000">
                      <a:schemeClr val="accent1">
                        <a:tint val="100000"/>
                        <a:shade val="90000"/>
                        <a:satMod val="140000"/>
                        <a:alpha val="0"/>
                      </a:schemeClr>
                    </a:gs>
                    <a:gs pos="100000">
                      <a:schemeClr val="accent1">
                        <a:tint val="100000"/>
                        <a:shade val="100000"/>
                        <a:satMod val="100000"/>
                        <a:alpha val="0"/>
                      </a:schemeClr>
                    </a:gs>
                  </a:gsLst>
                  <a:path path="circle">
                    <a:fillToRect l="100000" t="100000" r="100000" b="100000"/>
                  </a:path>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Oval 11"/>
                <p:cNvSpPr/>
                <p:nvPr/>
              </p:nvSpPr>
              <p:spPr>
                <a:xfrm>
                  <a:off x="5084340" y="2274049"/>
                  <a:ext cx="450670" cy="450713"/>
                </a:xfrm>
                <a:prstGeom prst="ellipse">
                  <a:avLst/>
                </a:prstGeom>
                <a:gradFill flip="none" rotWithShape="1">
                  <a:gsLst>
                    <a:gs pos="0">
                      <a:schemeClr val="accent1">
                        <a:shade val="70000"/>
                        <a:satMod val="150000"/>
                        <a:alpha val="0"/>
                      </a:schemeClr>
                    </a:gs>
                    <a:gs pos="34000">
                      <a:schemeClr val="accent1">
                        <a:shade val="70000"/>
                        <a:satMod val="140000"/>
                        <a:alpha val="0"/>
                      </a:schemeClr>
                    </a:gs>
                    <a:gs pos="70000">
                      <a:schemeClr val="accent1">
                        <a:tint val="100000"/>
                        <a:shade val="90000"/>
                        <a:satMod val="140000"/>
                        <a:alpha val="0"/>
                      </a:schemeClr>
                    </a:gs>
                    <a:gs pos="100000">
                      <a:schemeClr val="accent1">
                        <a:tint val="100000"/>
                        <a:shade val="100000"/>
                        <a:satMod val="100000"/>
                        <a:alpha val="0"/>
                      </a:schemeClr>
                    </a:gs>
                  </a:gsLst>
                  <a:path path="circle">
                    <a:fillToRect l="100000" t="100000" r="100000" b="100000"/>
                  </a:path>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3" name="Straight Connector 12"/>
                <p:cNvCxnSpPr>
                  <a:stCxn id="7" idx="6"/>
                  <a:endCxn id="8" idx="2"/>
                </p:cNvCxnSpPr>
                <p:nvPr/>
              </p:nvCxnSpPr>
              <p:spPr>
                <a:xfrm>
                  <a:off x="1208616" y="2499406"/>
                  <a:ext cx="418706"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a:off x="2057506" y="2499406"/>
                  <a:ext cx="418706"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a:off x="2926882" y="2499406"/>
                  <a:ext cx="418706"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a:off x="3796258" y="2503454"/>
                  <a:ext cx="418706"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a:off x="4665634" y="2503454"/>
                  <a:ext cx="418706" cy="0"/>
                </a:xfrm>
                <a:prstGeom prst="line">
                  <a:avLst/>
                </a:prstGeom>
              </p:spPr>
              <p:style>
                <a:lnRef idx="2">
                  <a:schemeClr val="accent1"/>
                </a:lnRef>
                <a:fillRef idx="0">
                  <a:schemeClr val="accent1"/>
                </a:fillRef>
                <a:effectRef idx="1">
                  <a:schemeClr val="accent1"/>
                </a:effectRef>
                <a:fontRef idx="minor">
                  <a:schemeClr val="tx1"/>
                </a:fontRef>
              </p:style>
            </p:cxnSp>
          </p:grpSp>
          <p:sp>
            <p:nvSpPr>
              <p:cNvPr id="18" name="Oval 17"/>
              <p:cNvSpPr/>
              <p:nvPr/>
            </p:nvSpPr>
            <p:spPr>
              <a:xfrm>
                <a:off x="3477700" y="2278097"/>
                <a:ext cx="450670" cy="450713"/>
              </a:xfrm>
              <a:prstGeom prst="ellipse">
                <a:avLst/>
              </a:prstGeom>
              <a:solidFill>
                <a:srgbClr val="DA1F28"/>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 name="Oval 18"/>
              <p:cNvSpPr/>
              <p:nvPr/>
            </p:nvSpPr>
            <p:spPr>
              <a:xfrm>
                <a:off x="6106116" y="2287932"/>
                <a:ext cx="450670" cy="450713"/>
              </a:xfrm>
              <a:prstGeom prst="ellipse">
                <a:avLst/>
              </a:prstGeom>
              <a:solidFill>
                <a:srgbClr val="DA1F28"/>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Oval 19"/>
              <p:cNvSpPr/>
              <p:nvPr/>
            </p:nvSpPr>
            <p:spPr>
              <a:xfrm>
                <a:off x="4347076" y="2278097"/>
                <a:ext cx="450670" cy="450713"/>
              </a:xfrm>
              <a:prstGeom prst="ellipse">
                <a:avLst/>
              </a:prstGeom>
              <a:solidFill>
                <a:srgbClr val="0000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Oval 20"/>
              <p:cNvSpPr/>
              <p:nvPr/>
            </p:nvSpPr>
            <p:spPr>
              <a:xfrm>
                <a:off x="1759236" y="2278097"/>
                <a:ext cx="450670" cy="450713"/>
              </a:xfrm>
              <a:prstGeom prst="ellipse">
                <a:avLst/>
              </a:prstGeom>
              <a:solidFill>
                <a:srgbClr val="0000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cxnSp>
          <p:nvCxnSpPr>
            <p:cNvPr id="103" name="Straight Connector 102"/>
            <p:cNvCxnSpPr/>
            <p:nvPr/>
          </p:nvCxnSpPr>
          <p:spPr>
            <a:xfrm>
              <a:off x="2686788" y="5846422"/>
              <a:ext cx="0" cy="716112"/>
            </a:xfrm>
            <a:prstGeom prst="line">
              <a:avLst/>
            </a:prstGeom>
            <a:ln>
              <a:solidFill>
                <a:schemeClr val="tx1"/>
              </a:solidFill>
              <a:prstDash val="sysDash"/>
            </a:ln>
          </p:spPr>
          <p:style>
            <a:lnRef idx="2">
              <a:schemeClr val="accent1"/>
            </a:lnRef>
            <a:fillRef idx="0">
              <a:schemeClr val="accent1"/>
            </a:fillRef>
            <a:effectRef idx="1">
              <a:schemeClr val="accent1"/>
            </a:effectRef>
            <a:fontRef idx="minor">
              <a:schemeClr val="tx1"/>
            </a:fontRef>
          </p:style>
        </p:cxnSp>
      </p:grpSp>
      <p:sp>
        <p:nvSpPr>
          <p:cNvPr id="4" name="TextBox 3"/>
          <p:cNvSpPr txBox="1"/>
          <p:nvPr/>
        </p:nvSpPr>
        <p:spPr>
          <a:xfrm>
            <a:off x="457200" y="2723426"/>
            <a:ext cx="667746" cy="369332"/>
          </a:xfrm>
          <a:prstGeom prst="rect">
            <a:avLst/>
          </a:prstGeom>
          <a:noFill/>
        </p:spPr>
        <p:txBody>
          <a:bodyPr wrap="none" rtlCol="0">
            <a:spAutoFit/>
          </a:bodyPr>
          <a:lstStyle/>
          <a:p>
            <a:r>
              <a:rPr lang="en-US" b="1" dirty="0" smtClean="0">
                <a:solidFill>
                  <a:srgbClr val="660066"/>
                </a:solidFill>
              </a:rPr>
              <a:t>COL</a:t>
            </a:r>
            <a:endParaRPr lang="en-US" b="1" dirty="0">
              <a:solidFill>
                <a:srgbClr val="660066"/>
              </a:solidFill>
            </a:endParaRPr>
          </a:p>
        </p:txBody>
      </p:sp>
    </p:spTree>
    <p:custDataLst>
      <p:tags r:id="rId1"/>
    </p:custDataLst>
    <p:extLst>
      <p:ext uri="{BB962C8B-B14F-4D97-AF65-F5344CB8AC3E}">
        <p14:creationId xmlns:p14="http://schemas.microsoft.com/office/powerpoint/2010/main" val="3496112918"/>
      </p:ext>
    </p:extLst>
  </p:cSld>
  <p:clrMapOvr>
    <a:masterClrMapping/>
  </p:clrMapOvr>
  <mc:AlternateContent xmlns:mc="http://schemas.openxmlformats.org/markup-compatibility/2006" xmlns:p14="http://schemas.microsoft.com/office/powerpoint/2010/main">
    <mc:Choice Requires="p14">
      <p:transition spd="slow" p14:dur="2000" advTm="220632"/>
    </mc:Choice>
    <mc:Fallback xmlns="">
      <p:transition xmlns:p14="http://schemas.microsoft.com/office/powerpoint/2010/main" spd="slow" advTm="220632"/>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6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01"/>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69"/>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74"/>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73"/>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71"/>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70"/>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77"/>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76"/>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67"/>
                                        </p:tgtEl>
                                        <p:attrNameLst>
                                          <p:attrName>style.visibility</p:attrName>
                                        </p:attrNameLst>
                                      </p:cBhvr>
                                      <p:to>
                                        <p:strVal val="visible"/>
                                      </p:to>
                                    </p:set>
                                  </p:childTnLst>
                                </p:cTn>
                              </p:par>
                              <p:par>
                                <p:cTn id="61" presetID="1" presetClass="entr" presetSubtype="0" fill="hold" nodeType="withEffect">
                                  <p:stCondLst>
                                    <p:cond delay="0"/>
                                  </p:stCondLst>
                                  <p:childTnLst>
                                    <p:set>
                                      <p:cBhvr>
                                        <p:cTn id="62" dur="1" fill="hold">
                                          <p:stCondLst>
                                            <p:cond delay="0"/>
                                          </p:stCondLst>
                                        </p:cTn>
                                        <p:tgtEl>
                                          <p:spTgt spid="75"/>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6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 grpId="0"/>
      <p:bldP spid="70" grpId="0"/>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Recursive Labeling of Game </a:t>
            </a:r>
            <a:r>
              <a:rPr lang="en-US" dirty="0" smtClean="0"/>
              <a:t>Graph</a:t>
            </a:r>
            <a:endParaRPr lang="en-US" dirty="0"/>
          </a:p>
        </p:txBody>
      </p:sp>
      <p:sp>
        <p:nvSpPr>
          <p:cNvPr id="3" name="Content Placeholder 2"/>
          <p:cNvSpPr>
            <a:spLocks noGrp="1"/>
          </p:cNvSpPr>
          <p:nvPr>
            <p:ph sz="half" idx="1"/>
          </p:nvPr>
        </p:nvSpPr>
        <p:spPr/>
        <p:txBody>
          <a:bodyPr>
            <a:normAutofit fontScale="92500" lnSpcReduction="10000"/>
          </a:bodyPr>
          <a:lstStyle/>
          <a:p>
            <a:pPr marL="0" indent="0">
              <a:buNone/>
            </a:pPr>
            <a:r>
              <a:rPr lang="en-US" dirty="0"/>
              <a:t>For </a:t>
            </a:r>
            <a:r>
              <a:rPr lang="en-US" b="1" dirty="0"/>
              <a:t>impartial</a:t>
            </a:r>
            <a:r>
              <a:rPr lang="en-US" dirty="0"/>
              <a:t> </a:t>
            </a:r>
            <a:r>
              <a:rPr lang="en-US" dirty="0" smtClean="0"/>
              <a:t>games there are only two possibilities, </a:t>
            </a:r>
            <a:r>
              <a:rPr lang="en-US" b="1" dirty="0" smtClean="0">
                <a:solidFill>
                  <a:srgbClr val="008000"/>
                </a:solidFill>
              </a:rPr>
              <a:t>N</a:t>
            </a:r>
            <a:r>
              <a:rPr lang="en-US" dirty="0" smtClean="0"/>
              <a:t>- and </a:t>
            </a:r>
            <a:r>
              <a:rPr lang="en-US" b="1" dirty="0">
                <a:solidFill>
                  <a:srgbClr val="FF0000"/>
                </a:solidFill>
              </a:rPr>
              <a:t>P</a:t>
            </a:r>
            <a:r>
              <a:rPr lang="en-US" dirty="0"/>
              <a:t>-positions</a:t>
            </a:r>
            <a:r>
              <a:rPr lang="en-US" dirty="0" smtClean="0"/>
              <a:t>:</a:t>
            </a:r>
            <a:endParaRPr lang="en-US" dirty="0"/>
          </a:p>
          <a:p>
            <a:r>
              <a:rPr lang="en-US" dirty="0"/>
              <a:t>Terminal positions are </a:t>
            </a:r>
            <a:r>
              <a:rPr lang="en-US" b="1" dirty="0">
                <a:solidFill>
                  <a:srgbClr val="FF0000"/>
                </a:solidFill>
              </a:rPr>
              <a:t>P</a:t>
            </a:r>
            <a:r>
              <a:rPr lang="en-US" dirty="0"/>
              <a:t>-positions (</a:t>
            </a:r>
            <a:r>
              <a:rPr lang="en-US" b="1" dirty="0">
                <a:solidFill>
                  <a:srgbClr val="FF0000"/>
                </a:solidFill>
              </a:rPr>
              <a:t>losing</a:t>
            </a:r>
            <a:r>
              <a:rPr lang="en-US" dirty="0"/>
              <a:t>)</a:t>
            </a:r>
          </a:p>
          <a:p>
            <a:r>
              <a:rPr lang="en-US" dirty="0"/>
              <a:t>Any position that allows a move to a </a:t>
            </a:r>
            <a:r>
              <a:rPr lang="en-US" b="1" dirty="0"/>
              <a:t>P</a:t>
            </a:r>
            <a:r>
              <a:rPr lang="en-US" dirty="0"/>
              <a:t>-position is an </a:t>
            </a:r>
            <a:r>
              <a:rPr lang="en-US" b="1" dirty="0">
                <a:solidFill>
                  <a:srgbClr val="008000"/>
                </a:solidFill>
              </a:rPr>
              <a:t>N</a:t>
            </a:r>
            <a:r>
              <a:rPr lang="en-US" dirty="0"/>
              <a:t>-position (</a:t>
            </a:r>
            <a:r>
              <a:rPr lang="en-US" b="1" dirty="0" err="1" smtClean="0">
                <a:solidFill>
                  <a:srgbClr val="008000"/>
                </a:solidFill>
              </a:rPr>
              <a:t>wiNning</a:t>
            </a:r>
            <a:r>
              <a:rPr lang="en-US" dirty="0"/>
              <a:t>)</a:t>
            </a:r>
          </a:p>
          <a:p>
            <a:r>
              <a:rPr lang="en-US" dirty="0"/>
              <a:t>Any position for which </a:t>
            </a:r>
            <a:r>
              <a:rPr lang="en-US" b="1" dirty="0">
                <a:solidFill>
                  <a:srgbClr val="FF0000"/>
                </a:solidFill>
              </a:rPr>
              <a:t>all</a:t>
            </a:r>
            <a:r>
              <a:rPr lang="en-US" dirty="0"/>
              <a:t> options are </a:t>
            </a:r>
            <a:r>
              <a:rPr lang="en-US" b="1" dirty="0"/>
              <a:t>N</a:t>
            </a:r>
            <a:r>
              <a:rPr lang="en-US" dirty="0"/>
              <a:t>-positions is a </a:t>
            </a:r>
            <a:r>
              <a:rPr lang="en-US" b="1" dirty="0">
                <a:solidFill>
                  <a:srgbClr val="FF0000"/>
                </a:solidFill>
              </a:rPr>
              <a:t>P</a:t>
            </a:r>
            <a:r>
              <a:rPr lang="en-US" dirty="0"/>
              <a:t>-position</a:t>
            </a:r>
            <a:r>
              <a:rPr lang="en-US" dirty="0" smtClean="0"/>
              <a:t>.</a:t>
            </a:r>
          </a:p>
          <a:p>
            <a:endParaRPr lang="en-US" dirty="0"/>
          </a:p>
          <a:p>
            <a:endParaRPr lang="en-US" dirty="0"/>
          </a:p>
        </p:txBody>
      </p:sp>
      <p:sp>
        <p:nvSpPr>
          <p:cNvPr id="4" name="Content Placeholder 3"/>
          <p:cNvSpPr>
            <a:spLocks noGrp="1"/>
          </p:cNvSpPr>
          <p:nvPr>
            <p:ph sz="half" idx="2"/>
          </p:nvPr>
        </p:nvSpPr>
        <p:spPr/>
        <p:txBody>
          <a:bodyPr>
            <a:normAutofit fontScale="92500" lnSpcReduction="10000"/>
          </a:bodyPr>
          <a:lstStyle/>
          <a:p>
            <a:pPr marL="0" indent="0">
              <a:buNone/>
            </a:pPr>
            <a:endParaRPr lang="en-US" dirty="0"/>
          </a:p>
        </p:txBody>
      </p:sp>
      <p:grpSp>
        <p:nvGrpSpPr>
          <p:cNvPr id="5" name="Group 4"/>
          <p:cNvGrpSpPr/>
          <p:nvPr/>
        </p:nvGrpSpPr>
        <p:grpSpPr>
          <a:xfrm>
            <a:off x="5386394" y="2088357"/>
            <a:ext cx="2911725" cy="3859592"/>
            <a:chOff x="4556504" y="2457689"/>
            <a:chExt cx="2911725" cy="3859592"/>
          </a:xfrm>
        </p:grpSpPr>
        <p:grpSp>
          <p:nvGrpSpPr>
            <p:cNvPr id="6" name="Group 5"/>
            <p:cNvGrpSpPr/>
            <p:nvPr/>
          </p:nvGrpSpPr>
          <p:grpSpPr>
            <a:xfrm>
              <a:off x="5418328" y="3046294"/>
              <a:ext cx="659293" cy="637008"/>
              <a:chOff x="5418328" y="3046294"/>
              <a:chExt cx="659293" cy="637008"/>
            </a:xfrm>
          </p:grpSpPr>
          <p:sp>
            <p:nvSpPr>
              <p:cNvPr id="36" name="TextBox 35"/>
              <p:cNvSpPr txBox="1"/>
              <p:nvPr/>
            </p:nvSpPr>
            <p:spPr>
              <a:xfrm>
                <a:off x="5418328" y="3313970"/>
                <a:ext cx="659293" cy="369332"/>
              </a:xfrm>
              <a:prstGeom prst="rect">
                <a:avLst/>
              </a:prstGeom>
              <a:noFill/>
            </p:spPr>
            <p:txBody>
              <a:bodyPr wrap="none" rtlCol="0">
                <a:spAutoFit/>
              </a:bodyPr>
              <a:lstStyle/>
              <a:p>
                <a:r>
                  <a:rPr lang="en-US" dirty="0" smtClean="0"/>
                  <a:t>(2,1)</a:t>
                </a:r>
                <a:endParaRPr lang="en-US" dirty="0"/>
              </a:p>
            </p:txBody>
          </p:sp>
          <p:cxnSp>
            <p:nvCxnSpPr>
              <p:cNvPr id="37" name="Straight Arrow Connector 36"/>
              <p:cNvCxnSpPr>
                <a:endCxn id="36" idx="0"/>
              </p:cNvCxnSpPr>
              <p:nvPr/>
            </p:nvCxnSpPr>
            <p:spPr>
              <a:xfrm flipH="1">
                <a:off x="5747975" y="3046294"/>
                <a:ext cx="8428" cy="267676"/>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grpSp>
        <p:grpSp>
          <p:nvGrpSpPr>
            <p:cNvPr id="7" name="Group 6"/>
            <p:cNvGrpSpPr/>
            <p:nvPr/>
          </p:nvGrpSpPr>
          <p:grpSpPr>
            <a:xfrm>
              <a:off x="6077621" y="3046294"/>
              <a:ext cx="1390608" cy="633709"/>
              <a:chOff x="6077621" y="3046294"/>
              <a:chExt cx="1390608" cy="633709"/>
            </a:xfrm>
          </p:grpSpPr>
          <p:sp>
            <p:nvSpPr>
              <p:cNvPr id="34" name="TextBox 33"/>
              <p:cNvSpPr txBox="1"/>
              <p:nvPr/>
            </p:nvSpPr>
            <p:spPr>
              <a:xfrm>
                <a:off x="6808936" y="3310671"/>
                <a:ext cx="659293" cy="369332"/>
              </a:xfrm>
              <a:prstGeom prst="rect">
                <a:avLst/>
              </a:prstGeom>
              <a:noFill/>
            </p:spPr>
            <p:txBody>
              <a:bodyPr wrap="none" rtlCol="0">
                <a:spAutoFit/>
              </a:bodyPr>
              <a:lstStyle/>
              <a:p>
                <a:r>
                  <a:rPr lang="en-US" dirty="0" smtClean="0"/>
                  <a:t>(3,0)</a:t>
                </a:r>
                <a:endParaRPr lang="en-US" dirty="0"/>
              </a:p>
            </p:txBody>
          </p:sp>
          <p:cxnSp>
            <p:nvCxnSpPr>
              <p:cNvPr id="35" name="Straight Arrow Connector 34"/>
              <p:cNvCxnSpPr/>
              <p:nvPr/>
            </p:nvCxnSpPr>
            <p:spPr>
              <a:xfrm>
                <a:off x="6077621" y="3046294"/>
                <a:ext cx="894022" cy="267676"/>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grpSp>
        <p:grpSp>
          <p:nvGrpSpPr>
            <p:cNvPr id="8" name="Group 7"/>
            <p:cNvGrpSpPr/>
            <p:nvPr/>
          </p:nvGrpSpPr>
          <p:grpSpPr>
            <a:xfrm>
              <a:off x="4556504" y="3046294"/>
              <a:ext cx="925689" cy="1442568"/>
              <a:chOff x="4556504" y="3046294"/>
              <a:chExt cx="925689" cy="1442568"/>
            </a:xfrm>
          </p:grpSpPr>
          <p:sp>
            <p:nvSpPr>
              <p:cNvPr id="32" name="TextBox 31"/>
              <p:cNvSpPr txBox="1"/>
              <p:nvPr/>
            </p:nvSpPr>
            <p:spPr>
              <a:xfrm>
                <a:off x="4556504" y="4119530"/>
                <a:ext cx="659293" cy="369332"/>
              </a:xfrm>
              <a:prstGeom prst="rect">
                <a:avLst/>
              </a:prstGeom>
              <a:noFill/>
            </p:spPr>
            <p:txBody>
              <a:bodyPr wrap="none" rtlCol="0">
                <a:spAutoFit/>
              </a:bodyPr>
              <a:lstStyle/>
              <a:p>
                <a:r>
                  <a:rPr lang="en-US" dirty="0" smtClean="0"/>
                  <a:t>(1,1)</a:t>
                </a:r>
                <a:endParaRPr lang="en-US" dirty="0"/>
              </a:p>
            </p:txBody>
          </p:sp>
          <p:cxnSp>
            <p:nvCxnSpPr>
              <p:cNvPr id="33" name="Straight Arrow Connector 32"/>
              <p:cNvCxnSpPr/>
              <p:nvPr/>
            </p:nvCxnSpPr>
            <p:spPr>
              <a:xfrm flipH="1">
                <a:off x="4860962" y="3046294"/>
                <a:ext cx="621231" cy="1073236"/>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grpSp>
        <p:cxnSp>
          <p:nvCxnSpPr>
            <p:cNvPr id="9" name="Straight Arrow Connector 8"/>
            <p:cNvCxnSpPr>
              <a:stCxn id="32" idx="2"/>
            </p:cNvCxnSpPr>
            <p:nvPr/>
          </p:nvCxnSpPr>
          <p:spPr>
            <a:xfrm>
              <a:off x="4886151" y="4488862"/>
              <a:ext cx="760606" cy="744327"/>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0" name="Straight Arrow Connector 9"/>
            <p:cNvCxnSpPr/>
            <p:nvPr/>
          </p:nvCxnSpPr>
          <p:spPr>
            <a:xfrm flipH="1">
              <a:off x="5948284" y="4500317"/>
              <a:ext cx="193201" cy="73287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grpSp>
          <p:nvGrpSpPr>
            <p:cNvPr id="11" name="Group 10"/>
            <p:cNvGrpSpPr/>
            <p:nvPr/>
          </p:nvGrpSpPr>
          <p:grpSpPr>
            <a:xfrm>
              <a:off x="5152239" y="3046294"/>
              <a:ext cx="1436353" cy="2556227"/>
              <a:chOff x="5152239" y="3046294"/>
              <a:chExt cx="1436353" cy="2556227"/>
            </a:xfrm>
          </p:grpSpPr>
          <p:sp>
            <p:nvSpPr>
              <p:cNvPr id="26" name="TextBox 25"/>
              <p:cNvSpPr txBox="1"/>
              <p:nvPr/>
            </p:nvSpPr>
            <p:spPr>
              <a:xfrm>
                <a:off x="5482192" y="5233189"/>
                <a:ext cx="659293" cy="369332"/>
              </a:xfrm>
              <a:prstGeom prst="rect">
                <a:avLst/>
              </a:prstGeom>
              <a:noFill/>
            </p:spPr>
            <p:txBody>
              <a:bodyPr wrap="none" rtlCol="0">
                <a:spAutoFit/>
              </a:bodyPr>
              <a:lstStyle/>
              <a:p>
                <a:r>
                  <a:rPr lang="en-US" dirty="0" smtClean="0"/>
                  <a:t>(1,0)</a:t>
                </a:r>
                <a:endParaRPr lang="en-US" dirty="0"/>
              </a:p>
            </p:txBody>
          </p:sp>
          <p:sp>
            <p:nvSpPr>
              <p:cNvPr id="27" name="TextBox 26"/>
              <p:cNvSpPr txBox="1"/>
              <p:nvPr/>
            </p:nvSpPr>
            <p:spPr>
              <a:xfrm>
                <a:off x="5929299" y="4130985"/>
                <a:ext cx="659293" cy="369332"/>
              </a:xfrm>
              <a:prstGeom prst="rect">
                <a:avLst/>
              </a:prstGeom>
              <a:noFill/>
            </p:spPr>
            <p:txBody>
              <a:bodyPr wrap="none" rtlCol="0">
                <a:spAutoFit/>
              </a:bodyPr>
              <a:lstStyle/>
              <a:p>
                <a:r>
                  <a:rPr lang="en-US" dirty="0" smtClean="0"/>
                  <a:t>(2,0)</a:t>
                </a:r>
                <a:endParaRPr lang="en-US" dirty="0"/>
              </a:p>
            </p:txBody>
          </p:sp>
          <p:cxnSp>
            <p:nvCxnSpPr>
              <p:cNvPr id="28" name="Straight Arrow Connector 27"/>
              <p:cNvCxnSpPr>
                <a:endCxn id="27" idx="0"/>
              </p:cNvCxnSpPr>
              <p:nvPr/>
            </p:nvCxnSpPr>
            <p:spPr>
              <a:xfrm>
                <a:off x="5884323" y="3683302"/>
                <a:ext cx="374623" cy="447683"/>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9" name="Curved Connector 28"/>
              <p:cNvCxnSpPr/>
              <p:nvPr/>
            </p:nvCxnSpPr>
            <p:spPr>
              <a:xfrm rot="10800000" flipH="1" flipV="1">
                <a:off x="5386395" y="3046294"/>
                <a:ext cx="63864" cy="2371561"/>
              </a:xfrm>
              <a:prstGeom prst="curvedConnector3">
                <a:avLst>
                  <a:gd name="adj1" fmla="val -1445295"/>
                </a:avLst>
              </a:prstGeom>
              <a:ln>
                <a:tailEnd type="arrow"/>
              </a:ln>
            </p:spPr>
            <p:style>
              <a:lnRef idx="2">
                <a:schemeClr val="accent1"/>
              </a:lnRef>
              <a:fillRef idx="0">
                <a:schemeClr val="accent1"/>
              </a:fillRef>
              <a:effectRef idx="1">
                <a:schemeClr val="accent1"/>
              </a:effectRef>
              <a:fontRef idx="minor">
                <a:schemeClr val="tx1"/>
              </a:fontRef>
            </p:style>
          </p:cxnSp>
          <p:cxnSp>
            <p:nvCxnSpPr>
              <p:cNvPr id="30" name="Straight Arrow Connector 29"/>
              <p:cNvCxnSpPr>
                <a:stCxn id="36" idx="2"/>
                <a:endCxn id="26" idx="0"/>
              </p:cNvCxnSpPr>
              <p:nvPr/>
            </p:nvCxnSpPr>
            <p:spPr>
              <a:xfrm>
                <a:off x="5747975" y="3683302"/>
                <a:ext cx="63864" cy="1549887"/>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31" name="Straight Arrow Connector 30"/>
              <p:cNvCxnSpPr/>
              <p:nvPr/>
            </p:nvCxnSpPr>
            <p:spPr>
              <a:xfrm flipH="1">
                <a:off x="5152239" y="3673405"/>
                <a:ext cx="532178" cy="442826"/>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grpSp>
        <p:cxnSp>
          <p:nvCxnSpPr>
            <p:cNvPr id="12" name="Straight Arrow Connector 11"/>
            <p:cNvCxnSpPr/>
            <p:nvPr/>
          </p:nvCxnSpPr>
          <p:spPr>
            <a:xfrm>
              <a:off x="5811839" y="5602521"/>
              <a:ext cx="447107" cy="312401"/>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3" name="Straight Arrow Connector 12"/>
            <p:cNvCxnSpPr/>
            <p:nvPr/>
          </p:nvCxnSpPr>
          <p:spPr>
            <a:xfrm>
              <a:off x="6262493" y="4500317"/>
              <a:ext cx="96961" cy="1414605"/>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grpSp>
          <p:nvGrpSpPr>
            <p:cNvPr id="14" name="Group 13"/>
            <p:cNvGrpSpPr/>
            <p:nvPr/>
          </p:nvGrpSpPr>
          <p:grpSpPr>
            <a:xfrm>
              <a:off x="6077621" y="3683302"/>
              <a:ext cx="1167429" cy="2633979"/>
              <a:chOff x="6077621" y="3683302"/>
              <a:chExt cx="1167429" cy="2633979"/>
            </a:xfrm>
          </p:grpSpPr>
          <p:cxnSp>
            <p:nvCxnSpPr>
              <p:cNvPr id="22" name="Straight Arrow Connector 21"/>
              <p:cNvCxnSpPr/>
              <p:nvPr/>
            </p:nvCxnSpPr>
            <p:spPr>
              <a:xfrm flipH="1">
                <a:off x="6426961" y="3713918"/>
                <a:ext cx="544682" cy="417067"/>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23" name="TextBox 22"/>
              <p:cNvSpPr txBox="1"/>
              <p:nvPr/>
            </p:nvSpPr>
            <p:spPr>
              <a:xfrm>
                <a:off x="6077621" y="5947949"/>
                <a:ext cx="659293" cy="369332"/>
              </a:xfrm>
              <a:prstGeom prst="rect">
                <a:avLst/>
              </a:prstGeom>
              <a:noFill/>
            </p:spPr>
            <p:txBody>
              <a:bodyPr wrap="none" rtlCol="0">
                <a:spAutoFit/>
              </a:bodyPr>
              <a:lstStyle/>
              <a:p>
                <a:r>
                  <a:rPr lang="en-US" dirty="0" smtClean="0"/>
                  <a:t>(0,0)</a:t>
                </a:r>
                <a:endParaRPr lang="en-US" dirty="0"/>
              </a:p>
            </p:txBody>
          </p:sp>
          <p:cxnSp>
            <p:nvCxnSpPr>
              <p:cNvPr id="24" name="Straight Arrow Connector 23"/>
              <p:cNvCxnSpPr/>
              <p:nvPr/>
            </p:nvCxnSpPr>
            <p:spPr>
              <a:xfrm flipH="1">
                <a:off x="6496512" y="3683302"/>
                <a:ext cx="748538" cy="223162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5" name="Straight Arrow Connector 24"/>
              <p:cNvCxnSpPr/>
              <p:nvPr/>
            </p:nvCxnSpPr>
            <p:spPr>
              <a:xfrm flipH="1">
                <a:off x="6105032" y="3725373"/>
                <a:ext cx="997098" cy="1549887"/>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grpSp>
        <p:grpSp>
          <p:nvGrpSpPr>
            <p:cNvPr id="15" name="Group 14"/>
            <p:cNvGrpSpPr/>
            <p:nvPr/>
          </p:nvGrpSpPr>
          <p:grpSpPr>
            <a:xfrm>
              <a:off x="5418328" y="2457689"/>
              <a:ext cx="686704" cy="588605"/>
              <a:chOff x="5418328" y="2457689"/>
              <a:chExt cx="686704" cy="588605"/>
            </a:xfrm>
          </p:grpSpPr>
          <p:sp>
            <p:nvSpPr>
              <p:cNvPr id="16" name="TextBox 15"/>
              <p:cNvSpPr txBox="1"/>
              <p:nvPr/>
            </p:nvSpPr>
            <p:spPr>
              <a:xfrm>
                <a:off x="5418328" y="2676962"/>
                <a:ext cx="659293" cy="369332"/>
              </a:xfrm>
              <a:prstGeom prst="rect">
                <a:avLst/>
              </a:prstGeom>
              <a:noFill/>
            </p:spPr>
            <p:txBody>
              <a:bodyPr wrap="none" rtlCol="0">
                <a:spAutoFit/>
              </a:bodyPr>
              <a:lstStyle/>
              <a:p>
                <a:r>
                  <a:rPr lang="en-US" dirty="0" smtClean="0"/>
                  <a:t>(3,1)</a:t>
                </a:r>
                <a:endParaRPr lang="en-US" dirty="0"/>
              </a:p>
            </p:txBody>
          </p:sp>
          <p:grpSp>
            <p:nvGrpSpPr>
              <p:cNvPr id="17" name="Group 16"/>
              <p:cNvGrpSpPr/>
              <p:nvPr/>
            </p:nvGrpSpPr>
            <p:grpSpPr>
              <a:xfrm>
                <a:off x="5509603" y="2457689"/>
                <a:ext cx="595429" cy="219273"/>
                <a:chOff x="5482192" y="2366324"/>
                <a:chExt cx="595429" cy="219273"/>
              </a:xfrm>
            </p:grpSpPr>
            <p:sp>
              <p:nvSpPr>
                <p:cNvPr id="18" name="Can 17"/>
                <p:cNvSpPr/>
                <p:nvPr/>
              </p:nvSpPr>
              <p:spPr>
                <a:xfrm>
                  <a:off x="5482193" y="2512506"/>
                  <a:ext cx="274210" cy="73091"/>
                </a:xfrm>
                <a:prstGeom prst="can">
                  <a:avLst/>
                </a:prstGeom>
                <a:solidFill>
                  <a:srgbClr val="F5C20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 name="Can 18"/>
                <p:cNvSpPr/>
                <p:nvPr/>
              </p:nvSpPr>
              <p:spPr>
                <a:xfrm>
                  <a:off x="5482193" y="2439415"/>
                  <a:ext cx="274210" cy="73091"/>
                </a:xfrm>
                <a:prstGeom prst="can">
                  <a:avLst/>
                </a:prstGeom>
                <a:solidFill>
                  <a:srgbClr val="F5C20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Can 19"/>
                <p:cNvSpPr/>
                <p:nvPr/>
              </p:nvSpPr>
              <p:spPr>
                <a:xfrm>
                  <a:off x="5482192" y="2366324"/>
                  <a:ext cx="274210" cy="73091"/>
                </a:xfrm>
                <a:prstGeom prst="can">
                  <a:avLst/>
                </a:prstGeom>
                <a:solidFill>
                  <a:srgbClr val="F5C20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Can 20"/>
                <p:cNvSpPr/>
                <p:nvPr/>
              </p:nvSpPr>
              <p:spPr>
                <a:xfrm>
                  <a:off x="5803411" y="2512506"/>
                  <a:ext cx="274210" cy="73091"/>
                </a:xfrm>
                <a:prstGeom prst="can">
                  <a:avLst/>
                </a:prstGeom>
                <a:solidFill>
                  <a:srgbClr val="F5C20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grpSp>
      <p:sp>
        <p:nvSpPr>
          <p:cNvPr id="38" name="TextBox 37"/>
          <p:cNvSpPr txBox="1"/>
          <p:nvPr/>
        </p:nvSpPr>
        <p:spPr>
          <a:xfrm>
            <a:off x="7439139" y="5679312"/>
            <a:ext cx="334459" cy="369332"/>
          </a:xfrm>
          <a:prstGeom prst="rect">
            <a:avLst/>
          </a:prstGeom>
          <a:noFill/>
        </p:spPr>
        <p:txBody>
          <a:bodyPr wrap="none" rtlCol="0">
            <a:spAutoFit/>
          </a:bodyPr>
          <a:lstStyle/>
          <a:p>
            <a:r>
              <a:rPr lang="en-US" b="1" dirty="0" smtClean="0">
                <a:solidFill>
                  <a:srgbClr val="FF0000"/>
                </a:solidFill>
              </a:rPr>
              <a:t>P</a:t>
            </a:r>
            <a:endParaRPr lang="en-US" b="1" dirty="0">
              <a:solidFill>
                <a:srgbClr val="FF0000"/>
              </a:solidFill>
            </a:endParaRPr>
          </a:p>
        </p:txBody>
      </p:sp>
      <p:sp>
        <p:nvSpPr>
          <p:cNvPr id="39" name="TextBox 38"/>
          <p:cNvSpPr txBox="1"/>
          <p:nvPr/>
        </p:nvSpPr>
        <p:spPr>
          <a:xfrm>
            <a:off x="8186307" y="2941339"/>
            <a:ext cx="351366" cy="369332"/>
          </a:xfrm>
          <a:prstGeom prst="rect">
            <a:avLst/>
          </a:prstGeom>
          <a:noFill/>
        </p:spPr>
        <p:txBody>
          <a:bodyPr wrap="none" rtlCol="0">
            <a:spAutoFit/>
          </a:bodyPr>
          <a:lstStyle/>
          <a:p>
            <a:r>
              <a:rPr lang="en-US" b="1" dirty="0" smtClean="0">
                <a:solidFill>
                  <a:srgbClr val="008000"/>
                </a:solidFill>
              </a:rPr>
              <a:t>N</a:t>
            </a:r>
            <a:endParaRPr lang="en-US" b="1" dirty="0">
              <a:solidFill>
                <a:srgbClr val="008000"/>
              </a:solidFill>
            </a:endParaRPr>
          </a:p>
        </p:txBody>
      </p:sp>
      <p:sp>
        <p:nvSpPr>
          <p:cNvPr id="40" name="TextBox 39"/>
          <p:cNvSpPr txBox="1"/>
          <p:nvPr/>
        </p:nvSpPr>
        <p:spPr>
          <a:xfrm>
            <a:off x="6163811" y="5069333"/>
            <a:ext cx="351366" cy="369332"/>
          </a:xfrm>
          <a:prstGeom prst="rect">
            <a:avLst/>
          </a:prstGeom>
          <a:noFill/>
        </p:spPr>
        <p:txBody>
          <a:bodyPr wrap="none" rtlCol="0">
            <a:spAutoFit/>
          </a:bodyPr>
          <a:lstStyle/>
          <a:p>
            <a:r>
              <a:rPr lang="en-US" b="1" dirty="0" smtClean="0">
                <a:solidFill>
                  <a:srgbClr val="008000"/>
                </a:solidFill>
              </a:rPr>
              <a:t>N</a:t>
            </a:r>
            <a:endParaRPr lang="en-US" b="1" dirty="0">
              <a:solidFill>
                <a:srgbClr val="008000"/>
              </a:solidFill>
            </a:endParaRPr>
          </a:p>
        </p:txBody>
      </p:sp>
      <p:sp>
        <p:nvSpPr>
          <p:cNvPr id="41" name="TextBox 40"/>
          <p:cNvSpPr txBox="1"/>
          <p:nvPr/>
        </p:nvSpPr>
        <p:spPr>
          <a:xfrm>
            <a:off x="6598573" y="3761653"/>
            <a:ext cx="351366" cy="369332"/>
          </a:xfrm>
          <a:prstGeom prst="rect">
            <a:avLst/>
          </a:prstGeom>
          <a:noFill/>
        </p:spPr>
        <p:txBody>
          <a:bodyPr wrap="none" rtlCol="0">
            <a:spAutoFit/>
          </a:bodyPr>
          <a:lstStyle/>
          <a:p>
            <a:r>
              <a:rPr lang="en-US" b="1" dirty="0" smtClean="0">
                <a:solidFill>
                  <a:srgbClr val="008000"/>
                </a:solidFill>
              </a:rPr>
              <a:t>N</a:t>
            </a:r>
            <a:endParaRPr lang="en-US" b="1" dirty="0">
              <a:solidFill>
                <a:srgbClr val="008000"/>
              </a:solidFill>
            </a:endParaRPr>
          </a:p>
        </p:txBody>
      </p:sp>
      <p:sp>
        <p:nvSpPr>
          <p:cNvPr id="42" name="TextBox 41"/>
          <p:cNvSpPr txBox="1"/>
          <p:nvPr/>
        </p:nvSpPr>
        <p:spPr>
          <a:xfrm>
            <a:off x="5881825" y="3802401"/>
            <a:ext cx="334459" cy="369332"/>
          </a:xfrm>
          <a:prstGeom prst="rect">
            <a:avLst/>
          </a:prstGeom>
          <a:noFill/>
        </p:spPr>
        <p:txBody>
          <a:bodyPr wrap="none" rtlCol="0">
            <a:spAutoFit/>
          </a:bodyPr>
          <a:lstStyle/>
          <a:p>
            <a:r>
              <a:rPr lang="en-US" b="1" dirty="0" smtClean="0">
                <a:solidFill>
                  <a:srgbClr val="FF0000"/>
                </a:solidFill>
              </a:rPr>
              <a:t>P</a:t>
            </a:r>
            <a:endParaRPr lang="en-US" b="1" dirty="0">
              <a:solidFill>
                <a:srgbClr val="FF0000"/>
              </a:solidFill>
            </a:endParaRPr>
          </a:p>
        </p:txBody>
      </p:sp>
      <p:sp>
        <p:nvSpPr>
          <p:cNvPr id="43" name="TextBox 42"/>
          <p:cNvSpPr txBox="1"/>
          <p:nvPr/>
        </p:nvSpPr>
        <p:spPr>
          <a:xfrm>
            <a:off x="5924180" y="2307630"/>
            <a:ext cx="351366" cy="369332"/>
          </a:xfrm>
          <a:prstGeom prst="rect">
            <a:avLst/>
          </a:prstGeom>
          <a:noFill/>
        </p:spPr>
        <p:txBody>
          <a:bodyPr wrap="none" rtlCol="0">
            <a:spAutoFit/>
          </a:bodyPr>
          <a:lstStyle/>
          <a:p>
            <a:r>
              <a:rPr lang="en-US" b="1" dirty="0" smtClean="0">
                <a:solidFill>
                  <a:srgbClr val="008000"/>
                </a:solidFill>
              </a:rPr>
              <a:t>N</a:t>
            </a:r>
            <a:endParaRPr lang="en-US" b="1" dirty="0">
              <a:solidFill>
                <a:srgbClr val="008000"/>
              </a:solidFill>
            </a:endParaRPr>
          </a:p>
        </p:txBody>
      </p:sp>
      <p:sp>
        <p:nvSpPr>
          <p:cNvPr id="44" name="TextBox 43"/>
          <p:cNvSpPr txBox="1"/>
          <p:nvPr/>
        </p:nvSpPr>
        <p:spPr>
          <a:xfrm>
            <a:off x="6837978" y="2957926"/>
            <a:ext cx="351366" cy="369332"/>
          </a:xfrm>
          <a:prstGeom prst="rect">
            <a:avLst/>
          </a:prstGeom>
          <a:noFill/>
        </p:spPr>
        <p:txBody>
          <a:bodyPr wrap="none" rtlCol="0">
            <a:spAutoFit/>
          </a:bodyPr>
          <a:lstStyle/>
          <a:p>
            <a:r>
              <a:rPr lang="en-US" b="1" dirty="0" smtClean="0">
                <a:solidFill>
                  <a:srgbClr val="008000"/>
                </a:solidFill>
              </a:rPr>
              <a:t>N</a:t>
            </a:r>
            <a:endParaRPr lang="en-US" b="1" dirty="0">
              <a:solidFill>
                <a:srgbClr val="008000"/>
              </a:solidFill>
            </a:endParaRPr>
          </a:p>
        </p:txBody>
      </p:sp>
    </p:spTree>
    <p:custDataLst>
      <p:tags r:id="rId1"/>
    </p:custDataLst>
    <p:extLst>
      <p:ext uri="{BB962C8B-B14F-4D97-AF65-F5344CB8AC3E}">
        <p14:creationId xmlns:p14="http://schemas.microsoft.com/office/powerpoint/2010/main" val="1792962042"/>
      </p:ext>
    </p:extLst>
  </p:cSld>
  <p:clrMapOvr>
    <a:masterClrMapping/>
  </p:clrMapOvr>
  <mc:AlternateContent xmlns:mc="http://schemas.openxmlformats.org/markup-compatibility/2006" xmlns:p14="http://schemas.microsoft.com/office/powerpoint/2010/main">
    <mc:Choice Requires="p14">
      <p:transition spd="slow" p14:dur="2000" advTm="198105"/>
    </mc:Choice>
    <mc:Fallback xmlns="">
      <p:transition xmlns:p14="http://schemas.microsoft.com/office/powerpoint/2010/main" spd="slow" advTm="198105"/>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nodePh="1">
                                  <p:stCondLst>
                                    <p:cond delay="0"/>
                                  </p:stCondLst>
                                  <p:endCondLst>
                                    <p:cond evt="begin" delay="0">
                                      <p:tn val="13"/>
                                    </p:cond>
                                  </p:endCondLst>
                                  <p:childTnLst>
                                    <p:set>
                                      <p:cBhvr>
                                        <p:cTn id="14"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0"/>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41"/>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4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1" nodeType="clickEffect">
                                  <p:stCondLst>
                                    <p:cond delay="0"/>
                                  </p:stCondLst>
                                  <p:childTnLst>
                                    <p:set>
                                      <p:cBhvr>
                                        <p:cTn id="42" dur="1" fill="hold">
                                          <p:stCondLst>
                                            <p:cond delay="0"/>
                                          </p:stCondLst>
                                        </p:cTn>
                                        <p:tgtEl>
                                          <p:spTgt spid="42"/>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43"/>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4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38" grpId="0"/>
      <p:bldP spid="39" grpId="0"/>
      <p:bldP spid="40" grpId="0"/>
      <p:bldP spid="41" grpId="0"/>
      <p:bldP spid="42" grpId="0"/>
      <p:bldP spid="42" grpId="1"/>
      <p:bldP spid="43" grpId="0"/>
      <p:bldP spid="4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Computational Complexity</a:t>
            </a:r>
            <a:endParaRPr lang="en-US" dirty="0"/>
          </a:p>
        </p:txBody>
      </p:sp>
      <p:sp>
        <p:nvSpPr>
          <p:cNvPr id="3" name="Content Placeholder 2"/>
          <p:cNvSpPr>
            <a:spLocks noGrp="1"/>
          </p:cNvSpPr>
          <p:nvPr>
            <p:ph idx="1"/>
          </p:nvPr>
        </p:nvSpPr>
        <p:spPr/>
        <p:txBody>
          <a:bodyPr>
            <a:normAutofit/>
          </a:bodyPr>
          <a:lstStyle/>
          <a:p>
            <a:r>
              <a:rPr lang="en-US" sz="2800" dirty="0" smtClean="0"/>
              <a:t>No symmetry or game tree too large?  Use a computer program to label the positions of interest</a:t>
            </a:r>
          </a:p>
          <a:p>
            <a:r>
              <a:rPr lang="en-US" sz="2800" dirty="0" smtClean="0"/>
              <a:t>The amount of </a:t>
            </a:r>
            <a:r>
              <a:rPr lang="en-US" sz="2800" b="1" dirty="0" smtClean="0">
                <a:solidFill>
                  <a:srgbClr val="FF6600"/>
                </a:solidFill>
              </a:rPr>
              <a:t>time</a:t>
            </a:r>
            <a:r>
              <a:rPr lang="en-US" sz="2800" dirty="0" smtClean="0"/>
              <a:t> (steps of the algorithm) and </a:t>
            </a:r>
            <a:r>
              <a:rPr lang="en-US" sz="2800" b="1" dirty="0" smtClean="0">
                <a:solidFill>
                  <a:srgbClr val="FF6600"/>
                </a:solidFill>
              </a:rPr>
              <a:t>space</a:t>
            </a:r>
            <a:r>
              <a:rPr lang="en-US" sz="2800" dirty="0" smtClean="0"/>
              <a:t> (computer memory) needed for the computation is a measure of how “hard” it is to solve the game</a:t>
            </a:r>
          </a:p>
          <a:p>
            <a:r>
              <a:rPr lang="en-US" sz="2800" b="1" dirty="0" smtClean="0">
                <a:solidFill>
                  <a:srgbClr val="660066"/>
                </a:solidFill>
              </a:rPr>
              <a:t>PSPACE-hard</a:t>
            </a:r>
            <a:r>
              <a:rPr lang="en-US" sz="2800" b="1" dirty="0" smtClean="0"/>
              <a:t> </a:t>
            </a:r>
            <a:r>
              <a:rPr lang="en-US" sz="2800" dirty="0" smtClean="0"/>
              <a:t>refers to  a specific level of “hardness”</a:t>
            </a:r>
            <a:endParaRPr lang="en-US" sz="2800" b="1" dirty="0" smtClean="0">
              <a:solidFill>
                <a:srgbClr val="FF6600"/>
              </a:solidFill>
            </a:endParaRPr>
          </a:p>
          <a:p>
            <a:pPr marL="0" indent="0">
              <a:buNone/>
            </a:pPr>
            <a:r>
              <a:rPr lang="en-US" sz="2800" b="1" dirty="0" smtClean="0">
                <a:solidFill>
                  <a:srgbClr val="FF6600"/>
                </a:solidFill>
              </a:rPr>
              <a:t> </a:t>
            </a:r>
          </a:p>
        </p:txBody>
      </p:sp>
    </p:spTree>
    <p:custDataLst>
      <p:tags r:id="rId1"/>
    </p:custDataLst>
    <p:extLst>
      <p:ext uri="{BB962C8B-B14F-4D97-AF65-F5344CB8AC3E}">
        <p14:creationId xmlns:p14="http://schemas.microsoft.com/office/powerpoint/2010/main" val="1687637510"/>
      </p:ext>
    </p:extLst>
  </p:cSld>
  <p:clrMapOvr>
    <a:masterClrMapping/>
  </p:clrMapOvr>
  <mc:AlternateContent xmlns:mc="http://schemas.openxmlformats.org/markup-compatibility/2006" xmlns:p14="http://schemas.microsoft.com/office/powerpoint/2010/main">
    <mc:Choice Requires="p14">
      <p:transition spd="slow" p14:dur="2000" advTm="173859"/>
    </mc:Choice>
    <mc:Fallback xmlns="">
      <p:transition xmlns:p14="http://schemas.microsoft.com/office/powerpoint/2010/main" spd="slow" advTm="173859"/>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3.7|22.7|18.1|0.5|27.8|16.1"/>
</p:tagLst>
</file>

<file path=ppt/tags/tag10.xml><?xml version="1.0" encoding="utf-8"?>
<p:tagLst xmlns:a="http://schemas.openxmlformats.org/drawingml/2006/main" xmlns:r="http://schemas.openxmlformats.org/officeDocument/2006/relationships" xmlns:p="http://schemas.openxmlformats.org/presentationml/2006/main">
  <p:tag name="TIMING" val="|0.8|17.4|1|0.5"/>
</p:tagLst>
</file>

<file path=ppt/tags/tag11.xml><?xml version="1.0" encoding="utf-8"?>
<p:tagLst xmlns:a="http://schemas.openxmlformats.org/drawingml/2006/main" xmlns:r="http://schemas.openxmlformats.org/officeDocument/2006/relationships" xmlns:p="http://schemas.openxmlformats.org/presentationml/2006/main">
  <p:tag name="TIMING" val="|0.9|12.5|1.5|10|5.3|2|23.8|15.2"/>
</p:tagLst>
</file>

<file path=ppt/tags/tag12.xml><?xml version="1.0" encoding="utf-8"?>
<p:tagLst xmlns:a="http://schemas.openxmlformats.org/drawingml/2006/main" xmlns:r="http://schemas.openxmlformats.org/officeDocument/2006/relationships" xmlns:p="http://schemas.openxmlformats.org/presentationml/2006/main">
  <p:tag name="TIMING" val="|0.4"/>
</p:tagLst>
</file>

<file path=ppt/tags/tag13.xml><?xml version="1.0" encoding="utf-8"?>
<p:tagLst xmlns:a="http://schemas.openxmlformats.org/drawingml/2006/main" xmlns:r="http://schemas.openxmlformats.org/officeDocument/2006/relationships" xmlns:p="http://schemas.openxmlformats.org/presentationml/2006/main">
  <p:tag name="TIMING" val="|12.4|7.8|8.2|34.9|0.5"/>
</p:tagLst>
</file>

<file path=ppt/tags/tag14.xml><?xml version="1.0" encoding="utf-8"?>
<p:tagLst xmlns:a="http://schemas.openxmlformats.org/drawingml/2006/main" xmlns:r="http://schemas.openxmlformats.org/officeDocument/2006/relationships" xmlns:p="http://schemas.openxmlformats.org/presentationml/2006/main">
  <p:tag name="TIMING" val="|0.7|0.6|1.3|10.3|34.4|17|2.4|59.5"/>
</p:tagLst>
</file>

<file path=ppt/tags/tag15.xml><?xml version="1.0" encoding="utf-8"?>
<p:tagLst xmlns:a="http://schemas.openxmlformats.org/drawingml/2006/main" xmlns:r="http://schemas.openxmlformats.org/officeDocument/2006/relationships" xmlns:p="http://schemas.openxmlformats.org/presentationml/2006/main">
  <p:tag name="TIMING" val="|0.6|2|1.6|18.9|12.9"/>
</p:tagLst>
</file>

<file path=ppt/tags/tag16.xml><?xml version="1.0" encoding="utf-8"?>
<p:tagLst xmlns:a="http://schemas.openxmlformats.org/drawingml/2006/main" xmlns:r="http://schemas.openxmlformats.org/officeDocument/2006/relationships" xmlns:p="http://schemas.openxmlformats.org/presentationml/2006/main">
  <p:tag name="TIMING" val="|0.9|4.4|2.5|1.2|1.1|4.9"/>
</p:tagLst>
</file>

<file path=ppt/tags/tag17.xml><?xml version="1.0" encoding="utf-8"?>
<p:tagLst xmlns:a="http://schemas.openxmlformats.org/drawingml/2006/main" xmlns:r="http://schemas.openxmlformats.org/officeDocument/2006/relationships" xmlns:p="http://schemas.openxmlformats.org/presentationml/2006/main">
  <p:tag name="TIMING" val="|4|1|1.1|0.5|0.7|17.8"/>
</p:tagLst>
</file>

<file path=ppt/tags/tag18.xml><?xml version="1.0" encoding="utf-8"?>
<p:tagLst xmlns:a="http://schemas.openxmlformats.org/drawingml/2006/main" xmlns:r="http://schemas.openxmlformats.org/officeDocument/2006/relationships" xmlns:p="http://schemas.openxmlformats.org/presentationml/2006/main">
  <p:tag name="TIMING" val="|0.8|73"/>
</p:tagLst>
</file>

<file path=ppt/tags/tag2.xml><?xml version="1.0" encoding="utf-8"?>
<p:tagLst xmlns:a="http://schemas.openxmlformats.org/drawingml/2006/main" xmlns:r="http://schemas.openxmlformats.org/officeDocument/2006/relationships" xmlns:p="http://schemas.openxmlformats.org/presentationml/2006/main">
  <p:tag name="TIMING" val="|3|18.7"/>
</p:tagLst>
</file>

<file path=ppt/tags/tag3.xml><?xml version="1.0" encoding="utf-8"?>
<p:tagLst xmlns:a="http://schemas.openxmlformats.org/drawingml/2006/main" xmlns:r="http://schemas.openxmlformats.org/officeDocument/2006/relationships" xmlns:p="http://schemas.openxmlformats.org/presentationml/2006/main">
  <p:tag name="TIMING" val="|3|11.1|11.2|14.9|21.7|14.4"/>
</p:tagLst>
</file>

<file path=ppt/tags/tag4.xml><?xml version="1.0" encoding="utf-8"?>
<p:tagLst xmlns:a="http://schemas.openxmlformats.org/drawingml/2006/main" xmlns:r="http://schemas.openxmlformats.org/officeDocument/2006/relationships" xmlns:p="http://schemas.openxmlformats.org/presentationml/2006/main">
  <p:tag name="TIMING" val="|7.6|42.3|11.9|17.3|10.6|14.5"/>
</p:tagLst>
</file>

<file path=ppt/tags/tag5.xml><?xml version="1.0" encoding="utf-8"?>
<p:tagLst xmlns:a="http://schemas.openxmlformats.org/drawingml/2006/main" xmlns:r="http://schemas.openxmlformats.org/officeDocument/2006/relationships" xmlns:p="http://schemas.openxmlformats.org/presentationml/2006/main">
  <p:tag name="TIMING" val="|10.5|5.4|1.3|1.4|0.9|2.1|10|4.8|0.9|0.9|1|2.1|6.1|1.5|1.4|5.7|2.7|0.6|0.8"/>
</p:tagLst>
</file>

<file path=ppt/tags/tag6.xml><?xml version="1.0" encoding="utf-8"?>
<p:tagLst xmlns:a="http://schemas.openxmlformats.org/drawingml/2006/main" xmlns:r="http://schemas.openxmlformats.org/officeDocument/2006/relationships" xmlns:p="http://schemas.openxmlformats.org/presentationml/2006/main">
  <p:tag name="TIMING" val="|4.6|1.2|12.9|1.8|46.5|21|40.6|5.8|1.5|1.6|19.8|17.1|12.4|9.5"/>
</p:tagLst>
</file>

<file path=ppt/tags/tag7.xml><?xml version="1.0" encoding="utf-8"?>
<p:tagLst xmlns:a="http://schemas.openxmlformats.org/drawingml/2006/main" xmlns:r="http://schemas.openxmlformats.org/officeDocument/2006/relationships" xmlns:p="http://schemas.openxmlformats.org/presentationml/2006/main">
  <p:tag name="TIMING" val="|4.4|58|-62.4|73.7|18.3|4.7|27|12.3|7.8"/>
</p:tagLst>
</file>

<file path=ppt/tags/tag8.xml><?xml version="1.0" encoding="utf-8"?>
<p:tagLst xmlns:a="http://schemas.openxmlformats.org/drawingml/2006/main" xmlns:r="http://schemas.openxmlformats.org/officeDocument/2006/relationships" xmlns:p="http://schemas.openxmlformats.org/presentationml/2006/main">
  <p:tag name="TIMING" val="|0|26.4|12.8|28.7|67.2"/>
</p:tagLst>
</file>

<file path=ppt/tags/tag9.xml><?xml version="1.0" encoding="utf-8"?>
<p:tagLst xmlns:a="http://schemas.openxmlformats.org/drawingml/2006/main" xmlns:r="http://schemas.openxmlformats.org/officeDocument/2006/relationships" xmlns:p="http://schemas.openxmlformats.org/presentationml/2006/main">
  <p:tag name="TIMING" val="|5.5|22.2|4.9|26|12.7|12"/>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Essential">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Clarity.thmx</Template>
  <TotalTime>1626</TotalTime>
  <Words>2142</Words>
  <Application>Microsoft Macintosh PowerPoint</Application>
  <PresentationFormat>On-screen Show (4:3)</PresentationFormat>
  <Paragraphs>247</Paragraphs>
  <Slides>22</Slides>
  <Notes>14</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Clarity</vt:lpstr>
      <vt:lpstr>Keeping your Distance is Hard</vt:lpstr>
      <vt:lpstr>The Basics</vt:lpstr>
      <vt:lpstr>Main Question:</vt:lpstr>
      <vt:lpstr>Distance Games</vt:lpstr>
      <vt:lpstr>Known Distance Games</vt:lpstr>
      <vt:lpstr>Let’s Play a Game (or two)</vt:lpstr>
      <vt:lpstr>How Can We Analyze a Game?</vt:lpstr>
      <vt:lpstr>Recursive Labeling of Game Graph</vt:lpstr>
      <vt:lpstr>Computational Complexity</vt:lpstr>
      <vt:lpstr>Complexity of Distance Games</vt:lpstr>
      <vt:lpstr>Specifics of the Reduction </vt:lpstr>
      <vt:lpstr>Play-by-Play Reduction </vt:lpstr>
      <vt:lpstr>Main Result</vt:lpstr>
      <vt:lpstr>Example for ENSNORT(3)</vt:lpstr>
      <vt:lpstr>Forbidden vertex gadget ENSNORT(3)</vt:lpstr>
      <vt:lpstr>Proof of Main Result</vt:lpstr>
      <vt:lpstr>Why is case max(S) = max(D) different?</vt:lpstr>
      <vt:lpstr>Reduction for max(S) = max(D) </vt:lpstr>
      <vt:lpstr>Open Problems</vt:lpstr>
      <vt:lpstr>PowerPoint Presentation</vt:lpstr>
      <vt:lpstr>References</vt:lpstr>
      <vt:lpstr>References </vt:lpstr>
    </vt:vector>
  </TitlesOfParts>
  <Company>California State University Los Angeles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Keeping your Distance is Hard</dc:title>
  <dc:creator>Silvia Heubach</dc:creator>
  <cp:lastModifiedBy>Silvia Heubach</cp:lastModifiedBy>
  <cp:revision>140</cp:revision>
  <cp:lastPrinted>2016-02-19T16:15:53Z</cp:lastPrinted>
  <dcterms:created xsi:type="dcterms:W3CDTF">2016-01-19T00:01:19Z</dcterms:created>
  <dcterms:modified xsi:type="dcterms:W3CDTF">2017-01-28T15:50:05Z</dcterms:modified>
</cp:coreProperties>
</file>