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7010400" cy="9296400"/>
  <p:embeddedFontLst>
    <p:embeddedFont>
      <p:font typeface="Oswald"/>
      <p:regular r:id="rId17"/>
      <p:bold r:id="rId18"/>
    </p:embeddedFont>
    <p:embeddedFont>
      <p:font typeface="Average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3FBE0E-DD06-43F7-A87A-669322448A80}">
  <a:tblStyle styleId="{113FBE0E-DD06-43F7-A87A-669322448A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16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wrap="square" lIns="93162" tIns="93162" rIns="93162" bIns="93162" anchor="t" anchorCtr="0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485297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"/>
              <a:t>Greetings</a:t>
            </a:r>
          </a:p>
          <a:p>
            <a:pPr>
              <a:buNone/>
            </a:pPr>
            <a:r>
              <a:rPr lang="en"/>
              <a:t>Introduce Ourselves</a:t>
            </a:r>
          </a:p>
          <a:p>
            <a:pPr>
              <a:buNone/>
            </a:pPr>
            <a:r>
              <a:rPr lang="en"/>
              <a:t>Joint effort</a:t>
            </a:r>
          </a:p>
          <a:p>
            <a:pPr>
              <a:buNone/>
            </a:pPr>
            <a:r>
              <a:rPr lang="en"/>
              <a:t>	Pepperdine MPP</a:t>
            </a:r>
          </a:p>
          <a:p>
            <a:pPr>
              <a:buNone/>
            </a:pPr>
            <a:r>
              <a:rPr lang="en"/>
              <a:t>	Cal State LA</a:t>
            </a:r>
          </a:p>
          <a:p>
            <a:pPr>
              <a:buNone/>
            </a:pPr>
            <a:r>
              <a:rPr lang="en"/>
              <a:t>Thank them for the opportunity</a:t>
            </a:r>
          </a:p>
          <a:p>
            <a:pPr>
              <a:buNone/>
            </a:pPr>
            <a:r>
              <a:rPr lang="en"/>
              <a:t>Excited to present our findings and recommendations</a:t>
            </a:r>
          </a:p>
        </p:txBody>
      </p:sp>
    </p:spTree>
    <p:extLst>
      <p:ext uri="{BB962C8B-B14F-4D97-AF65-F5344CB8AC3E}">
        <p14:creationId xmlns:p14="http://schemas.microsoft.com/office/powerpoint/2010/main" val="827365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14537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1929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7862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3265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9581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627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1203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3976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7285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4741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83091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56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9188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2054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800"/>
              <a:buNone/>
              <a:defRPr sz="4800"/>
            </a:lvl1pPr>
            <a:lvl2pPr lvl="1" algn="ctr">
              <a:spcBef>
                <a:spcPts val="0"/>
              </a:spcBef>
              <a:buSzPts val="4800"/>
              <a:buNone/>
              <a:defRPr sz="4800"/>
            </a:lvl2pPr>
            <a:lvl3pPr lvl="2" algn="ctr">
              <a:spcBef>
                <a:spcPts val="0"/>
              </a:spcBef>
              <a:buSzPts val="4800"/>
              <a:buNone/>
              <a:defRPr sz="4800"/>
            </a:lvl3pPr>
            <a:lvl4pPr lvl="3" algn="ctr">
              <a:spcBef>
                <a:spcPts val="0"/>
              </a:spcBef>
              <a:buSzPts val="4800"/>
              <a:buNone/>
              <a:defRPr sz="4800"/>
            </a:lvl4pPr>
            <a:lvl5pPr lvl="4" algn="ctr">
              <a:spcBef>
                <a:spcPts val="0"/>
              </a:spcBef>
              <a:buSzPts val="4800"/>
              <a:buNone/>
              <a:defRPr sz="4800"/>
            </a:lvl5pPr>
            <a:lvl6pPr lvl="5" algn="ctr">
              <a:spcBef>
                <a:spcPts val="0"/>
              </a:spcBef>
              <a:buSzPts val="4800"/>
              <a:buNone/>
              <a:defRPr sz="4800"/>
            </a:lvl6pPr>
            <a:lvl7pPr lvl="6" algn="ctr">
              <a:spcBef>
                <a:spcPts val="0"/>
              </a:spcBef>
              <a:buSzPts val="4800"/>
              <a:buNone/>
              <a:defRPr sz="4800"/>
            </a:lvl7pPr>
            <a:lvl8pPr lvl="7" algn="ctr">
              <a:spcBef>
                <a:spcPts val="0"/>
              </a:spcBef>
              <a:buSzPts val="4800"/>
              <a:buNone/>
              <a:defRPr sz="4800"/>
            </a:lvl8pPr>
            <a:lvl9pPr lvl="8" algn="ctr">
              <a:spcBef>
                <a:spcPts val="0"/>
              </a:spcBef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at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181600" y="762200"/>
            <a:ext cx="8685000" cy="17301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/>
            </a:r>
            <a:br>
              <a:rPr lang="en"/>
            </a:br>
            <a:r>
              <a:rPr lang="en"/>
              <a:t>IT Job Reclassification:</a:t>
            </a:r>
            <a:br>
              <a:rPr lang="en"/>
            </a:br>
            <a:r>
              <a:rPr lang="en" sz="1800"/>
              <a:t>A Collaboration between the City of Los Angeles ITA,</a:t>
            </a:r>
            <a:br>
              <a:rPr lang="en" sz="1800"/>
            </a:br>
            <a:r>
              <a:rPr lang="en" sz="1800"/>
              <a:t>California State University, Los Angeles and Pepperdine University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Gaby Andrews </a:t>
            </a:r>
            <a:b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Zack Decker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Susana Lopez </a:t>
            </a:r>
            <a:b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Peter Miranda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Communications Engineering Associate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Strengths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●"/>
            </a:pP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Pay Grade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●"/>
            </a:pP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Promotional Opportunities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○"/>
            </a:pP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Levels listed in classification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●"/>
            </a:pP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Location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●"/>
            </a:pP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Technically Comprehensive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u="sng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Areas of Opportunity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●"/>
            </a:pP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Emphasize “problem solving”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●"/>
            </a:pP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Modernize position name 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●"/>
            </a:pP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Streamline duties section</a:t>
            </a: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○"/>
            </a:pP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Simplify levels within class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●"/>
            </a:pP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Directly address applicant</a:t>
            </a:r>
          </a:p>
          <a:p>
            <a:pPr marL="914400" marR="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○"/>
            </a:pP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“Are you seeking…?”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Communications Engineering Associate</a:t>
            </a:r>
          </a:p>
        </p:txBody>
      </p:sp>
      <p:graphicFrame>
        <p:nvGraphicFramePr>
          <p:cNvPr id="154" name="Shape 154"/>
          <p:cNvGraphicFramePr/>
          <p:nvPr/>
        </p:nvGraphicFramePr>
        <p:xfrm>
          <a:off x="583900" y="139212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{113FBE0E-DD06-43F7-A87A-669322448A80}</a:tableStyleId>
              </a:tblPr>
              <a:tblGrid>
                <a:gridCol w="3036500"/>
                <a:gridCol w="2788950"/>
                <a:gridCol w="2912725"/>
              </a:tblGrid>
              <a:tr h="63165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 u="sng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Entity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 u="sng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Job Name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b="1" u="sng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Salary Range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8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SAIC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i="1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Systems Engineer Associate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***unknown***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8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Phillips, Inc.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i="1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Network Engineer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$59,531 - $123,082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8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San Francisco (DPH)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i="1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Assistant Networks Engineer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$91,000 - $114,000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8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New York City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i="1">
                          <a:solidFill>
                            <a:srgbClr val="FFFFFF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Telecommunications Associate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$60,577 - $84,268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05175" y="2596900"/>
            <a:ext cx="487865" cy="64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Shape 1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95811" y="2023775"/>
            <a:ext cx="1377725" cy="42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62825" y="3321025"/>
            <a:ext cx="643650" cy="64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39615" y="3240550"/>
            <a:ext cx="3090101" cy="180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Programmer Analyst </a:t>
            </a:r>
          </a:p>
        </p:txBody>
      </p:sp>
      <p:graphicFrame>
        <p:nvGraphicFramePr>
          <p:cNvPr id="164" name="Shape 164"/>
          <p:cNvGraphicFramePr/>
          <p:nvPr/>
        </p:nvGraphicFramePr>
        <p:xfrm>
          <a:off x="1021090" y="1835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{113FBE0E-DD06-43F7-A87A-669322448A80}</a:tableStyleId>
              </a:tblPr>
              <a:tblGrid>
                <a:gridCol w="2940100"/>
                <a:gridCol w="4609675"/>
              </a:tblGrid>
              <a:tr h="661775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endParaRPr sz="180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solidFill>
                            <a:srgbClr val="F3F3F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Programmer Analyst </a:t>
                      </a:r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solidFill>
                            <a:srgbClr val="F3F3F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Salary:</a:t>
                      </a:r>
                      <a:r>
                        <a:rPr lang="en" sz="1600">
                          <a:solidFill>
                            <a:srgbClr val="FFD966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$101-129K</a:t>
                      </a:r>
                      <a:r>
                        <a:rPr lang="en">
                          <a:solidFill>
                            <a:srgbClr val="FFE599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775"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endParaRPr sz="180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solidFill>
                            <a:srgbClr val="F3F3F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Citywide Administrative Services Systems Analyst </a:t>
                      </a:r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solidFill>
                            <a:srgbClr val="F3F3F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Salary: </a:t>
                      </a:r>
                      <a:r>
                        <a:rPr lang="en" sz="1600">
                          <a:solidFill>
                            <a:srgbClr val="FFD966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$100-125K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1775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80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solidFill>
                            <a:srgbClr val="F3F3F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Senior Programmer Analyst</a:t>
                      </a:r>
                    </a:p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solidFill>
                            <a:srgbClr val="F3F3F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Salary: </a:t>
                      </a:r>
                      <a:r>
                        <a:rPr lang="en" sz="1600">
                          <a:solidFill>
                            <a:srgbClr val="FFD966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$79.5K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200">
                <a:tc>
                  <a:txBody>
                    <a:bodyPr/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endParaRPr sz="1800">
                        <a:solidFill>
                          <a:srgbClr val="FFFFFF"/>
                        </a:solidFill>
                        <a:latin typeface="Oswald"/>
                        <a:ea typeface="Oswald"/>
                        <a:cs typeface="Oswald"/>
                        <a:sym typeface="Oswald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solidFill>
                            <a:srgbClr val="F3F3F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Program Analyst</a:t>
                      </a:r>
                    </a:p>
                    <a:p>
                      <a:pPr lvl="0" algn="r" rtl="0">
                        <a:spcBef>
                          <a:spcPts val="0"/>
                        </a:spcBef>
                        <a:buNone/>
                      </a:pPr>
                      <a:r>
                        <a:rPr lang="en" sz="1600">
                          <a:solidFill>
                            <a:srgbClr val="F3F3F3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Salary:</a:t>
                      </a:r>
                      <a:r>
                        <a:rPr lang="en" sz="1600">
                          <a:solidFill>
                            <a:srgbClr val="FFD966"/>
                          </a:solidFill>
                          <a:latin typeface="Oswald"/>
                          <a:ea typeface="Oswald"/>
                          <a:cs typeface="Oswald"/>
                          <a:sym typeface="Oswald"/>
                        </a:rPr>
                        <a:t> $65.4-107K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99999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5" name="Shape 165" descr="Image result for ibm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3588" y="3116887"/>
            <a:ext cx="1384824" cy="51035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Shape 166"/>
          <p:cNvSpPr txBox="1"/>
          <p:nvPr/>
        </p:nvSpPr>
        <p:spPr>
          <a:xfrm>
            <a:off x="460522" y="1088350"/>
            <a:ext cx="4897500" cy="67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7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City of LA Programmer Analyst salary: </a:t>
            </a:r>
            <a:r>
              <a:rPr lang="en" sz="1700">
                <a:solidFill>
                  <a:schemeClr val="accent5"/>
                </a:solidFill>
                <a:latin typeface="Oswald"/>
                <a:ea typeface="Oswald"/>
                <a:cs typeface="Oswald"/>
                <a:sym typeface="Oswald"/>
              </a:rPr>
              <a:t>$65.1-134.3K</a:t>
            </a: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871" y="1531720"/>
            <a:ext cx="3858326" cy="225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3552" y="3720011"/>
            <a:ext cx="2484901" cy="448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64677" y="1628962"/>
            <a:ext cx="876700" cy="87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Programmer Analyst</a:t>
            </a:r>
          </a:p>
        </p:txBody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941987" y="1478838"/>
            <a:ext cx="3702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u="sng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Strengths</a:t>
            </a: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Detailed 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Ability to move up the ladder 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Transparent 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4762338" y="1478850"/>
            <a:ext cx="3890100" cy="2874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lnSpc>
                <a:spcPct val="200000"/>
              </a:lnSpc>
              <a:spcBef>
                <a:spcPts val="0"/>
              </a:spcBef>
              <a:buNone/>
            </a:pPr>
            <a:r>
              <a:rPr lang="en" sz="1800" u="sng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Areas of Opportunity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"/>
              <a:buChar char="●"/>
            </a:pPr>
            <a:r>
              <a:rPr lang="en" sz="1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Condense information </a:t>
            </a:r>
          </a:p>
          <a:p>
            <a: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"/>
              <a:buChar char="●"/>
            </a:pPr>
            <a:r>
              <a:rPr lang="en" sz="1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Personable phrasing </a:t>
            </a:r>
          </a:p>
          <a:p>
            <a: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"/>
              <a:buChar char="○"/>
            </a:pPr>
            <a:r>
              <a:rPr lang="en" sz="1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“This job is for you if…”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buClr>
                <a:srgbClr val="FFFFFF"/>
              </a:buClr>
              <a:buSzPts val="1800"/>
              <a:buFont typeface="Oswald"/>
              <a:buChar char="●"/>
            </a:pPr>
            <a:r>
              <a:rPr lang="en" sz="1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Adjust organization of description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Recommendations </a:t>
            </a:r>
          </a:p>
        </p:txBody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i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It is recommended that the Information Technology Agency of the City of Los Angeles: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"/>
              <a:buAutoNum type="arabicPeriod"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Minimize explanations to job descriptions.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"/>
              <a:buAutoNum type="alphaLcPeriod"/>
            </a:pPr>
            <a:r>
              <a:rPr lang="en" sz="1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Quality &gt; Quantity, Highlight why Los Angeles is so exciting to work for.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"/>
              <a:buAutoNum type="alphaLcPeriod"/>
            </a:pPr>
            <a:r>
              <a:rPr lang="en" sz="1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Remove computer terminologies. Can be assessed throughout the recruitment process.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"/>
              <a:buAutoNum type="alphaLcPeriod"/>
            </a:pPr>
            <a:r>
              <a:rPr lang="en" sz="1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Attempt to rename positions to attract a younger workforce.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"/>
              <a:buAutoNum type="arabicPeriod"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Keep salary ranges at current levels.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"/>
              <a:buAutoNum type="alphaLcPeriod"/>
            </a:pPr>
            <a:r>
              <a:rPr lang="en" sz="1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Very competitive in relation to market trends.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"/>
              <a:buAutoNum type="alphaLcPeriod"/>
            </a:pPr>
            <a:r>
              <a:rPr lang="en" sz="1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Private entities = less pay for more work.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"/>
              <a:buAutoNum type="arabicPeriod"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Revisit job postings biannually</a:t>
            </a:r>
          </a:p>
          <a:p>
            <a:pPr marL="914400" lvl="1" indent="-342900" rtl="0">
              <a:spcBef>
                <a:spcPts val="0"/>
              </a:spcBef>
              <a:buClr>
                <a:srgbClr val="FFFFFF"/>
              </a:buClr>
              <a:buSzPts val="1800"/>
              <a:buFont typeface="Oswald"/>
              <a:buAutoNum type="alphaLcPeriod"/>
            </a:pP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Ensure they are meeting current job trends.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Task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Group members were given five internal ITA job descriptions to evaluate, research and propose changes based on current market trends, both in the public and private sectors.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"/>
              <a:buChar char="○"/>
            </a:pPr>
            <a:r>
              <a:rPr lang="en" sz="1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Operations and Statistical Research Analyst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"/>
              <a:buChar char="○"/>
            </a:pPr>
            <a:r>
              <a:rPr lang="en" sz="1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Systems Analyst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"/>
              <a:buChar char="○"/>
            </a:pPr>
            <a:r>
              <a:rPr lang="en" sz="1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Systems Programmer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"/>
              <a:buChar char="○"/>
            </a:pPr>
            <a:r>
              <a:rPr lang="en" sz="1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Communications Engineering Associate  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"/>
              <a:buChar char="○"/>
            </a:pPr>
            <a:r>
              <a:rPr lang="en" sz="18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Programmer Analyst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Identify two private and two public entities with similar positions for each job description.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Report findings and propose recommendations to ITA staff (General Manager and Director of Systems).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53880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b="1"/>
              <a:t>Operations and Statistical Research Analyst</a:t>
            </a:r>
          </a:p>
        </p:txBody>
      </p:sp>
      <p:sp>
        <p:nvSpPr>
          <p:cNvPr id="72" name="Shape 72"/>
          <p:cNvSpPr txBox="1"/>
          <p:nvPr/>
        </p:nvSpPr>
        <p:spPr>
          <a:xfrm>
            <a:off x="445900" y="1451800"/>
            <a:ext cx="3899100" cy="288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u="sng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Strengths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●"/>
            </a:pP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Transparency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●"/>
            </a:pP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Salary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●"/>
            </a:pP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Geographical Area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○"/>
            </a:pP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Who doesn’t want to work in LA?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●"/>
            </a:pP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Promotional Opportunities</a:t>
            </a:r>
          </a:p>
          <a:p>
            <a:pPr marL="457200" lvl="0" indent="-342900" rtl="0">
              <a:spcBef>
                <a:spcPts val="0"/>
              </a:spcBef>
              <a:buClr>
                <a:schemeClr val="dk1"/>
              </a:buClr>
              <a:buSzPts val="1800"/>
              <a:buFont typeface="Oswald"/>
              <a:buChar char="●"/>
            </a:pP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Employee Benefits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3" name="Shape 73"/>
          <p:cNvSpPr txBox="1"/>
          <p:nvPr/>
        </p:nvSpPr>
        <p:spPr>
          <a:xfrm>
            <a:off x="4787750" y="1451800"/>
            <a:ext cx="3899100" cy="288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u="sng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Areas of Opportunity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●"/>
            </a:pP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Concise, not descriptive.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●"/>
            </a:pP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Rename Position</a:t>
            </a: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○"/>
            </a:pP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Attract more applicants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●"/>
            </a:pP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Highlight citywide achievements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swald"/>
              <a:buChar char="●"/>
            </a:pP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Recruitment</a:t>
            </a:r>
          </a:p>
          <a:p>
            <a:pPr marL="914400" lvl="1" indent="-342900" rtl="0">
              <a:spcBef>
                <a:spcPts val="0"/>
              </a:spcBef>
              <a:buClr>
                <a:schemeClr val="dk1"/>
              </a:buClr>
              <a:buSzPts val="1800"/>
              <a:buFont typeface="Oswald"/>
              <a:buChar char="○"/>
            </a:pPr>
            <a:r>
              <a:rPr lang="en" sz="1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College and Community Fairs</a:t>
            </a:r>
          </a:p>
          <a:p>
            <a:pPr lvl="0" rtl="0">
              <a:spcBef>
                <a:spcPts val="0"/>
              </a:spcBef>
              <a:buNone/>
            </a:pPr>
            <a:endParaRPr sz="1800" u="sng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51750" y="882900"/>
            <a:ext cx="8976600" cy="41109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City of Los Angeles: </a:t>
            </a:r>
            <a:r>
              <a:rPr lang="en" sz="2400" b="1">
                <a:solidFill>
                  <a:srgbClr val="FFFF00"/>
                </a:solidFill>
                <a:latin typeface="Oswald"/>
                <a:ea typeface="Oswald"/>
                <a:cs typeface="Oswald"/>
                <a:sym typeface="Oswald"/>
              </a:rPr>
              <a:t>$71,263 - $153,154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</a:p>
          <a:p>
            <a: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234000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 b="1"/>
              <a:t>Operations and Statistical Research Analyst</a:t>
            </a:r>
          </a:p>
        </p:txBody>
      </p:sp>
      <p:pic>
        <p:nvPicPr>
          <p:cNvPr id="80" name="Shape 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15525" y="1790200"/>
            <a:ext cx="3036000" cy="1225225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/>
          <p:nvPr/>
        </p:nvSpPr>
        <p:spPr>
          <a:xfrm>
            <a:off x="5415525" y="2510875"/>
            <a:ext cx="30360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Operations and Statistical Analyst:</a:t>
            </a:r>
            <a:b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Starting Salary: </a:t>
            </a:r>
            <a:r>
              <a:rPr lang="en">
                <a:solidFill>
                  <a:srgbClr val="FFFF00"/>
                </a:solidFill>
                <a:latin typeface="Oswald"/>
                <a:ea typeface="Oswald"/>
                <a:cs typeface="Oswald"/>
                <a:sym typeface="Oswald"/>
              </a:rPr>
              <a:t>$83,095</a:t>
            </a:r>
            <a:br>
              <a:rPr lang="en">
                <a:solidFill>
                  <a:srgbClr val="FFFF0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">
                <a:solidFill>
                  <a:srgbClr val="FFFF00"/>
                </a:solidFill>
                <a:latin typeface="Oswald"/>
                <a:ea typeface="Oswald"/>
                <a:cs typeface="Oswald"/>
                <a:sym typeface="Oswald"/>
              </a:rPr>
              <a:t>*No Advancement Opportunity </a:t>
            </a:r>
          </a:p>
        </p:txBody>
      </p:sp>
      <p:sp>
        <p:nvSpPr>
          <p:cNvPr id="82" name="Shape 82"/>
          <p:cNvSpPr txBox="1"/>
          <p:nvPr/>
        </p:nvSpPr>
        <p:spPr>
          <a:xfrm>
            <a:off x="4627050" y="4236725"/>
            <a:ext cx="30360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Strategy and Operations Analyst:</a:t>
            </a:r>
            <a:b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Starting Salary: </a:t>
            </a:r>
            <a:r>
              <a:rPr lang="en">
                <a:solidFill>
                  <a:srgbClr val="FFFF00"/>
                </a:solidFill>
                <a:latin typeface="Oswald"/>
                <a:ea typeface="Oswald"/>
                <a:cs typeface="Oswald"/>
                <a:sym typeface="Oswald"/>
              </a:rPr>
              <a:t>$85,000</a:t>
            </a: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b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">
                <a:solidFill>
                  <a:srgbClr val="FFFF00"/>
                </a:solidFill>
                <a:latin typeface="Oswald"/>
                <a:ea typeface="Oswald"/>
                <a:cs typeface="Oswald"/>
                <a:sym typeface="Oswald"/>
              </a:rPr>
              <a:t>*No Advancement Opportunity 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08450" y="3620188"/>
            <a:ext cx="3023458" cy="8870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1202175" y="4236725"/>
            <a:ext cx="30360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Business Intelligence Engineer:</a:t>
            </a:r>
            <a:b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Starting Salary: </a:t>
            </a:r>
            <a:r>
              <a:rPr lang="en">
                <a:solidFill>
                  <a:srgbClr val="FFFF00"/>
                </a:solidFill>
                <a:latin typeface="Oswald"/>
                <a:ea typeface="Oswald"/>
                <a:cs typeface="Oswald"/>
                <a:sym typeface="Oswald"/>
              </a:rPr>
              <a:t>$66,163</a:t>
            </a:r>
            <a:br>
              <a:rPr lang="en">
                <a:solidFill>
                  <a:srgbClr val="FFFF00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">
                <a:solidFill>
                  <a:srgbClr val="FFFF00"/>
                </a:solidFill>
                <a:latin typeface="Oswald"/>
                <a:ea typeface="Oswald"/>
                <a:cs typeface="Oswald"/>
                <a:sym typeface="Oswald"/>
              </a:rPr>
              <a:t>*No Advancement Opportunity  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9600" y="1676400"/>
            <a:ext cx="2377500" cy="1330975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280350" y="2811775"/>
            <a:ext cx="30360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Performance Analyst:</a:t>
            </a:r>
            <a:b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Starting Salary: </a:t>
            </a:r>
            <a:r>
              <a:rPr lang="en">
                <a:solidFill>
                  <a:srgbClr val="FFFF00"/>
                </a:solidFill>
                <a:latin typeface="Oswald"/>
                <a:ea typeface="Oswald"/>
                <a:cs typeface="Oswald"/>
                <a:sym typeface="Oswald"/>
              </a:rPr>
              <a:t>$65,728 - $112,970</a:t>
            </a: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</a:p>
        </p:txBody>
      </p:sp>
      <p:pic>
        <p:nvPicPr>
          <p:cNvPr id="87" name="Shape 87" descr="Image result for google transparent image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81675" y="3171613"/>
            <a:ext cx="2293637" cy="163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Systems Analyst 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311700" y="1166950"/>
            <a:ext cx="8520600" cy="3416400"/>
          </a:xfrm>
          <a:prstGeom prst="rect">
            <a:avLst/>
          </a:prstGeom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     City of Pasadena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     Business Systems Analyst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     Salary: $84,189.25 </a:t>
            </a:r>
            <a:r>
              <a:rPr lang="en" sz="1400" b="1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- </a:t>
            </a:r>
            <a:r>
              <a:rPr lang="en" sz="1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$105,236.35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225" y="1489050"/>
            <a:ext cx="2216200" cy="177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 descr="NYC Citywide Administrative Services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44863" y="1341325"/>
            <a:ext cx="1854275" cy="1854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 txBox="1"/>
          <p:nvPr/>
        </p:nvSpPr>
        <p:spPr>
          <a:xfrm>
            <a:off x="3520925" y="3262025"/>
            <a:ext cx="1941300" cy="101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  <a:latin typeface="Oswald"/>
                <a:ea typeface="Oswald"/>
                <a:cs typeface="Oswald"/>
                <a:sym typeface="Oswald"/>
              </a:rPr>
              <a:t>New York City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  <a:latin typeface="Oswald"/>
                <a:ea typeface="Oswald"/>
                <a:cs typeface="Oswald"/>
                <a:sym typeface="Oswald"/>
              </a:rPr>
              <a:t>System Analyst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  <a:latin typeface="Oswald"/>
                <a:ea typeface="Oswald"/>
                <a:cs typeface="Oswald"/>
                <a:sym typeface="Oswald"/>
              </a:rPr>
              <a:t>Salary: $100,000 - $125,000 </a:t>
            </a:r>
          </a:p>
        </p:txBody>
      </p:sp>
      <p:pic>
        <p:nvPicPr>
          <p:cNvPr id="108" name="Shape 108" descr="Image result for san francisco state university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56550" y="1326825"/>
            <a:ext cx="1883275" cy="18832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Shape 109"/>
          <p:cNvSpPr txBox="1"/>
          <p:nvPr/>
        </p:nvSpPr>
        <p:spPr>
          <a:xfrm>
            <a:off x="5708575" y="3346925"/>
            <a:ext cx="2934000" cy="1072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  <a:latin typeface="Oswald"/>
                <a:ea typeface="Oswald"/>
                <a:cs typeface="Oswald"/>
                <a:sym typeface="Oswald"/>
              </a:rPr>
              <a:t>San Francisco State University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  <a:latin typeface="Oswald"/>
                <a:ea typeface="Oswald"/>
                <a:cs typeface="Oswald"/>
                <a:sym typeface="Oswald"/>
              </a:rPr>
              <a:t>Operating Systems Analyst/Systems Administrator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  <a:latin typeface="Oswald"/>
                <a:ea typeface="Oswald"/>
                <a:cs typeface="Oswald"/>
                <a:sym typeface="Oswald"/>
              </a:rPr>
              <a:t>Salary: $7,000 - $7,666 a month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Systems Analyst 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650" y="1209275"/>
            <a:ext cx="2237926" cy="213420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482200" y="3486700"/>
            <a:ext cx="2238000" cy="101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  <a:latin typeface="Oswald"/>
                <a:ea typeface="Oswald"/>
                <a:cs typeface="Oswald"/>
                <a:sym typeface="Oswald"/>
              </a:rPr>
              <a:t>Amazon.com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  <a:latin typeface="Oswald"/>
                <a:ea typeface="Oswald"/>
                <a:cs typeface="Oswald"/>
                <a:sym typeface="Oswald"/>
              </a:rPr>
              <a:t>Sr. Business Analyst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  <a:latin typeface="Oswald"/>
                <a:ea typeface="Oswald"/>
                <a:cs typeface="Oswald"/>
                <a:sym typeface="Oswald"/>
              </a:rPr>
              <a:t>Salary: $86,000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3338325" y="1224050"/>
            <a:ext cx="5106300" cy="323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/>
          <p:nvPr/>
        </p:nvSpPr>
        <p:spPr>
          <a:xfrm>
            <a:off x="3144050" y="1332975"/>
            <a:ext cx="5491200" cy="30933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MINIMUM QUALIFICATIONS: </a:t>
            </a: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swald"/>
              <a:buChar char="●"/>
            </a:pPr>
            <a:r>
              <a:rPr lang="en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Bachelor’s degree in Computer Science</a:t>
            </a:r>
          </a:p>
          <a:p>
            <a:pPr marL="457200" lvl="0" indent="-317500" rtl="0">
              <a:spcBef>
                <a:spcPts val="0"/>
              </a:spcBef>
              <a:buClr>
                <a:srgbClr val="F3F3F3"/>
              </a:buClr>
              <a:buSzPts val="1400"/>
              <a:buFont typeface="Oswald"/>
              <a:buChar char="●"/>
            </a:pPr>
            <a:r>
              <a:rPr lang="en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Strong Experience (3-5 years)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3F3F3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PREFERRED QUALIFICATIONS: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swald"/>
              <a:buChar char="●"/>
            </a:pPr>
            <a:r>
              <a:rPr lang="en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Experience with application load balancers</a:t>
            </a:r>
          </a:p>
          <a:p>
            <a:pPr marL="457200" lvl="0" indent="-317500" rtl="0">
              <a:spcBef>
                <a:spcPts val="0"/>
              </a:spcBef>
              <a:buClr>
                <a:srgbClr val="F3F3F3"/>
              </a:buClr>
              <a:buSzPts val="1400"/>
              <a:buFont typeface="Oswald"/>
              <a:buChar char="●"/>
            </a:pPr>
            <a:r>
              <a:rPr lang="en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Experience with Clustering and High Availability solutions and technologies is a plus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3F3F3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RESPONSIBILITIES: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swald"/>
              <a:buChar char="●"/>
            </a:pPr>
            <a:r>
              <a:rPr lang="en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Apply industry’s best practices in software development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swald"/>
              <a:buChar char="●"/>
            </a:pPr>
            <a:r>
              <a:rPr lang="en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Strong knowledge of software design, and patterns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swald"/>
              <a:buChar char="●"/>
            </a:pPr>
            <a:r>
              <a:rPr lang="en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Interpersonal skills, team player, and dynamic thinker</a:t>
            </a:r>
          </a:p>
          <a:p>
            <a:pPr marL="457200" lvl="0" indent="-317500">
              <a:spcBef>
                <a:spcPts val="0"/>
              </a:spcBef>
              <a:buClr>
                <a:srgbClr val="F3F3F3"/>
              </a:buClr>
              <a:buSzPts val="1400"/>
              <a:buFont typeface="Oswald"/>
              <a:buChar char="●"/>
            </a:pPr>
            <a:r>
              <a:rPr lang="en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Knowledge of Microsoft Dynamics, and functional capabilities</a:t>
            </a:r>
          </a:p>
          <a:p>
            <a:pPr lvl="0">
              <a:spcBef>
                <a:spcPts val="0"/>
              </a:spcBef>
              <a:buNone/>
            </a:pPr>
            <a:endParaRPr>
              <a:latin typeface="Oswald"/>
              <a:ea typeface="Oswald"/>
              <a:cs typeface="Oswald"/>
              <a:sym typeface="Oswald"/>
            </a:endParaRPr>
          </a:p>
          <a:p>
            <a:pPr lvl="0">
              <a:spcBef>
                <a:spcPts val="0"/>
              </a:spcBef>
              <a:buNone/>
            </a:pPr>
            <a:endParaRPr>
              <a:latin typeface="Oswald"/>
              <a:ea typeface="Oswald"/>
              <a:cs typeface="Oswald"/>
              <a:sym typeface="Oswald"/>
            </a:endParaRPr>
          </a:p>
          <a:p>
            <a:pPr lvl="0">
              <a:spcBef>
                <a:spcPts val="0"/>
              </a:spcBef>
              <a:buNone/>
            </a:pP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98" name="Shape 98"/>
          <p:cNvCxnSpPr/>
          <p:nvPr/>
        </p:nvCxnSpPr>
        <p:spPr>
          <a:xfrm>
            <a:off x="2868775" y="1224300"/>
            <a:ext cx="21600" cy="309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Systems Programmer </a:t>
            </a:r>
          </a:p>
        </p:txBody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226325"/>
            <a:ext cx="1678925" cy="167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469850" y="3239425"/>
            <a:ext cx="1866900" cy="1075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Google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Systems Programmer &amp; Administrator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Salary: $161k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85975" y="1451513"/>
            <a:ext cx="2456425" cy="1541125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2868500" y="3239425"/>
            <a:ext cx="2188500" cy="100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  <a:latin typeface="Oswald"/>
                <a:ea typeface="Oswald"/>
                <a:cs typeface="Oswald"/>
                <a:sym typeface="Oswald"/>
              </a:rPr>
              <a:t>IBM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  <a:latin typeface="Oswald"/>
                <a:ea typeface="Oswald"/>
                <a:cs typeface="Oswald"/>
                <a:sym typeface="Oswald"/>
              </a:rPr>
              <a:t>Systems Programmer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EFEFEF"/>
                </a:solidFill>
                <a:latin typeface="Oswald"/>
                <a:ea typeface="Oswald"/>
                <a:cs typeface="Oswald"/>
                <a:sym typeface="Oswald"/>
              </a:rPr>
              <a:t>Salary: (unknown)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3475" y="1850438"/>
            <a:ext cx="2637425" cy="74327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5712250" y="3128150"/>
            <a:ext cx="2745000" cy="100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L.A.Care Health Plan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Senior Programmer Analyst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Salary: Pay Grade K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/>
              <a:t>Systems Programmer 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>
              <a:solidFill>
                <a:schemeClr val="lt1"/>
              </a:solidFill>
            </a:endParaRPr>
          </a:p>
        </p:txBody>
      </p:sp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1650" y="1331863"/>
            <a:ext cx="3305175" cy="847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865500" y="2769575"/>
            <a:ext cx="7121700" cy="83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 txBox="1"/>
          <p:nvPr/>
        </p:nvSpPr>
        <p:spPr>
          <a:xfrm>
            <a:off x="531650" y="2250275"/>
            <a:ext cx="3085200" cy="1224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San Francisco Employees’ Retirement System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Programmer Analyst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Salary: $102,700/year</a:t>
            </a:r>
            <a:r>
              <a:rPr lang="en">
                <a:latin typeface="Oswald"/>
                <a:ea typeface="Oswald"/>
                <a:cs typeface="Oswald"/>
                <a:sym typeface="Oswald"/>
              </a:rPr>
              <a:t> 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6590100" y="803675"/>
            <a:ext cx="7121700" cy="83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 txBox="1"/>
          <p:nvPr/>
        </p:nvSpPr>
        <p:spPr>
          <a:xfrm>
            <a:off x="4352200" y="1619700"/>
            <a:ext cx="7121700" cy="831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3" name="Shape 133"/>
          <p:cNvSpPr txBox="1"/>
          <p:nvPr/>
        </p:nvSpPr>
        <p:spPr>
          <a:xfrm>
            <a:off x="4265650" y="1434250"/>
            <a:ext cx="4142100" cy="295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 txBox="1"/>
          <p:nvPr/>
        </p:nvSpPr>
        <p:spPr>
          <a:xfrm>
            <a:off x="4042350" y="1405400"/>
            <a:ext cx="4810200" cy="3419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RESPONSIBILITIES:</a:t>
            </a: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swald"/>
              <a:buChar char="●"/>
            </a:pPr>
            <a:r>
              <a:rPr lang="en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Work in a fast paced environment</a:t>
            </a:r>
          </a:p>
          <a:p>
            <a:pPr marL="457200" lvl="0" indent="-31750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swald"/>
              <a:buChar char="●"/>
            </a:pPr>
            <a:r>
              <a:rPr lang="en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Support, maintain and deploy team-supported infrastructure and documentation.</a:t>
            </a:r>
          </a:p>
          <a:p>
            <a:pPr marL="457200" lvl="0" indent="-317500" rtl="0">
              <a:spcBef>
                <a:spcPts val="0"/>
              </a:spcBef>
              <a:buClr>
                <a:srgbClr val="F3F3F3"/>
              </a:buClr>
              <a:buSzPts val="1400"/>
              <a:buFont typeface="Oswald"/>
              <a:buChar char="●"/>
            </a:pPr>
            <a:r>
              <a:rPr lang="en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Work closely with various network and software engineering teams.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3F3F3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MINIMUM QUALIFICATIONS: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BA/BS Degree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Experience (7 years)</a:t>
            </a:r>
          </a:p>
          <a:p>
            <a:pPr lvl="0" rtl="0">
              <a:spcBef>
                <a:spcPts val="0"/>
              </a:spcBef>
              <a:buNone/>
            </a:pPr>
            <a:endParaRPr>
              <a:solidFill>
                <a:srgbClr val="F3F3F3"/>
              </a:solidFill>
              <a:latin typeface="Oswald"/>
              <a:ea typeface="Oswald"/>
              <a:cs typeface="Oswald"/>
              <a:sym typeface="Oswald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PREFERRED QUALIFICATIONS:</a:t>
            </a:r>
          </a:p>
          <a:p>
            <a: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400"/>
              <a:buFont typeface="Oswald"/>
              <a:buChar char="●"/>
            </a:pPr>
            <a:r>
              <a:rPr lang="en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12 years of experience</a:t>
            </a:r>
          </a:p>
          <a:p>
            <a:pPr marL="457200" lvl="0" indent="-317500" rtl="0">
              <a:spcBef>
                <a:spcPts val="0"/>
              </a:spcBef>
              <a:buClr>
                <a:srgbClr val="F3F3F3"/>
              </a:buClr>
              <a:buSzPts val="1400"/>
              <a:buFont typeface="Oswald"/>
              <a:buChar char="●"/>
            </a:pPr>
            <a:r>
              <a:rPr lang="en">
                <a:solidFill>
                  <a:srgbClr val="F3F3F3"/>
                </a:solidFill>
                <a:latin typeface="Oswald"/>
                <a:ea typeface="Oswald"/>
                <a:cs typeface="Oswald"/>
                <a:sym typeface="Oswald"/>
              </a:rPr>
              <a:t>Fluency in multiple programming languages</a:t>
            </a:r>
          </a:p>
          <a:p>
            <a:pPr lvl="0">
              <a:spcBef>
                <a:spcPts val="0"/>
              </a:spcBef>
              <a:buNone/>
            </a:pPr>
            <a:endParaRPr>
              <a:latin typeface="Oswald"/>
              <a:ea typeface="Oswald"/>
              <a:cs typeface="Oswald"/>
              <a:sym typeface="Oswald"/>
            </a:endParaRPr>
          </a:p>
          <a:p>
            <a:pPr lvl="0">
              <a:spcBef>
                <a:spcPts val="0"/>
              </a:spcBef>
              <a:buNone/>
            </a:pP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cxnSp>
        <p:nvCxnSpPr>
          <p:cNvPr id="135" name="Shape 135"/>
          <p:cNvCxnSpPr/>
          <p:nvPr/>
        </p:nvCxnSpPr>
        <p:spPr>
          <a:xfrm>
            <a:off x="3846750" y="1412650"/>
            <a:ext cx="7200" cy="3021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/>
              <a:t>Communications Engineering Associate 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“Performs professional communications engineering work in:”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"/>
              <a:buChar char="○"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Preparation and assistance of communications systems maintenance and install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"/>
              <a:buChar char="○"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Determining system requirements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"/>
              <a:buChar char="○"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Studying operational and maintenance procedures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Qualifications: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"/>
              <a:buChar char="○"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Must understand principles and practices of communications engineering &amp; coding</a:t>
            </a: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swald"/>
              <a:buChar char="●"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Requirements: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"/>
              <a:buChar char="○"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4-year degree in communications engineering or engineering, or</a:t>
            </a:r>
          </a:p>
          <a:p>
            <a: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"/>
              <a:buChar char="○"/>
            </a:pPr>
            <a:r>
              <a:rPr lang="en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Valid Engineer-in-Training certificate from state</a:t>
            </a:r>
          </a:p>
          <a:p>
            <a:pPr marL="457200" lvl="0" indent="-342900" rtl="0">
              <a:spcBef>
                <a:spcPts val="0"/>
              </a:spcBef>
              <a:buClr>
                <a:srgbClr val="FFFFFF"/>
              </a:buClr>
              <a:buSzPts val="1800"/>
              <a:buFont typeface="Oswald"/>
              <a:buChar char="●"/>
            </a:pPr>
            <a:r>
              <a:rPr lang="en" u="sng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Entry-level: $68,549 to $85,148</a:t>
            </a:r>
          </a:p>
          <a:p>
            <a:pPr lvl="0">
              <a:spcBef>
                <a:spcPts val="0"/>
              </a:spcBef>
              <a:buNone/>
            </a:pPr>
            <a:endParaRPr>
              <a:solidFill>
                <a:srgbClr val="FFFFFF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696</Words>
  <Application>Microsoft Office PowerPoint</Application>
  <PresentationFormat>On-screen Show (16:9)</PresentationFormat>
  <Paragraphs>174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Oswald</vt:lpstr>
      <vt:lpstr>Arial</vt:lpstr>
      <vt:lpstr>Average</vt:lpstr>
      <vt:lpstr>Slate</vt:lpstr>
      <vt:lpstr> IT Job Reclassification: A Collaboration between the City of Los Angeles ITA, California State University, Los Angeles and Pepperdine University</vt:lpstr>
      <vt:lpstr>Task</vt:lpstr>
      <vt:lpstr>Operations and Statistical Research Analyst</vt:lpstr>
      <vt:lpstr>Operations and Statistical Research Analyst</vt:lpstr>
      <vt:lpstr>Systems Analyst </vt:lpstr>
      <vt:lpstr>Systems Analyst </vt:lpstr>
      <vt:lpstr>Systems Programmer </vt:lpstr>
      <vt:lpstr>Systems Programmer </vt:lpstr>
      <vt:lpstr>Communications Engineering Associate </vt:lpstr>
      <vt:lpstr>Communications Engineering Associate</vt:lpstr>
      <vt:lpstr>Communications Engineering Associate</vt:lpstr>
      <vt:lpstr>Programmer Analyst </vt:lpstr>
      <vt:lpstr>Programmer Analyst</vt:lpstr>
      <vt:lpstr>Recommendations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IT Job Reclassification: A Collaboration between the City of Los Angeles ITA, California State University, Los Angeles and Pepperdine University</dc:title>
  <cp:lastModifiedBy>Susana Lopez</cp:lastModifiedBy>
  <cp:revision>1</cp:revision>
  <cp:lastPrinted>2017-11-30T22:15:10Z</cp:lastPrinted>
  <dcterms:modified xsi:type="dcterms:W3CDTF">2017-11-30T22:15:13Z</dcterms:modified>
</cp:coreProperties>
</file>