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12"/>
  </p:notesMasterIdLst>
  <p:sldIdLst>
    <p:sldId id="256" r:id="rId2"/>
    <p:sldId id="262" r:id="rId3"/>
    <p:sldId id="265" r:id="rId4"/>
    <p:sldId id="270" r:id="rId5"/>
    <p:sldId id="274" r:id="rId6"/>
    <p:sldId id="271" r:id="rId7"/>
    <p:sldId id="272" r:id="rId8"/>
    <p:sldId id="273" r:id="rId9"/>
    <p:sldId id="267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156" d="100"/>
          <a:sy n="156" d="100"/>
        </p:scale>
        <p:origin x="112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F2B50-6D2E-46C5-A491-236EE7A9581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1C167E-1639-4ED5-8718-55D606E86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85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1200" dirty="0">
                <a:latin typeface="Garamond" panose="02020404030301010803" pitchFamily="18" charset="0"/>
              </a:rPr>
              <a:t>One of the most effective interventions to maximize the GPA and increase retention of at-risk students (Freedman, 1993; Johnson, 2002; McLean, 2004; Pagan &amp; Edwards-Wilson, 2002; Topping, 1996).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>
                <a:latin typeface="Garamond" panose="02020404030301010803" pitchFamily="18" charset="0"/>
              </a:rPr>
              <a:t>Student mentors enjoy passing on their knowledge and experience to new students (Beltman &amp; </a:t>
            </a:r>
            <a:r>
              <a:rPr lang="en-US" sz="1200" dirty="0" err="1">
                <a:latin typeface="Garamond" panose="02020404030301010803" pitchFamily="18" charset="0"/>
              </a:rPr>
              <a:t>Schaeben</a:t>
            </a:r>
            <a:r>
              <a:rPr lang="en-US" sz="1200" dirty="0">
                <a:latin typeface="Garamond" panose="02020404030301010803" pitchFamily="18" charset="0"/>
              </a:rPr>
              <a:t>, 2012).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>
                <a:latin typeface="Garamond" panose="02020404030301010803" pitchFamily="18" charset="0"/>
              </a:rPr>
              <a:t>Mentors reinforce their own skills, and better establish and maintain networks throughout their university.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28D18C-D15C-46B8-B937-8C9814553A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076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YOU,</a:t>
            </a:r>
            <a:r>
              <a:rPr lang="en-US" baseline="0" dirty="0"/>
              <a:t> specifically, </a:t>
            </a:r>
            <a:endParaRPr lang="en-US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 experienced students provide guidance and support to newer or struggling students to promote their success in college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 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such mentorship happens faculty – faculty, faculty – student, student – student. It happens at all levels.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8D18C-D15C-46B8-B937-8C9814553AA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356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Last year…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400" b="1" dirty="0">
                <a:solidFill>
                  <a:srgbClr val="000000"/>
                </a:solidFill>
                <a:latin typeface="Garamond" panose="02020404030301010803" pitchFamily="18" charset="0"/>
              </a:rPr>
              <a:t>Qualities of a great mentor?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Garamond" panose="02020404030301010803" pitchFamily="18" charset="0"/>
              </a:rPr>
              <a:t>Be a friendly, positive, and have fun when possible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Garamond" panose="02020404030301010803" pitchFamily="18" charset="0"/>
              </a:rPr>
              <a:t>Have realistic goals and expectations.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Garamond" panose="02020404030301010803" pitchFamily="18" charset="0"/>
              </a:rPr>
              <a:t>Give mentees voice and choice in deciding on discussion topics.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>
                <a:latin typeface="Garamond" panose="02020404030301010803" pitchFamily="18" charset="0"/>
              </a:rPr>
              <a:t>Listen.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>
                <a:latin typeface="Garamond" panose="02020404030301010803" pitchFamily="18" charset="0"/>
              </a:rPr>
              <a:t>Respect the trust your mentees place in you.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>
                <a:latin typeface="Garamond" panose="02020404030301010803" pitchFamily="18" charset="0"/>
              </a:rPr>
              <a:t>Remember that you are responsible for building the relationship.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28D18C-D15C-46B8-B937-8C9814553AA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956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Today…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28D18C-D15C-46B8-B937-8C9814553AA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7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advice do more experienced mentors give about guiding the next generation to success?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28D18C-D15C-46B8-B937-8C9814553AA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532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10/29/2021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417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10/29/2021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07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10/29/2021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623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10/29/2021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693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10/29/2021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234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10/29/2021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820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10/29/2021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199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10/29/2021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776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10/29/2021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69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10/29/2021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410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10/29/2021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238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3975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1" r:id="rId6"/>
    <p:sldLayoutId id="2147483687" r:id="rId7"/>
    <p:sldLayoutId id="2147483688" r:id="rId8"/>
    <p:sldLayoutId id="2147483689" r:id="rId9"/>
    <p:sldLayoutId id="2147483690" r:id="rId10"/>
    <p:sldLayoutId id="214748369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5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638A98B-4B4B-4607-B11F-7DCA0D7CCE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5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36499EA3-4E26-422D-95BA-9E1A26A5E3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615" r="-1" b="7057"/>
          <a:stretch/>
        </p:blipFill>
        <p:spPr>
          <a:xfrm>
            <a:off x="633999" y="640080"/>
            <a:ext cx="6275667" cy="557784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E3B9B0E-204E-4BFD-B58A-E71D9CDC37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543665" y="0"/>
            <a:ext cx="465455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6885" y="640080"/>
            <a:ext cx="3659246" cy="2886145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Abadi"/>
                <a:cs typeface="Calibri Light"/>
              </a:rPr>
              <a:t>CAPS Meeting</a:t>
            </a:r>
            <a:endParaRPr lang="en-US" sz="4000" dirty="0">
              <a:solidFill>
                <a:srgbClr val="FFFFFF"/>
              </a:solidFill>
              <a:latin typeface="Abad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96885" y="3847959"/>
            <a:ext cx="3659246" cy="236996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solidFill>
                  <a:srgbClr val="FFFFFF"/>
                </a:solidFill>
                <a:latin typeface="Abadi"/>
              </a:rPr>
              <a:t>FAll</a:t>
            </a:r>
            <a:r>
              <a:rPr lang="en-US" dirty="0">
                <a:solidFill>
                  <a:srgbClr val="FFFFFF"/>
                </a:solidFill>
                <a:latin typeface="Abadi"/>
              </a:rPr>
              <a:t> 2021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3F94007-F0C4-467F-8ED4-3E4844BFDA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85922" y="3687092"/>
            <a:ext cx="3383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0A505-67D1-4733-B4A9-327BE7A0E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badi" panose="020B0604020104020204" pitchFamily="34" charset="0"/>
              </a:rPr>
              <a:t>Evaluation </a:t>
            </a:r>
            <a:endParaRPr lang="en-US" dirty="0"/>
          </a:p>
        </p:txBody>
      </p:sp>
      <p:pic>
        <p:nvPicPr>
          <p:cNvPr id="7" name="Content Placeholder 6" descr="A picture containing person, clothing, outdoor&#10;&#10;Description automatically generated">
            <a:extLst>
              <a:ext uri="{FF2B5EF4-FFF2-40B4-BE49-F238E27FC236}">
                <a16:creationId xmlns:a16="http://schemas.microsoft.com/office/drawing/2014/main" id="{70550D09-A62C-4E98-A83B-AEC4921C31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0" y="2106368"/>
            <a:ext cx="2952750" cy="2952750"/>
          </a:xfrm>
        </p:spPr>
      </p:pic>
      <p:pic>
        <p:nvPicPr>
          <p:cNvPr id="5" name="Content Placeholder 4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C75E6C30-CB77-4437-81FC-23B4A376AB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410947" y="76201"/>
            <a:ext cx="1732855" cy="1742261"/>
          </a:xfrm>
        </p:spPr>
      </p:pic>
      <p:pic>
        <p:nvPicPr>
          <p:cNvPr id="6" name="Picture 4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DFA5B8A6-849B-49B3-A432-868C2EB9F2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1101" y="76201"/>
            <a:ext cx="1732855" cy="174226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4C186C6-E0AE-4D19-BCDD-0E17FCCF665C}"/>
              </a:ext>
            </a:extLst>
          </p:cNvPr>
          <p:cNvSpPr txBox="1"/>
          <p:nvPr/>
        </p:nvSpPr>
        <p:spPr>
          <a:xfrm>
            <a:off x="1333500" y="5065567"/>
            <a:ext cx="313152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333333"/>
                </a:solidFill>
                <a:effectLst/>
                <a:latin typeface="Abadi" panose="020B0604020104020204" pitchFamily="34" charset="0"/>
              </a:rPr>
              <a:t>Dawn </a:t>
            </a:r>
            <a:r>
              <a:rPr lang="en-US" sz="2000" b="1" dirty="0" err="1">
                <a:solidFill>
                  <a:srgbClr val="333333"/>
                </a:solidFill>
                <a:effectLst/>
                <a:latin typeface="Abadi" panose="020B0604020104020204" pitchFamily="34" charset="0"/>
              </a:rPr>
              <a:t>Digrius</a:t>
            </a:r>
            <a:r>
              <a:rPr lang="en-US" sz="2000" b="1" dirty="0">
                <a:solidFill>
                  <a:srgbClr val="333333"/>
                </a:solidFill>
                <a:effectLst/>
                <a:latin typeface="Abadi" panose="020B0604020104020204" pitchFamily="34" charset="0"/>
              </a:rPr>
              <a:t> Smith, Ph.D.</a:t>
            </a:r>
            <a:endParaRPr lang="en-US" sz="2000" b="1" dirty="0">
              <a:effectLst/>
              <a:latin typeface="Abadi" panose="020B0604020104020204" pitchFamily="34" charset="0"/>
            </a:endParaRPr>
          </a:p>
          <a:p>
            <a:r>
              <a:rPr lang="en-US" dirty="0"/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AA44836-8F8E-4509-A178-2F3E3D8DA117}"/>
              </a:ext>
            </a:extLst>
          </p:cNvPr>
          <p:cNvSpPr txBox="1"/>
          <p:nvPr/>
        </p:nvSpPr>
        <p:spPr>
          <a:xfrm>
            <a:off x="5410200" y="5065567"/>
            <a:ext cx="338137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latin typeface="Abadi" panose="020B0604020104020204" pitchFamily="34" charset="0"/>
              </a:rPr>
              <a:t>Melissa F. MacDonald, Ph.D.</a:t>
            </a:r>
          </a:p>
          <a:p>
            <a:endParaRPr lang="en-US" dirty="0"/>
          </a:p>
        </p:txBody>
      </p:sp>
      <p:pic>
        <p:nvPicPr>
          <p:cNvPr id="11" name="Picture 10" descr="A person smiling at the camera&#10;&#10;Description automatically generated with low confidence">
            <a:extLst>
              <a:ext uri="{FF2B5EF4-FFF2-40B4-BE49-F238E27FC236}">
                <a16:creationId xmlns:a16="http://schemas.microsoft.com/office/drawing/2014/main" id="{1AFF4A69-C2ED-4507-AA9C-8DCBA80D86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2106368"/>
            <a:ext cx="2952750" cy="295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641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3ADE0-6B4E-482F-A15C-E700DA420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badi"/>
              </a:rPr>
              <a:t>Agenda</a:t>
            </a:r>
            <a:endParaRPr lang="en-US" dirty="0"/>
          </a:p>
        </p:txBody>
      </p:sp>
      <p:pic>
        <p:nvPicPr>
          <p:cNvPr id="4" name="Picture 4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58C6F4B2-C020-47D4-A82B-B6721E07A5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10947" y="76201"/>
            <a:ext cx="1732855" cy="1742261"/>
          </a:xfrm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8D83665-9129-440A-98DB-625031ABBD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556988"/>
              </p:ext>
            </p:extLst>
          </p:nvPr>
        </p:nvGraphicFramePr>
        <p:xfrm>
          <a:off x="3295650" y="2199550"/>
          <a:ext cx="6981724" cy="320364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12672">
                  <a:extLst>
                    <a:ext uri="{9D8B030D-6E8A-4147-A177-3AD203B41FA5}">
                      <a16:colId xmlns:a16="http://schemas.microsoft.com/office/drawing/2014/main" val="171090121"/>
                    </a:ext>
                  </a:extLst>
                </a:gridCol>
                <a:gridCol w="5018936">
                  <a:extLst>
                    <a:ext uri="{9D8B030D-6E8A-4147-A177-3AD203B41FA5}">
                      <a16:colId xmlns:a16="http://schemas.microsoft.com/office/drawing/2014/main" val="4016312051"/>
                    </a:ext>
                  </a:extLst>
                </a:gridCol>
                <a:gridCol w="250116">
                  <a:extLst>
                    <a:ext uri="{9D8B030D-6E8A-4147-A177-3AD203B41FA5}">
                      <a16:colId xmlns:a16="http://schemas.microsoft.com/office/drawing/2014/main" val="3874691571"/>
                    </a:ext>
                  </a:extLst>
                </a:gridCol>
              </a:tblGrid>
              <a:tr h="91346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badi" panose="020B0604020104020204" pitchFamily="34" charset="0"/>
                        </a:rPr>
                        <a:t>3:00 – 3:10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badi" panose="020B0604020104020204" pitchFamily="34" charset="0"/>
                        </a:rPr>
                        <a:t>Opening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Abadi" panose="020B0604020104020204" pitchFamily="34" charset="0"/>
                        </a:rPr>
                        <a:t>Welcome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Abadi" panose="020B0604020104020204" pitchFamily="34" charset="0"/>
                        </a:rPr>
                        <a:t>Ice-breaking activity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1280578"/>
                  </a:ext>
                </a:extLst>
              </a:tr>
              <a:tr h="70522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badi" panose="020B0604020104020204" pitchFamily="34" charset="0"/>
                        </a:rPr>
                        <a:t>3:10 – 3:55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badi" panose="020B0604020104020204" pitchFamily="34" charset="0"/>
                        </a:rPr>
                        <a:t>Faculty and Scholar Training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Abadi" panose="020B0604020104020204" pitchFamily="34" charset="0"/>
                        </a:rPr>
                        <a:t>Campus resources – breakout sessions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0013350"/>
                  </a:ext>
                </a:extLst>
              </a:tr>
              <a:tr h="55919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Abadi" panose="020B0604020104020204" pitchFamily="34" charset="0"/>
                        </a:rPr>
                        <a:t>3:55 – 4:00</a:t>
                      </a:r>
                    </a:p>
                    <a:p>
                      <a:pPr algn="ctr"/>
                      <a:endParaRPr lang="en-US" dirty="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Abadi" panose="020B0604020104020204" pitchFamily="34" charset="0"/>
                        </a:rPr>
                        <a:t>Evaluation &amp; Closing</a:t>
                      </a:r>
                      <a:endParaRPr lang="en-US" sz="1600" b="1" dirty="0">
                        <a:latin typeface="Abadi" panose="020B0604020104020204" pitchFamily="34" charset="0"/>
                      </a:endParaRPr>
                    </a:p>
                    <a:p>
                      <a:endParaRPr lang="en-US" sz="1600" dirty="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0997569"/>
                  </a:ext>
                </a:extLst>
              </a:tr>
              <a:tr h="562628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>
                        <a:latin typeface="Abadi" panose="020B0604020104020204" pitchFamily="34" charset="0"/>
                      </a:endParaRPr>
                    </a:p>
                    <a:p>
                      <a:endParaRPr lang="en-US" sz="1600" dirty="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643026"/>
                  </a:ext>
                </a:extLst>
              </a:tr>
              <a:tr h="347862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81144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1429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0A505-67D1-4733-B4A9-327BE7A0E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badi" panose="020B0604020104020204" pitchFamily="34" charset="0"/>
              </a:rPr>
              <a:t>Ice-breaker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73705-4EA8-41F0-81ED-822FD5B24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8201"/>
            <a:ext cx="5504998" cy="376089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badi" panose="020B0604020104020204" pitchFamily="34" charset="0"/>
              </a:rPr>
              <a:t>Change your zoom background to your favorite movie set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badi" panose="020B0604020104020204" pitchFamily="34" charset="0"/>
              </a:rPr>
              <a:t>Team photo</a:t>
            </a:r>
          </a:p>
        </p:txBody>
      </p:sp>
      <p:pic>
        <p:nvPicPr>
          <p:cNvPr id="5" name="Content Placeholder 4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C75E6C30-CB77-4437-81FC-23B4A376AB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10947" y="76201"/>
            <a:ext cx="1732855" cy="1742261"/>
          </a:xfrm>
        </p:spPr>
      </p:pic>
      <p:pic>
        <p:nvPicPr>
          <p:cNvPr id="6" name="Picture 4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DFA5B8A6-849B-49B3-A432-868C2EB9F2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1101" y="76201"/>
            <a:ext cx="1732855" cy="1742261"/>
          </a:xfrm>
          <a:prstGeom prst="rect">
            <a:avLst/>
          </a:prstGeom>
        </p:spPr>
      </p:pic>
      <p:pic>
        <p:nvPicPr>
          <p:cNvPr id="8" name="Picture 7" descr="A red boat in the water&#10;&#10;Description automatically generated with low confidence">
            <a:extLst>
              <a:ext uri="{FF2B5EF4-FFF2-40B4-BE49-F238E27FC236}">
                <a16:creationId xmlns:a16="http://schemas.microsoft.com/office/drawing/2014/main" id="{895AF504-4E4E-421A-AE14-80A1E35B1F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2279" y="2094755"/>
            <a:ext cx="4553402" cy="3415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511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615D8-8268-4A71-8982-6979304E6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286603"/>
            <a:ext cx="8098091" cy="1450757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</a:rPr>
              <a:t>PEER MENTORSHIP TRAINING FALL 2021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7CA3D-4AAE-478F-A8F7-C34B1D9B8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2108201"/>
            <a:ext cx="10541947" cy="415311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400" b="1" dirty="0">
                <a:solidFill>
                  <a:srgbClr val="000000"/>
                </a:solidFill>
                <a:latin typeface="Garamond" panose="02020404030301010803" pitchFamily="18" charset="0"/>
              </a:rPr>
              <a:t>What is the benefit of peer mentorship?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Garamond" panose="02020404030301010803" pitchFamily="18" charset="0"/>
              </a:rPr>
              <a:t>One of the most effective interventions to maximize GPA and increase retention </a:t>
            </a:r>
            <a:r>
              <a:rPr lang="en-US" sz="2900" dirty="0">
                <a:latin typeface="Garamond" panose="02020404030301010803" pitchFamily="18" charset="0"/>
              </a:rPr>
              <a:t>(Freedman, 1993; Johnson, 2002; McLean, 2004; Pagan &amp; Edwards-Wilson, 2002; Topping, 1996).</a:t>
            </a:r>
            <a:endParaRPr lang="en-US" sz="3600" dirty="0">
              <a:latin typeface="Garamond" panose="02020404030301010803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Garamond" panose="02020404030301010803" pitchFamily="18" charset="0"/>
              </a:rPr>
              <a:t>Student mentors enjoy passing on their knowledge and experience </a:t>
            </a:r>
            <a:r>
              <a:rPr lang="en-US" sz="2900" dirty="0">
                <a:latin typeface="Garamond" panose="02020404030301010803" pitchFamily="18" charset="0"/>
              </a:rPr>
              <a:t>(Beltman &amp; </a:t>
            </a:r>
            <a:r>
              <a:rPr lang="en-US" sz="2900" dirty="0" err="1">
                <a:latin typeface="Garamond" panose="02020404030301010803" pitchFamily="18" charset="0"/>
              </a:rPr>
              <a:t>Schaeben</a:t>
            </a:r>
            <a:r>
              <a:rPr lang="en-US" sz="2900" dirty="0">
                <a:latin typeface="Garamond" panose="02020404030301010803" pitchFamily="18" charset="0"/>
              </a:rPr>
              <a:t>, 2012).</a:t>
            </a:r>
            <a:endParaRPr lang="en-US" sz="3600" dirty="0">
              <a:latin typeface="Garamond" panose="02020404030301010803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Garamond" panose="02020404030301010803" pitchFamily="18" charset="0"/>
              </a:rPr>
              <a:t>Mentors reinforce their own skills, and better establish and maintain networks throughout their university. </a:t>
            </a:r>
          </a:p>
          <a:p>
            <a:endParaRPr lang="en-US" sz="1600" dirty="0">
              <a:latin typeface="Garamond" panose="02020404030301010803" pitchFamily="18" charset="0"/>
            </a:endParaRPr>
          </a:p>
        </p:txBody>
      </p:sp>
      <p:pic>
        <p:nvPicPr>
          <p:cNvPr id="4" name="Picture 4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0435C361-7019-46D2-9A5D-9A2E12377F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1101" y="76201"/>
            <a:ext cx="1732855" cy="1742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005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3EDAD08-C9A5-CF4A-96E7-B470A5117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4465" y="349838"/>
            <a:ext cx="7255328" cy="145405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Garamond" panose="02020404030301010803" pitchFamily="18" charset="0"/>
              </a:rPr>
              <a:t>PEER MENTORSHIP TRAINING FALL 2021</a:t>
            </a:r>
            <a:endParaRPr lang="en-US" dirty="0">
              <a:latin typeface="Garamond" panose="020204040303010108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CB8FD4-1AC3-3F4E-91FD-D5660C5ADAC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</a:blip>
          <a:srcRect b="1297"/>
          <a:stretch/>
        </p:blipFill>
        <p:spPr>
          <a:xfrm>
            <a:off x="21" y="907231"/>
            <a:ext cx="4636364" cy="4852673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9ACF43-5B7C-174D-885E-D4E213874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000000"/>
                </a:solidFill>
                <a:latin typeface="Garamond" panose="02020404030301010803" pitchFamily="18" charset="0"/>
              </a:rPr>
              <a:t>What is peer mentorship?</a:t>
            </a:r>
          </a:p>
          <a:p>
            <a:r>
              <a:rPr lang="en-US" dirty="0">
                <a:latin typeface="Garamond" panose="02020404030301010803" pitchFamily="18" charset="0"/>
              </a:rPr>
              <a:t>Using one’s experience to provide guidance and support to promote the success of others.</a:t>
            </a:r>
            <a:endParaRPr lang="en-US" sz="2000" dirty="0">
              <a:solidFill>
                <a:srgbClr val="00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437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615D8-8268-4A71-8982-6979304E6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286603"/>
            <a:ext cx="8098091" cy="1450757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</a:rPr>
              <a:t>PEER MENTORSHIP TRAINING FALL 2020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7CA3D-4AAE-478F-A8F7-C34B1D9B8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2108201"/>
            <a:ext cx="10541947" cy="415311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rgbClr val="000000"/>
                </a:solidFill>
                <a:latin typeface="Garamond" panose="02020404030301010803" pitchFamily="18" charset="0"/>
              </a:rPr>
              <a:t>How to be a great mentor?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0000"/>
                </a:solidFill>
                <a:latin typeface="Garamond" panose="02020404030301010803" pitchFamily="18" charset="0"/>
              </a:rPr>
              <a:t>Establish norms of helping relationships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latin typeface="Garamond" panose="02020404030301010803" pitchFamily="18" charset="0"/>
              </a:rPr>
              <a:t>Understand the resources at CSULA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latin typeface="Garamond" panose="02020404030301010803" pitchFamily="18" charset="0"/>
              </a:rPr>
              <a:t>Know strategies essential to success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latin typeface="Garamond" panose="02020404030301010803" pitchFamily="18" charset="0"/>
              </a:rPr>
              <a:t>Sharing expertise with other sources of knowledge</a:t>
            </a:r>
          </a:p>
          <a:p>
            <a:endParaRPr lang="en-US" sz="1600" dirty="0">
              <a:latin typeface="Garamond" panose="02020404030301010803" pitchFamily="18" charset="0"/>
            </a:endParaRPr>
          </a:p>
        </p:txBody>
      </p:sp>
      <p:pic>
        <p:nvPicPr>
          <p:cNvPr id="4" name="Picture 4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0435C361-7019-46D2-9A5D-9A2E12377F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1101" y="76201"/>
            <a:ext cx="1732855" cy="1742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54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615D8-8268-4A71-8982-6979304E6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286603"/>
            <a:ext cx="8098091" cy="1450757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</a:rPr>
              <a:t>PEER MENTORSHIP TRAINING FALL 2021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7CA3D-4AAE-478F-A8F7-C34B1D9B8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2108201"/>
            <a:ext cx="10541947" cy="415311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rgbClr val="000000"/>
                </a:solidFill>
                <a:latin typeface="Garamond" panose="02020404030301010803" pitchFamily="18" charset="0"/>
              </a:rPr>
              <a:t>How to be a great mentor?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tx1"/>
                </a:solidFill>
                <a:latin typeface="Garamond" panose="02020404030301010803" pitchFamily="18" charset="0"/>
              </a:rPr>
              <a:t>Establish norms of helping relationships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0000"/>
                </a:solidFill>
                <a:latin typeface="Garamond" panose="02020404030301010803" pitchFamily="18" charset="0"/>
              </a:rPr>
              <a:t>Understand the resources at CSULA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0000"/>
                </a:solidFill>
                <a:latin typeface="Garamond" panose="02020404030301010803" pitchFamily="18" charset="0"/>
              </a:rPr>
              <a:t>Know strategies essential to success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latin typeface="Garamond" panose="02020404030301010803" pitchFamily="18" charset="0"/>
              </a:rPr>
              <a:t>Sharing expertise with other sources of knowledge</a:t>
            </a:r>
          </a:p>
          <a:p>
            <a:endParaRPr lang="en-US" sz="1600" dirty="0">
              <a:latin typeface="Garamond" panose="02020404030301010803" pitchFamily="18" charset="0"/>
            </a:endParaRPr>
          </a:p>
        </p:txBody>
      </p:sp>
      <p:pic>
        <p:nvPicPr>
          <p:cNvPr id="4" name="Picture 4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0435C361-7019-46D2-9A5D-9A2E12377F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1101" y="76201"/>
            <a:ext cx="1732855" cy="1742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67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615D8-8268-4A71-8982-6979304E6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286603"/>
            <a:ext cx="8098091" cy="1450757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Garamond" panose="02020404030301010803" pitchFamily="18" charset="0"/>
              </a:rPr>
              <a:t>PEER MENTORSHIP TRAINING FALL 2021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7CA3D-4AAE-478F-A8F7-C34B1D9B8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2108201"/>
            <a:ext cx="10541947" cy="415311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4400" b="1" dirty="0">
                <a:solidFill>
                  <a:srgbClr val="000000"/>
                </a:solidFill>
                <a:latin typeface="Garamond" panose="02020404030301010803" pitchFamily="18" charset="0"/>
              </a:rPr>
              <a:t>Activity!</a:t>
            </a:r>
          </a:p>
          <a:p>
            <a:r>
              <a:rPr lang="en-US" sz="4000" dirty="0">
                <a:latin typeface="Garamond" panose="02020404030301010803" pitchFamily="18" charset="0"/>
              </a:rPr>
              <a:t>You will be assigned to a breakout room and given a link to a resource scavenger hunt. </a:t>
            </a:r>
          </a:p>
          <a:p>
            <a:endParaRPr lang="en-US" sz="4000" dirty="0">
              <a:latin typeface="Garamond" panose="02020404030301010803" pitchFamily="18" charset="0"/>
            </a:endParaRPr>
          </a:p>
          <a:p>
            <a:r>
              <a:rPr lang="en-US" sz="4000" dirty="0">
                <a:latin typeface="Garamond" panose="02020404030301010803" pitchFamily="18" charset="0"/>
              </a:rPr>
              <a:t>You will have faculty mentors to guide you as you collectively create a resource document to have and to share with others</a:t>
            </a:r>
          </a:p>
        </p:txBody>
      </p:sp>
      <p:pic>
        <p:nvPicPr>
          <p:cNvPr id="4" name="Picture 4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0435C361-7019-46D2-9A5D-9A2E12377F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1101" y="76201"/>
            <a:ext cx="1732855" cy="1742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889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0A505-67D1-4733-B4A9-327BE7A0E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badi" panose="020B0604020104020204" pitchFamily="34" charset="0"/>
              </a:rPr>
              <a:t>Faculty and Scholar Training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73705-4EA8-41F0-81ED-822FD5B24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Abadi" panose="020B0604020104020204" pitchFamily="34" charset="0"/>
              </a:rPr>
              <a:t>Please join the breakout room whose name corresponds to your major.</a:t>
            </a:r>
          </a:p>
          <a:p>
            <a:r>
              <a:rPr lang="en-US" sz="2400" dirty="0">
                <a:latin typeface="Abadi" panose="020B0604020104020204" pitchFamily="34" charset="0"/>
              </a:rPr>
              <a:t>If you have trouble joining, please type your name and major into the chat, and the host will place you in the corresponding room.</a:t>
            </a:r>
          </a:p>
        </p:txBody>
      </p:sp>
      <p:pic>
        <p:nvPicPr>
          <p:cNvPr id="5" name="Content Placeholder 4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C75E6C30-CB77-4437-81FC-23B4A376AB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10947" y="76201"/>
            <a:ext cx="1732855" cy="1742261"/>
          </a:xfrm>
        </p:spPr>
      </p:pic>
      <p:pic>
        <p:nvPicPr>
          <p:cNvPr id="6" name="Picture 4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DFA5B8A6-849B-49B3-A432-868C2EB9F2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1101" y="76201"/>
            <a:ext cx="1732855" cy="1742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95832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Bembo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 Light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</TotalTime>
  <Words>523</Words>
  <Application>Microsoft Office PowerPoint</Application>
  <PresentationFormat>Widescreen</PresentationFormat>
  <Paragraphs>70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Abadi</vt:lpstr>
      <vt:lpstr>Arial</vt:lpstr>
      <vt:lpstr>Arial Nova Light</vt:lpstr>
      <vt:lpstr>Bembo</vt:lpstr>
      <vt:lpstr>Calibri</vt:lpstr>
      <vt:lpstr>Garamond</vt:lpstr>
      <vt:lpstr>Wingdings</vt:lpstr>
      <vt:lpstr>RetrospectVTI</vt:lpstr>
      <vt:lpstr>CAPS Meeting</vt:lpstr>
      <vt:lpstr>Agenda</vt:lpstr>
      <vt:lpstr>Ice-breaker</vt:lpstr>
      <vt:lpstr>PEER MENTORSHIP TRAINING FALL 2021</vt:lpstr>
      <vt:lpstr>PEER MENTORSHIP TRAINING FALL 2021</vt:lpstr>
      <vt:lpstr>PEER MENTORSHIP TRAINING FALL 2020</vt:lpstr>
      <vt:lpstr>PEER MENTORSHIP TRAINING FALL 2021</vt:lpstr>
      <vt:lpstr>PEER MENTORSHIP TRAINING FALL 2021</vt:lpstr>
      <vt:lpstr>Faculty and Scholar Training</vt:lpstr>
      <vt:lpstr>Evaluation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pdmuser</dc:creator>
  <cp:lastModifiedBy>Jackson, Matthew C</cp:lastModifiedBy>
  <cp:revision>132</cp:revision>
  <dcterms:created xsi:type="dcterms:W3CDTF">2021-09-10T20:24:49Z</dcterms:created>
  <dcterms:modified xsi:type="dcterms:W3CDTF">2021-10-29T21:47:45Z</dcterms:modified>
</cp:coreProperties>
</file>