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57" d="100"/>
          <a:sy n="57" d="100"/>
        </p:scale>
        <p:origin x="82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DA32D-7DFD-41BA-BB6F-976B6C452B66}" type="datetimeFigureOut">
              <a:rPr lang="en-US" smtClean="0"/>
              <a:t>5/5/2017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C072C-6533-414C-965D-20CA63271792}" type="slidenum">
              <a:rPr lang="en-US" smtClean="0"/>
              <a:t>‹#›</a:t>
            </a:fld>
            <a:endParaRPr lang="en-US"/>
          </a:p>
        </p:txBody>
      </p:sp>
    </p:spTree>
    <p:extLst>
      <p:ext uri="{BB962C8B-B14F-4D97-AF65-F5344CB8AC3E}">
        <p14:creationId xmlns:p14="http://schemas.microsoft.com/office/powerpoint/2010/main" val="83904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304D4AF8-45A3-EC42-B4A5-E2C7DE8B8C1B}"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063315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Rubrics for PS evaluation are</a:t>
            </a:r>
            <a:r>
              <a:rPr lang="en-US" baseline="0" dirty="0" smtClean="0"/>
              <a:t> really varied – there’s little consistency. </a:t>
            </a:r>
          </a:p>
          <a:p>
            <a:r>
              <a:rPr lang="en-US" baseline="0" dirty="0" smtClean="0"/>
              <a:t>Colleagues at the National </a:t>
            </a:r>
            <a:r>
              <a:rPr lang="en-US" baseline="0" dirty="0" err="1" smtClean="0"/>
              <a:t>Communicaiton</a:t>
            </a:r>
            <a:r>
              <a:rPr lang="en-US" baseline="0" dirty="0" smtClean="0"/>
              <a:t> Association are working on validating a rubric which might serve to provide some consistency, but even then, as I mentioned earlier, PS assessment very subjective.</a:t>
            </a:r>
          </a:p>
          <a:p>
            <a:endParaRPr lang="en-US" dirty="0" smtClean="0"/>
          </a:p>
          <a:p>
            <a:r>
              <a:rPr lang="en-US" dirty="0" smtClean="0"/>
              <a:t>Score out of 10 roughly translates</a:t>
            </a:r>
            <a:r>
              <a:rPr lang="en-US" baseline="0" dirty="0" smtClean="0"/>
              <a:t> to letter grades for classroom assessment purposes</a:t>
            </a:r>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EA09258E-1018-42A0-A7C8-617ADDDB65A9}"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432812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38 student groups presented over the observation period</a:t>
            </a:r>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EA09258E-1018-42A0-A7C8-617ADDDB65A9}"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3317983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like an</a:t>
            </a:r>
            <a:r>
              <a:rPr lang="en-US" baseline="0" dirty="0" smtClean="0"/>
              <a:t> elevator pitch</a:t>
            </a:r>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EA09258E-1018-42A0-A7C8-617ADDDB65A9}"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16267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compared scores at the group and individual levels, as well as compared group and individual competence scores – no significant difference or improvement in competence. </a:t>
            </a:r>
          </a:p>
          <a:p>
            <a:endParaRPr lang="en-US" baseline="0" dirty="0" smtClean="0"/>
          </a:p>
          <a:p>
            <a:r>
              <a:rPr lang="en-US" baseline="0" dirty="0" smtClean="0"/>
              <a:t>No significant differences across majors either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304D4AF8-45A3-EC42-B4A5-E2C7DE8B8C1B}"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77017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students entering the university are required to take (or substitute) a lower-division basic</a:t>
            </a:r>
            <a:r>
              <a:rPr lang="en-US" baseline="0" dirty="0" smtClean="0"/>
              <a:t> course in oral communication which is offered by my other department – </a:t>
            </a:r>
            <a:r>
              <a:rPr lang="en-US" baseline="0" dirty="0" err="1" smtClean="0"/>
              <a:t>Comm</a:t>
            </a:r>
            <a:r>
              <a:rPr lang="en-US" baseline="0" dirty="0" smtClean="0"/>
              <a:t> Studies. Over 1,000 students receive instruction in presentation skills every semester by adjunct faculty and graduate students who themselves receive more than 30 hours of initial training and 2 hours a week of ongoing training throughout each semester</a:t>
            </a:r>
          </a:p>
          <a:p>
            <a:endParaRPr lang="en-US" baseline="0" dirty="0" smtClean="0"/>
          </a:p>
          <a:p>
            <a:r>
              <a:rPr lang="en-US" baseline="0" dirty="0" smtClean="0"/>
              <a:t>As a post-hoc analysis I tested the relationship between the grade students received in the basic course and the other outcome variables and found they were </a:t>
            </a:r>
            <a:r>
              <a:rPr lang="en-US" baseline="0" smtClean="0"/>
              <a:t>all significant:</a:t>
            </a:r>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304D4AF8-45A3-EC42-B4A5-E2C7DE8B8C1B}"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3814183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EA09258E-1018-42A0-A7C8-617ADDDB65A9}"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36257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Laura Whitcomb</a:t>
            </a:r>
            <a:r>
              <a:rPr lang="en-US" baseline="0" dirty="0" smtClean="0"/>
              <a:t> and Carol </a:t>
            </a:r>
            <a:r>
              <a:rPr lang="en-US" baseline="0" dirty="0" err="1" smtClean="0"/>
              <a:t>Blazynski</a:t>
            </a:r>
            <a:r>
              <a:rPr lang="en-US" baseline="0" dirty="0" smtClean="0"/>
              <a:t> in Management and Kristina Ruiz Mesa in </a:t>
            </a:r>
            <a:r>
              <a:rPr lang="en-US" baseline="0" dirty="0" err="1" smtClean="0"/>
              <a:t>Communcation</a:t>
            </a:r>
            <a:r>
              <a:rPr lang="en-US" baseline="0" dirty="0" smtClean="0"/>
              <a:t> Studies</a:t>
            </a:r>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EA09258E-1018-42A0-A7C8-617ADDDB65A9}"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73196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Academics and professionals alike agree that oral communication</a:t>
            </a:r>
            <a:r>
              <a:rPr lang="en-US" baseline="0" dirty="0" smtClean="0"/>
              <a:t> and presentation skills are highly valuable.</a:t>
            </a:r>
          </a:p>
          <a:p>
            <a:r>
              <a:rPr lang="en-US" baseline="0" dirty="0" smtClean="0"/>
              <a:t>These skills are linked to academic achievement, success in job placement, more rapid promotion and professional success for individuals and those who employ them, but students spend significantly less time practicing and refining their spoken communication compared with written communication. Research on business school students’ skills in this arena consistently find significant room for improvement</a:t>
            </a:r>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EA09258E-1018-42A0-A7C8-617ADDDB65A9}"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06941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ability to deliver effective oral presentations is related to two constructs: confidence and competence, but most assessments of business school students don’t distinguish these, which I think is highly problematic because the two are deeply intertwined.</a:t>
            </a:r>
          </a:p>
          <a:p>
            <a:endParaRPr lang="en-US" baseline="0" dirty="0" smtClean="0"/>
          </a:p>
          <a:p>
            <a:r>
              <a:rPr lang="en-US" baseline="0" dirty="0" smtClean="0"/>
              <a:t>Sometimes, an apprehensive communicator is hard to distinguish from an incompetent communicator, because both end up being ineffective, but for different reasons. As well, evaluation of communication is very subjective, and place a high social value on confidence and extraversion, so we often privilege style over substance when evaluating speakers. </a:t>
            </a:r>
          </a:p>
          <a:p>
            <a:endParaRPr lang="en-US" baseline="0" dirty="0" smtClean="0"/>
          </a:p>
          <a:p>
            <a:r>
              <a:rPr lang="en-US" dirty="0" smtClean="0"/>
              <a:t>To what degree do students demonstrate public speaking </a:t>
            </a:r>
            <a:r>
              <a:rPr lang="en-US" b="1" dirty="0" smtClean="0"/>
              <a:t>confidence</a:t>
            </a:r>
            <a:r>
              <a:rPr lang="en-US" dirty="0" smtClean="0"/>
              <a:t> on entering BUS 3050?</a:t>
            </a:r>
          </a:p>
          <a:p>
            <a:endParaRPr lang="en-US" dirty="0" smtClean="0"/>
          </a:p>
          <a:p>
            <a:r>
              <a:rPr lang="en-US" dirty="0" smtClean="0"/>
              <a:t>To what degree to students demonstrate public speaking </a:t>
            </a:r>
            <a:r>
              <a:rPr lang="en-US" b="1" dirty="0" smtClean="0"/>
              <a:t>confidence</a:t>
            </a:r>
            <a:r>
              <a:rPr lang="en-US" dirty="0" smtClean="0"/>
              <a:t> on completing BUS 3050? </a:t>
            </a:r>
          </a:p>
          <a:p>
            <a:endParaRPr lang="en-US" dirty="0" smtClean="0"/>
          </a:p>
          <a:p>
            <a:r>
              <a:rPr lang="en-US" dirty="0" smtClean="0"/>
              <a:t>To what degree do students demonstrate public speaking </a:t>
            </a:r>
            <a:r>
              <a:rPr lang="en-US" b="1" dirty="0" smtClean="0"/>
              <a:t>competence</a:t>
            </a:r>
            <a:r>
              <a:rPr lang="en-US" dirty="0" smtClean="0"/>
              <a:t> on entering BUS 3050?</a:t>
            </a:r>
          </a:p>
          <a:p>
            <a:endParaRPr lang="en-US" dirty="0" smtClean="0"/>
          </a:p>
          <a:p>
            <a:r>
              <a:rPr lang="en-US" dirty="0" smtClean="0"/>
              <a:t>To what degree to students demonstrate public speaking </a:t>
            </a:r>
            <a:r>
              <a:rPr lang="en-US" b="1" dirty="0" smtClean="0"/>
              <a:t>competence</a:t>
            </a:r>
            <a:r>
              <a:rPr lang="en-US" dirty="0" smtClean="0"/>
              <a:t> on completing BUS 3050? </a:t>
            </a:r>
          </a:p>
          <a:p>
            <a:endParaRPr lang="en-US" dirty="0" smtClean="0"/>
          </a:p>
          <a:p>
            <a:r>
              <a:rPr lang="en-US" dirty="0" smtClean="0"/>
              <a:t>What </a:t>
            </a:r>
            <a:r>
              <a:rPr lang="en-US" dirty="0" err="1" smtClean="0"/>
              <a:t>si</a:t>
            </a:r>
            <a:r>
              <a:rPr lang="en-US" dirty="0" smtClean="0"/>
              <a:t> the relationship between the two</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EA09258E-1018-42A0-A7C8-617ADDDB65A9}"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415684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upper division course</a:t>
            </a:r>
            <a:r>
              <a:rPr lang="en-US" baseline="0" dirty="0" smtClean="0"/>
              <a:t> of all majors in the college of business and economics</a:t>
            </a:r>
            <a:endParaRPr lang="en-US" dirty="0" smtClean="0"/>
          </a:p>
          <a:p>
            <a:endParaRPr lang="en-US" dirty="0" smtClean="0"/>
          </a:p>
          <a:p>
            <a:r>
              <a:rPr lang="en-US" dirty="0" smtClean="0"/>
              <a:t>It is responsible for</a:t>
            </a:r>
            <a:r>
              <a:rPr lang="en-US" baseline="0" dirty="0" smtClean="0"/>
              <a:t> a huge number of the soft skills required by the AACSB</a:t>
            </a:r>
          </a:p>
          <a:p>
            <a:endParaRPr lang="en-US" baseline="0" dirty="0" smtClean="0"/>
          </a:p>
          <a:p>
            <a:r>
              <a:rPr lang="en-US" baseline="0" dirty="0" smtClean="0"/>
              <a:t>Not the only place where students give presentations but it is the only class in the B school that offers instruction in this arena so it’s a good forum for embedded assessment.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304D4AF8-45A3-EC42-B4A5-E2C7DE8B8C1B}"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35249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 sections of BUS 3050 students have been evaluated, but these results are for 5 of those sections</a:t>
            </a:r>
          </a:p>
          <a:p>
            <a:r>
              <a:rPr lang="en-US" baseline="0" dirty="0" smtClean="0"/>
              <a:t>159 students, about half of whom were male</a:t>
            </a:r>
          </a:p>
          <a:p>
            <a:endParaRPr lang="en-US" baseline="0" dirty="0" smtClean="0"/>
          </a:p>
          <a:p>
            <a:r>
              <a:rPr lang="en-US" baseline="0" dirty="0" smtClean="0"/>
              <a:t>About 80% of students were seniors – this is largely an artefact of it being a bottleneck class</a:t>
            </a:r>
          </a:p>
          <a:p>
            <a:r>
              <a:rPr lang="en-US" baseline="0" dirty="0" smtClean="0"/>
              <a:t>27% of students were accounting majors</a:t>
            </a:r>
          </a:p>
          <a:p>
            <a:r>
              <a:rPr lang="en-US" baseline="0" dirty="0" smtClean="0"/>
              <a:t>22% of students were management majors</a:t>
            </a:r>
          </a:p>
          <a:p>
            <a:r>
              <a:rPr lang="en-US" baseline="0" dirty="0" smtClean="0"/>
              <a:t>21% marketing</a:t>
            </a:r>
          </a:p>
          <a:p>
            <a:r>
              <a:rPr lang="en-US" baseline="0" dirty="0" smtClean="0"/>
              <a:t>11% each computer information systems and finance &amp; law</a:t>
            </a:r>
          </a:p>
          <a:p>
            <a:r>
              <a:rPr lang="en-US" baseline="0" dirty="0" smtClean="0"/>
              <a:t>1.5% econ and stats</a:t>
            </a:r>
          </a:p>
          <a:p>
            <a:r>
              <a:rPr lang="en-US" baseline="0" dirty="0" smtClean="0"/>
              <a:t>4% non </a:t>
            </a:r>
            <a:r>
              <a:rPr lang="en-US" baseline="0" dirty="0" err="1" smtClean="0"/>
              <a:t>cbe</a:t>
            </a:r>
            <a:r>
              <a:rPr lang="en-US" baseline="0" dirty="0" smtClean="0"/>
              <a:t> majors</a:t>
            </a:r>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304D4AF8-45A3-EC42-B4A5-E2C7DE8B8C1B}"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068747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Fully 45% of class time in some way focused on presenting </a:t>
            </a:r>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EA09258E-1018-42A0-A7C8-617ADDDB65A9}"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353893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Reliability</a:t>
            </a:r>
            <a:r>
              <a:rPr lang="en-US" baseline="0" dirty="0" smtClean="0"/>
              <a:t> alpha = .951</a:t>
            </a:r>
          </a:p>
          <a:p>
            <a:r>
              <a:rPr lang="en-US" baseline="0" dirty="0" smtClean="0"/>
              <a:t>34 item scale </a:t>
            </a:r>
          </a:p>
          <a:p>
            <a:r>
              <a:rPr lang="en-US" baseline="0" dirty="0" smtClean="0"/>
              <a:t>Questions like </a:t>
            </a:r>
            <a:r>
              <a:rPr lang="is-IS" baseline="0" dirty="0" smtClean="0"/>
              <a:t>…</a:t>
            </a:r>
            <a:endParaRPr lang="en-US" baseline="0" dirty="0" smtClean="0"/>
          </a:p>
          <a:p>
            <a:r>
              <a:rPr lang="en-US" baseline="0" dirty="0" smtClean="0"/>
              <a:t>Gives you a score between 34 and 170</a:t>
            </a:r>
          </a:p>
          <a:p>
            <a:r>
              <a:rPr lang="en-US" baseline="0" dirty="0" smtClean="0"/>
              <a:t>National mean is about 114 with an </a:t>
            </a:r>
            <a:r>
              <a:rPr lang="en-US" baseline="0" dirty="0" err="1" smtClean="0"/>
              <a:t>sd</a:t>
            </a:r>
            <a:r>
              <a:rPr lang="en-US" baseline="0" dirty="0" smtClean="0"/>
              <a:t> of about 17 points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EA09258E-1018-42A0-A7C8-617ADDDB65A9}"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01361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that’s good news!</a:t>
            </a:r>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304D4AF8-45A3-EC42-B4A5-E2C7DE8B8C1B}"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154439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wanted to see whether</a:t>
            </a:r>
            <a:r>
              <a:rPr lang="en-US" baseline="0" dirty="0" smtClean="0"/>
              <a:t> a student’s major made a difference – the results of an ANOVA showed that major within the business degree made a difference, and further analysis showed that marketing majors were among the most confident and accounting majors the least</a:t>
            </a:r>
            <a:endParaRPr lang="en-US" dirty="0"/>
          </a:p>
        </p:txBody>
      </p:sp>
      <p:sp>
        <p:nvSpPr>
          <p:cNvPr id="4" name="Slide Number Placeholder 3"/>
          <p:cNvSpPr>
            <a:spLocks noGrp="1"/>
          </p:cNvSpPr>
          <p:nvPr>
            <p:ph type="sldNum" sz="quarter" idx="10"/>
          </p:nvPr>
        </p:nvSpPr>
        <p:spPr/>
        <p:txBody>
          <a:bodyPr/>
          <a:lstStyle/>
          <a:p>
            <a:pPr marL="0" marR="0" lvl="0" indent="0" algn="r" defTabSz="455818" rtl="0" eaLnBrk="1" fontAlgn="auto" latinLnBrk="0" hangingPunct="1">
              <a:lnSpc>
                <a:spcPct val="100000"/>
              </a:lnSpc>
              <a:spcBef>
                <a:spcPts val="0"/>
              </a:spcBef>
              <a:spcAft>
                <a:spcPts val="0"/>
              </a:spcAft>
              <a:buClrTx/>
              <a:buSzTx/>
              <a:buFontTx/>
              <a:buNone/>
              <a:tabLst/>
              <a:defRPr/>
            </a:pPr>
            <a:fld id="{304D4AF8-45A3-EC42-B4A5-E2C7DE8B8C1B}" type="slidenum">
              <a:rPr kumimoji="0" lang="en-US" sz="1200" b="0" i="0" u="none" strike="noStrike" kern="1200" cap="none" spc="0" normalizeH="0" baseline="0" noProof="0" smtClean="0">
                <a:ln>
                  <a:noFill/>
                </a:ln>
                <a:solidFill>
                  <a:prstClr val="black"/>
                </a:solidFill>
                <a:effectLst/>
                <a:uLnTx/>
                <a:uFillTx/>
                <a:latin typeface="Open Sans Light"/>
                <a:ea typeface="+mn-ea"/>
                <a:cs typeface="+mn-cs"/>
              </a:rPr>
              <a:pPr marL="0" marR="0" lvl="0" indent="0" algn="r" defTabSz="45581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Open Sans Light"/>
              <a:ea typeface="+mn-ea"/>
              <a:cs typeface="+mn-cs"/>
            </a:endParaRPr>
          </a:p>
        </p:txBody>
      </p:sp>
    </p:spTree>
    <p:extLst>
      <p:ext uri="{BB962C8B-B14F-4D97-AF65-F5344CB8AC3E}">
        <p14:creationId xmlns:p14="http://schemas.microsoft.com/office/powerpoint/2010/main" val="272725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5"/>
            <a:ext cx="7034363" cy="4268965"/>
          </a:xfrm>
        </p:spPr>
        <p:txBody>
          <a:bodyPr anchor="t">
            <a:normAutofit/>
          </a:bodyPr>
          <a:lstStyle>
            <a:lvl1pPr algn="l">
              <a:lnSpc>
                <a:spcPct val="85000"/>
              </a:lnSpc>
              <a:defRPr sz="5775"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3" y="5537927"/>
            <a:ext cx="7034363" cy="706355"/>
          </a:xfrm>
        </p:spPr>
        <p:txBody>
          <a:bodyPr>
            <a:normAutofit/>
          </a:bodyPr>
          <a:lstStyle>
            <a:lvl1pPr marL="0" indent="0" algn="l">
              <a:lnSpc>
                <a:spcPct val="114000"/>
              </a:lnSpc>
              <a:spcBef>
                <a:spcPts val="0"/>
              </a:spcBef>
              <a:buNone/>
              <a:defRPr sz="15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88914" y="6314442"/>
            <a:ext cx="1596623" cy="365125"/>
          </a:xfrm>
        </p:spPr>
        <p:txBody>
          <a:bodyPr/>
          <a:lstStyle>
            <a:lvl1pPr algn="l">
              <a:defRPr sz="900">
                <a:solidFill>
                  <a:schemeClr val="tx2"/>
                </a:solidFill>
              </a:defRPr>
            </a:lvl1pPr>
          </a:lstStyle>
          <a:p>
            <a:fld id="{3C633830-2244-49AE-BC4A-47F415C177C6}" type="datetimeFigureOut">
              <a:rPr lang="en-US" smtClean="0">
                <a:solidFill>
                  <a:srgbClr val="F5F5F5"/>
                </a:solidFill>
              </a:rPr>
              <a:pPr/>
              <a:t>5/5/2017</a:t>
            </a:fld>
            <a:endParaRPr lang="en-US" dirty="0">
              <a:solidFill>
                <a:srgbClr val="F5F5F5"/>
              </a:solidFill>
            </a:endParaRPr>
          </a:p>
        </p:txBody>
      </p:sp>
      <p:sp>
        <p:nvSpPr>
          <p:cNvPr id="5" name="Footer Placeholder 4"/>
          <p:cNvSpPr>
            <a:spLocks noGrp="1"/>
          </p:cNvSpPr>
          <p:nvPr>
            <p:ph type="ftr" sz="quarter" idx="11"/>
          </p:nvPr>
        </p:nvSpPr>
        <p:spPr>
          <a:xfrm>
            <a:off x="3000592" y="6314442"/>
            <a:ext cx="5122683"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11784011" y="1416218"/>
            <a:ext cx="407988" cy="365125"/>
          </a:xfrm>
        </p:spPr>
        <p:txBody>
          <a:bodyPr/>
          <a:lstStyle>
            <a:lvl1pPr algn="r">
              <a:defRPr>
                <a:solidFill>
                  <a:schemeClr val="bg2"/>
                </a:solidFill>
              </a:defRPr>
            </a:lvl1pPr>
          </a:lstStyle>
          <a:p>
            <a:fld id="{2AC27A5A-7290-4DE1-BA94-4BE8A8E57DCF}" type="slidenum">
              <a:rPr lang="en-US" smtClean="0">
                <a:solidFill>
                  <a:srgbClr val="1D1A1D"/>
                </a:solidFill>
              </a:rPr>
              <a:pPr/>
              <a:t>‹#›</a:t>
            </a:fld>
            <a:endParaRPr lang="en-US" dirty="0">
              <a:solidFill>
                <a:srgbClr val="1D1A1D"/>
              </a:solidFill>
            </a:endParaRPr>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12211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81601" y="640080"/>
            <a:ext cx="62483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4320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6" y="642931"/>
            <a:ext cx="2446671"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642934"/>
            <a:ext cx="707067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36187" y="5927133"/>
            <a:ext cx="3814856" cy="365125"/>
          </a:xfrm>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6536187" y="6315951"/>
            <a:ext cx="3814856"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11784011" y="5607594"/>
            <a:ext cx="407988" cy="365125"/>
          </a:xfrm>
        </p:spPr>
        <p:txBody>
          <a:bodyPr/>
          <a:lstStyle/>
          <a:p>
            <a:fld id="{2AC27A5A-7290-4DE1-BA94-4BE8A8E57DCF}" type="slidenum">
              <a:rPr lang="en-US" smtClean="0">
                <a:solidFill>
                  <a:srgbClr val="F5F5F5"/>
                </a:solidFill>
              </a:rPr>
              <a:pPr/>
              <a:t>‹#›</a:t>
            </a:fld>
            <a:endParaRPr lang="en-US" dirty="0">
              <a:solidFill>
                <a:srgbClr val="F5F5F5"/>
              </a:solidFill>
            </a:endParaRPr>
          </a:p>
        </p:txBody>
      </p:sp>
      <p:cxnSp>
        <p:nvCxnSpPr>
          <p:cNvPr id="13" name="Straight Connector 12" title="Horizontal Rule Line"/>
          <p:cNvCxnSpPr/>
          <p:nvPr/>
        </p:nvCxnSpPr>
        <p:spPr>
          <a:xfrm>
            <a:off x="1"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950665"/>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B8C37F39-AC82-416D-BDC2-36543E7BB4CA}" type="datetimeFigureOut">
              <a:rPr lang="en-US" smtClean="0">
                <a:solidFill>
                  <a:prstClr val="white">
                    <a:tint val="95000"/>
                  </a:prstClr>
                </a:solidFill>
              </a:rPr>
              <a:pPr/>
              <a:t>5/5/2017</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F724BF37-E0DF-45CB-978B-CA946448C921}"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91848274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C37F39-AC82-416D-BDC2-36543E7BB4CA}" type="datetimeFigureOut">
              <a:rPr lang="en-US" smtClean="0">
                <a:solidFill>
                  <a:prstClr val="black">
                    <a:tint val="95000"/>
                  </a:prstClr>
                </a:solidFill>
              </a:rPr>
              <a:pPr/>
              <a:t>5/5/2017</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724BF37-E0DF-45CB-978B-CA946448C92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842637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C37F39-AC82-416D-BDC2-36543E7BB4CA}" type="datetimeFigureOut">
              <a:rPr lang="en-US" smtClean="0">
                <a:solidFill>
                  <a:prstClr val="white">
                    <a:tint val="95000"/>
                  </a:prstClr>
                </a:solidFill>
              </a:rPr>
              <a:pPr/>
              <a:t>5/5/2017</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F724BF37-E0DF-45CB-978B-CA946448C921}"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2926819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C37F39-AC82-416D-BDC2-36543E7BB4CA}" type="datetimeFigureOut">
              <a:rPr lang="en-US" smtClean="0">
                <a:solidFill>
                  <a:prstClr val="black">
                    <a:tint val="95000"/>
                  </a:prstClr>
                </a:solidFill>
              </a:rPr>
              <a:pPr/>
              <a:t>5/5/2017</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F724BF37-E0DF-45CB-978B-CA946448C92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282032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C37F39-AC82-416D-BDC2-36543E7BB4CA}" type="datetimeFigureOut">
              <a:rPr lang="en-US" smtClean="0">
                <a:solidFill>
                  <a:prstClr val="black">
                    <a:tint val="95000"/>
                  </a:prstClr>
                </a:solidFill>
              </a:rPr>
              <a:pPr/>
              <a:t>5/5/2017</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F724BF37-E0DF-45CB-978B-CA946448C92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210503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C37F39-AC82-416D-BDC2-36543E7BB4CA}" type="datetimeFigureOut">
              <a:rPr lang="en-US" smtClean="0">
                <a:solidFill>
                  <a:prstClr val="black">
                    <a:tint val="95000"/>
                  </a:prstClr>
                </a:solidFill>
              </a:rPr>
              <a:pPr/>
              <a:t>5/5/2017</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F724BF37-E0DF-45CB-978B-CA946448C92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98016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37F39-AC82-416D-BDC2-36543E7BB4CA}" type="datetimeFigureOut">
              <a:rPr lang="en-US" smtClean="0">
                <a:solidFill>
                  <a:prstClr val="black">
                    <a:tint val="95000"/>
                  </a:prstClr>
                </a:solidFill>
              </a:rPr>
              <a:pPr/>
              <a:t>5/5/2017</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F724BF37-E0DF-45CB-978B-CA946448C92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81545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C37F39-AC82-416D-BDC2-36543E7BB4CA}" type="datetimeFigureOut">
              <a:rPr lang="en-US" smtClean="0">
                <a:solidFill>
                  <a:prstClr val="black">
                    <a:tint val="95000"/>
                  </a:prstClr>
                </a:solidFill>
              </a:rPr>
              <a:pPr/>
              <a:t>5/5/2017</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F724BF37-E0DF-45CB-978B-CA946448C921}"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71080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871442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B8C37F39-AC82-416D-BDC2-36543E7BB4CA}" type="datetimeFigureOut">
              <a:rPr lang="en-US" smtClean="0">
                <a:solidFill>
                  <a:prstClr val="black">
                    <a:tint val="95000"/>
                  </a:prstClr>
                </a:solidFill>
              </a:rPr>
              <a:pPr/>
              <a:t>5/5/2017</a:t>
            </a:fld>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11119104" y="1170432"/>
            <a:ext cx="978485" cy="201168"/>
          </a:xfrm>
        </p:spPr>
        <p:txBody>
          <a:bodyPr/>
          <a:lstStyle/>
          <a:p>
            <a:fld id="{F724BF37-E0DF-45CB-978B-CA946448C92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81746240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C37F39-AC82-416D-BDC2-36543E7BB4CA}" type="datetimeFigureOut">
              <a:rPr lang="en-US" smtClean="0">
                <a:solidFill>
                  <a:prstClr val="black">
                    <a:tint val="95000"/>
                  </a:prstClr>
                </a:solidFill>
              </a:rPr>
              <a:pPr/>
              <a:t>5/5/2017</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724BF37-E0DF-45CB-978B-CA946448C92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76998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C37F39-AC82-416D-BDC2-36543E7BB4CA}" type="datetimeFigureOut">
              <a:rPr lang="en-US" smtClean="0">
                <a:solidFill>
                  <a:prstClr val="black">
                    <a:tint val="95000"/>
                  </a:prstClr>
                </a:solidFill>
              </a:rPr>
              <a:pPr/>
              <a:t>5/5/2017</a:t>
            </a:fld>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F724BF37-E0DF-45CB-978B-CA946448C92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39315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4" y="2571724"/>
            <a:ext cx="8296655" cy="3286153"/>
          </a:xfrm>
        </p:spPr>
        <p:txBody>
          <a:bodyPr anchor="t">
            <a:normAutofit/>
          </a:bodyPr>
          <a:lstStyle>
            <a:lvl1pPr>
              <a:lnSpc>
                <a:spcPct val="85000"/>
              </a:lnSpc>
              <a:defRPr sz="5775"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15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41"/>
            <a:ext cx="1596623" cy="365125"/>
          </a:xfrm>
        </p:spPr>
        <p:txBody>
          <a:bodyPr/>
          <a:lstStyle>
            <a:lvl1pPr>
              <a:defRPr sz="900">
                <a:solidFill>
                  <a:schemeClr val="tx1">
                    <a:lumMod val="85000"/>
                    <a:lumOff val="15000"/>
                  </a:schemeClr>
                </a:solidFill>
              </a:defRPr>
            </a:lvl1p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947673" y="6314442"/>
            <a:ext cx="6480227"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11784011" y="1620762"/>
            <a:ext cx="407988" cy="365125"/>
          </a:xfrm>
        </p:spPr>
        <p:txBody>
          <a:bodyPr/>
          <a:lstStyle>
            <a:lvl1pPr>
              <a:defRPr>
                <a:solidFill>
                  <a:schemeClr val="bg2"/>
                </a:solidFill>
              </a:defRPr>
            </a:lvl1pPr>
          </a:lstStyle>
          <a:p>
            <a:fld id="{2AC27A5A-7290-4DE1-BA94-4BE8A8E57DCF}" type="slidenum">
              <a:rPr lang="en-US" smtClean="0">
                <a:solidFill>
                  <a:srgbClr val="F5F5F5"/>
                </a:solidFill>
              </a:rPr>
              <a:pPr/>
              <a:t>‹#›</a:t>
            </a:fld>
            <a:endParaRPr lang="en-US" dirty="0">
              <a:solidFill>
                <a:srgbClr val="F5F5F5"/>
              </a:solidFill>
            </a:endParaRPr>
          </a:p>
        </p:txBody>
      </p:sp>
      <p:cxnSp>
        <p:nvCxnSpPr>
          <p:cNvPr id="10" name="Straight Connector 9" title="Horizontal Rule Line"/>
          <p:cNvCxnSpPr/>
          <p:nvPr/>
        </p:nvCxnSpPr>
        <p:spPr>
          <a:xfrm flipH="1">
            <a:off x="2" y="6178167"/>
            <a:ext cx="10244327"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835579"/>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8666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38390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8477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8042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4"/>
            <a:ext cx="3838776" cy="3239537"/>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8210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3"/>
            <a:ext cx="3840480"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57800" y="2"/>
            <a:ext cx="617220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solidFill>
                  <a:prstClr val="black">
                    <a:lumMod val="85000"/>
                    <a:lumOff val="15000"/>
                  </a:prstClr>
                </a:solidFill>
              </a:rPr>
              <a:pPr/>
              <a:t>5/5/2017</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2AC27A5A-7290-4DE1-BA94-4BE8A8E57DCF}"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2127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7"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1" y="569066"/>
            <a:ext cx="62483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2"/>
            <a:ext cx="3814856"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pPr defTabSz="685800"/>
            <a:fld id="{3C633830-2244-49AE-BC4A-47F415C177C6}" type="datetimeFigureOut">
              <a:rPr lang="en-US" smtClean="0">
                <a:solidFill>
                  <a:prstClr val="black">
                    <a:lumMod val="85000"/>
                    <a:lumOff val="15000"/>
                  </a:prstClr>
                </a:solidFill>
              </a:rPr>
              <a:pPr defTabSz="685800"/>
              <a:t>5/5/2017</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762001" y="6314442"/>
            <a:ext cx="3814856" cy="365125"/>
          </a:xfrm>
          <a:prstGeom prst="rect">
            <a:avLst/>
          </a:prstGeom>
        </p:spPr>
        <p:txBody>
          <a:bodyPr vert="horz" lIns="91440" tIns="45720" rIns="91440" bIns="45720" rtlCol="0" anchor="t"/>
          <a:lstStyle>
            <a:lvl1pPr algn="r">
              <a:defRPr sz="900" b="1" i="1" baseline="0">
                <a:solidFill>
                  <a:schemeClr val="tx1">
                    <a:lumMod val="85000"/>
                    <a:lumOff val="15000"/>
                  </a:schemeClr>
                </a:solidFill>
                <a:latin typeface="+mj-lt"/>
              </a:defRPr>
            </a:lvl1pPr>
          </a:lstStyle>
          <a:p>
            <a:pPr defTabSz="685800"/>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11784011" y="5607594"/>
            <a:ext cx="407988" cy="365125"/>
          </a:xfrm>
          <a:prstGeom prst="rect">
            <a:avLst/>
          </a:prstGeom>
        </p:spPr>
        <p:txBody>
          <a:bodyPr vert="horz" lIns="91440" tIns="45720" rIns="91440" bIns="45720" rtlCol="0" anchor="ctr"/>
          <a:lstStyle>
            <a:lvl1pPr algn="r">
              <a:defRPr sz="900" b="0" i="1" baseline="0">
                <a:solidFill>
                  <a:schemeClr val="bg2"/>
                </a:solidFill>
                <a:latin typeface="+mj-lt"/>
              </a:defRPr>
            </a:lvl1pPr>
          </a:lstStyle>
          <a:p>
            <a:pPr defTabSz="685800"/>
            <a:fld id="{2AC27A5A-7290-4DE1-BA94-4BE8A8E57DCF}" type="slidenum">
              <a:rPr lang="en-US" smtClean="0">
                <a:solidFill>
                  <a:srgbClr val="F5F5F5"/>
                </a:solidFill>
              </a:rPr>
              <a:pPr defTabSz="685800"/>
              <a:t>‹#›</a:t>
            </a:fld>
            <a:endParaRPr lang="en-US" dirty="0">
              <a:solidFill>
                <a:srgbClr val="F5F5F5"/>
              </a:solidFill>
            </a:endParaRPr>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206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685800" rtl="0" eaLnBrk="1" latinLnBrk="0" hangingPunct="1">
        <a:lnSpc>
          <a:spcPct val="90000"/>
        </a:lnSpc>
        <a:spcBef>
          <a:spcPct val="0"/>
        </a:spcBef>
        <a:buNone/>
        <a:defRPr sz="3750" b="0" i="1" kern="1200" baseline="0">
          <a:solidFill>
            <a:schemeClr val="tx1">
              <a:lumMod val="85000"/>
              <a:lumOff val="15000"/>
            </a:schemeClr>
          </a:solidFill>
          <a:latin typeface="+mj-lt"/>
          <a:ea typeface="+mj-ea"/>
          <a:cs typeface="+mj-cs"/>
        </a:defRPr>
      </a:lvl1pPr>
    </p:titleStyle>
    <p:body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212598"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212598"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212598"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212598"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212598"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12598"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12598"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12598"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8C37F39-AC82-416D-BDC2-36543E7BB4CA}" type="datetimeFigureOut">
              <a:rPr lang="en-US" smtClean="0">
                <a:solidFill>
                  <a:prstClr val="black">
                    <a:tint val="95000"/>
                  </a:prstClr>
                </a:solidFill>
              </a:rPr>
              <a:pPr/>
              <a:t>5/5/2017</a:t>
            </a:fld>
            <a:endParaRPr lang="en-US">
              <a:solidFill>
                <a:prstClr val="black">
                  <a:tint val="95000"/>
                </a:prstClr>
              </a:solidFill>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724BF37-E0DF-45CB-978B-CA946448C921}"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81046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17448"/>
            <a:ext cx="8077200" cy="1673352"/>
          </a:xfrm>
        </p:spPr>
        <p:txBody>
          <a:bodyPr>
            <a:normAutofit fontScale="90000"/>
          </a:bodyPr>
          <a:lstStyle/>
          <a:p>
            <a:r>
              <a:rPr lang="en-US" smtClean="0"/>
              <a:t>Distinguishing Public </a:t>
            </a:r>
            <a:r>
              <a:rPr lang="en-US" dirty="0" smtClean="0"/>
              <a:t>Presentation Confidence </a:t>
            </a:r>
            <a:r>
              <a:rPr lang="en-US" smtClean="0"/>
              <a:t>and Competence of Undergraduate Business Majors</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2209800" y="3352800"/>
            <a:ext cx="8077200" cy="1499616"/>
          </a:xfrm>
        </p:spPr>
        <p:txBody>
          <a:bodyPr anchor="ctr">
            <a:normAutofit fontScale="92500" lnSpcReduction="10000"/>
          </a:bodyPr>
          <a:lstStyle/>
          <a:p>
            <a:r>
              <a:rPr lang="en-US" sz="3600" dirty="0"/>
              <a:t>Dr. Nina O’Brien</a:t>
            </a:r>
            <a:endParaRPr lang="en-US" dirty="0"/>
          </a:p>
          <a:p>
            <a:r>
              <a:rPr lang="en-US" sz="3600" dirty="0"/>
              <a:t>Department of Management</a:t>
            </a:r>
          </a:p>
          <a:p>
            <a:r>
              <a:rPr lang="en-US" sz="3600" dirty="0"/>
              <a:t>Department of Communication Studies</a:t>
            </a:r>
          </a:p>
          <a:p>
            <a:endParaRPr lang="en-US" sz="3600" dirty="0"/>
          </a:p>
        </p:txBody>
      </p:sp>
      <p:sp>
        <p:nvSpPr>
          <p:cNvPr id="4" name="Subtitle 2"/>
          <p:cNvSpPr txBox="1">
            <a:spLocks/>
          </p:cNvSpPr>
          <p:nvPr/>
        </p:nvSpPr>
        <p:spPr>
          <a:xfrm>
            <a:off x="2362200" y="5562600"/>
            <a:ext cx="8077200" cy="1499616"/>
          </a:xfrm>
          <a:prstGeom prst="rect">
            <a:avLst/>
          </a:prstGeom>
        </p:spPr>
        <p:txBody>
          <a:bodyPr vert="horz" lIns="118872" tIns="0" rIns="45720" bIns="0" rtlCol="0" anchor="ctr">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a:buClr>
                <a:srgbClr val="F0AD00"/>
              </a:buClr>
            </a:pPr>
            <a:r>
              <a:rPr lang="en-US" dirty="0">
                <a:latin typeface="Corbel"/>
              </a:rPr>
              <a:t>2</a:t>
            </a:r>
            <a:r>
              <a:rPr lang="en-US" baseline="30000" dirty="0">
                <a:latin typeface="Corbel"/>
              </a:rPr>
              <a:t>nd</a:t>
            </a:r>
            <a:r>
              <a:rPr lang="en-US" dirty="0">
                <a:latin typeface="Corbel"/>
              </a:rPr>
              <a:t> Annual Assessment Faire</a:t>
            </a:r>
          </a:p>
          <a:p>
            <a:pPr>
              <a:buClr>
                <a:srgbClr val="F0AD00"/>
              </a:buClr>
            </a:pPr>
            <a:r>
              <a:rPr lang="en-US" dirty="0">
                <a:latin typeface="Corbel"/>
              </a:rPr>
              <a:t>California State University Los Angeles</a:t>
            </a:r>
          </a:p>
          <a:p>
            <a:pPr>
              <a:buClr>
                <a:srgbClr val="F0AD00"/>
              </a:buClr>
            </a:pPr>
            <a:r>
              <a:rPr lang="en-US" dirty="0">
                <a:latin typeface="Corbel"/>
              </a:rPr>
              <a:t>April 12, 2017.</a:t>
            </a:r>
          </a:p>
          <a:p>
            <a:pPr>
              <a:buClr>
                <a:srgbClr val="F0AD00"/>
              </a:buClr>
            </a:pPr>
            <a:endParaRPr lang="en-US" sz="3600" dirty="0">
              <a:latin typeface="Corbel"/>
            </a:endParaRPr>
          </a:p>
        </p:txBody>
      </p:sp>
    </p:spTree>
    <p:extLst>
      <p:ext uri="{BB962C8B-B14F-4D97-AF65-F5344CB8AC3E}">
        <p14:creationId xmlns:p14="http://schemas.microsoft.com/office/powerpoint/2010/main" val="1641439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Instruments: Speaking Performance</a:t>
            </a:r>
            <a:endParaRPr lang="en-US" dirty="0"/>
          </a:p>
        </p:txBody>
      </p:sp>
      <p:pic>
        <p:nvPicPr>
          <p:cNvPr id="614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703534"/>
            <a:ext cx="4038600" cy="247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981200" y="1781406"/>
            <a:ext cx="4038600" cy="460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796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in Groups</a:t>
            </a:r>
            <a:endParaRPr lang="en-US" dirty="0"/>
          </a:p>
        </p:txBody>
      </p:sp>
      <p:pic>
        <p:nvPicPr>
          <p:cNvPr id="1024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81200" y="2570956"/>
            <a:ext cx="40386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normAutofit/>
          </a:bodyPr>
          <a:lstStyle/>
          <a:p>
            <a:r>
              <a:rPr lang="en-US" dirty="0" smtClean="0"/>
              <a:t>Presentations of 5-7 m. at mid and end of term</a:t>
            </a:r>
          </a:p>
          <a:p>
            <a:endParaRPr lang="en-US" dirty="0" smtClean="0"/>
          </a:p>
          <a:p>
            <a:r>
              <a:rPr lang="en-US" dirty="0" smtClean="0"/>
              <a:t>Rubric evaluated score and extensive written feedback after first presentation</a:t>
            </a:r>
          </a:p>
          <a:p>
            <a:endParaRPr lang="en-US" dirty="0" smtClean="0"/>
          </a:p>
          <a:p>
            <a:r>
              <a:rPr lang="en-US" dirty="0" smtClean="0"/>
              <a:t>Visual aids for second presentation only</a:t>
            </a:r>
          </a:p>
          <a:p>
            <a:endParaRPr lang="en-US" dirty="0"/>
          </a:p>
          <a:p>
            <a:endParaRPr lang="en-US" dirty="0"/>
          </a:p>
        </p:txBody>
      </p:sp>
    </p:spTree>
    <p:extLst>
      <p:ext uri="{BB962C8B-B14F-4D97-AF65-F5344CB8AC3E}">
        <p14:creationId xmlns:p14="http://schemas.microsoft.com/office/powerpoint/2010/main" val="1824625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Performance </a:t>
            </a:r>
            <a:endParaRPr lang="en-US" dirty="0"/>
          </a:p>
        </p:txBody>
      </p:sp>
      <p:pic>
        <p:nvPicPr>
          <p:cNvPr id="1126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81200" y="2652992"/>
            <a:ext cx="4038600" cy="286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normAutofit/>
          </a:bodyPr>
          <a:lstStyle/>
          <a:p>
            <a:endParaRPr lang="en-US" dirty="0" smtClean="0"/>
          </a:p>
          <a:p>
            <a:r>
              <a:rPr lang="en-US" dirty="0" smtClean="0"/>
              <a:t>3-5 m. on career goals and qualifications</a:t>
            </a:r>
          </a:p>
          <a:p>
            <a:endParaRPr lang="en-US" dirty="0" smtClean="0"/>
          </a:p>
          <a:p>
            <a:r>
              <a:rPr lang="en-US" dirty="0" smtClean="0"/>
              <a:t>Last Presentation</a:t>
            </a:r>
          </a:p>
          <a:p>
            <a:endParaRPr lang="en-US" dirty="0"/>
          </a:p>
          <a:p>
            <a:r>
              <a:rPr lang="en-US" dirty="0" smtClean="0"/>
              <a:t>Simple visual aids</a:t>
            </a:r>
          </a:p>
          <a:p>
            <a:endParaRPr lang="en-US" dirty="0"/>
          </a:p>
          <a:p>
            <a:r>
              <a:rPr lang="en-US" dirty="0" smtClean="0"/>
              <a:t>Same rubric</a:t>
            </a:r>
            <a:endParaRPr lang="en-US" dirty="0"/>
          </a:p>
        </p:txBody>
      </p:sp>
    </p:spTree>
    <p:extLst>
      <p:ext uri="{BB962C8B-B14F-4D97-AF65-F5344CB8AC3E}">
        <p14:creationId xmlns:p14="http://schemas.microsoft.com/office/powerpoint/2010/main" val="732994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Competence Scores</a:t>
            </a:r>
            <a:endParaRPr lang="en-US" dirty="0"/>
          </a:p>
        </p:txBody>
      </p:sp>
      <p:sp>
        <p:nvSpPr>
          <p:cNvPr id="5" name="Text Placeholder 4"/>
          <p:cNvSpPr>
            <a:spLocks noGrp="1"/>
          </p:cNvSpPr>
          <p:nvPr>
            <p:ph type="body" idx="1"/>
          </p:nvPr>
        </p:nvSpPr>
        <p:spPr/>
        <p:txBody>
          <a:bodyPr/>
          <a:lstStyle/>
          <a:p>
            <a:pPr algn="ctr"/>
            <a:r>
              <a:rPr lang="en-US" dirty="0" smtClean="0"/>
              <a:t>midterm</a:t>
            </a:r>
            <a:endParaRPr lang="en-US" dirty="0"/>
          </a:p>
        </p:txBody>
      </p:sp>
      <p:sp>
        <p:nvSpPr>
          <p:cNvPr id="6" name="Content Placeholder 5"/>
          <p:cNvSpPr>
            <a:spLocks noGrp="1"/>
          </p:cNvSpPr>
          <p:nvPr>
            <p:ph sz="half" idx="2"/>
          </p:nvPr>
        </p:nvSpPr>
        <p:spPr/>
        <p:txBody>
          <a:bodyPr/>
          <a:lstStyle/>
          <a:p>
            <a:r>
              <a:rPr lang="en-US" dirty="0" smtClean="0"/>
              <a:t>Average = 8.47 (</a:t>
            </a:r>
            <a:r>
              <a:rPr lang="en-US" dirty="0" err="1" smtClean="0"/>
              <a:t>sd</a:t>
            </a:r>
            <a:r>
              <a:rPr lang="en-US" dirty="0" smtClean="0"/>
              <a:t> .59)</a:t>
            </a:r>
          </a:p>
          <a:p>
            <a:r>
              <a:rPr lang="en-US" dirty="0" smtClean="0"/>
              <a:t>Range = 6.5-9.4</a:t>
            </a:r>
          </a:p>
          <a:p>
            <a:endParaRPr lang="en-US" dirty="0"/>
          </a:p>
          <a:p>
            <a:r>
              <a:rPr lang="en-US" dirty="0" smtClean="0"/>
              <a:t>Issues:</a:t>
            </a:r>
          </a:p>
          <a:p>
            <a:pPr lvl="1"/>
            <a:r>
              <a:rPr lang="en-US" dirty="0" smtClean="0"/>
              <a:t>Awkward non-</a:t>
            </a:r>
            <a:r>
              <a:rPr lang="en-US" dirty="0" err="1" smtClean="0"/>
              <a:t>verbals</a:t>
            </a:r>
            <a:endParaRPr lang="en-US" dirty="0" smtClean="0"/>
          </a:p>
          <a:p>
            <a:pPr lvl="1"/>
            <a:r>
              <a:rPr lang="en-US" dirty="0" smtClean="0"/>
              <a:t>Lack of support for claims</a:t>
            </a:r>
            <a:endParaRPr lang="en-US" dirty="0"/>
          </a:p>
        </p:txBody>
      </p:sp>
      <p:sp>
        <p:nvSpPr>
          <p:cNvPr id="7" name="Text Placeholder 6"/>
          <p:cNvSpPr>
            <a:spLocks noGrp="1"/>
          </p:cNvSpPr>
          <p:nvPr>
            <p:ph type="body" sz="quarter" idx="3"/>
          </p:nvPr>
        </p:nvSpPr>
        <p:spPr/>
        <p:txBody>
          <a:bodyPr/>
          <a:lstStyle/>
          <a:p>
            <a:pPr algn="ctr"/>
            <a:r>
              <a:rPr lang="en-US" dirty="0" smtClean="0"/>
              <a:t>End of term</a:t>
            </a:r>
            <a:endParaRPr lang="en-US" dirty="0"/>
          </a:p>
        </p:txBody>
      </p:sp>
      <p:sp>
        <p:nvSpPr>
          <p:cNvPr id="8" name="Content Placeholder 7"/>
          <p:cNvSpPr>
            <a:spLocks noGrp="1"/>
          </p:cNvSpPr>
          <p:nvPr>
            <p:ph sz="quarter" idx="4"/>
          </p:nvPr>
        </p:nvSpPr>
        <p:spPr/>
        <p:txBody>
          <a:bodyPr/>
          <a:lstStyle/>
          <a:p>
            <a:r>
              <a:rPr lang="en-US" dirty="0" smtClean="0"/>
              <a:t>Average = 8.57 (</a:t>
            </a:r>
            <a:r>
              <a:rPr lang="en-US" dirty="0" err="1" smtClean="0"/>
              <a:t>sd</a:t>
            </a:r>
            <a:r>
              <a:rPr lang="en-US" dirty="0" smtClean="0"/>
              <a:t> .48)</a:t>
            </a:r>
          </a:p>
          <a:p>
            <a:r>
              <a:rPr lang="en-US" dirty="0" smtClean="0"/>
              <a:t>Range = 6.8 – 9.8</a:t>
            </a:r>
          </a:p>
          <a:p>
            <a:endParaRPr lang="en-US" dirty="0"/>
          </a:p>
          <a:p>
            <a:r>
              <a:rPr lang="en-US" dirty="0" smtClean="0"/>
              <a:t>Issues:</a:t>
            </a:r>
          </a:p>
          <a:p>
            <a:pPr lvl="1"/>
            <a:r>
              <a:rPr lang="en-US" dirty="0" smtClean="0"/>
              <a:t>Poor visual aids</a:t>
            </a:r>
          </a:p>
          <a:p>
            <a:pPr lvl="1"/>
            <a:r>
              <a:rPr lang="en-US" dirty="0" smtClean="0"/>
              <a:t>Lack of support for claims</a:t>
            </a:r>
            <a:endParaRPr lang="en-US" dirty="0"/>
          </a:p>
        </p:txBody>
      </p:sp>
      <p:sp>
        <p:nvSpPr>
          <p:cNvPr id="9" name="TextBox 8"/>
          <p:cNvSpPr txBox="1"/>
          <p:nvPr/>
        </p:nvSpPr>
        <p:spPr>
          <a:xfrm>
            <a:off x="3697288" y="5177857"/>
            <a:ext cx="4648200" cy="1200329"/>
          </a:xfrm>
          <a:prstGeom prst="rect">
            <a:avLst/>
          </a:prstGeom>
          <a:solidFill>
            <a:schemeClr val="bg1"/>
          </a:solidFill>
          <a:ln w="38100">
            <a:solidFill>
              <a:srgbClr val="FF0000"/>
            </a:solidFill>
          </a:ln>
        </p:spPr>
        <p:txBody>
          <a:bodyPr wrap="square" rtlCol="0" anchor="ctr">
            <a:spAutoFit/>
          </a:bodyPr>
          <a:lstStyle/>
          <a:p>
            <a:pPr algn="ctr"/>
            <a:r>
              <a:rPr lang="en-US" sz="3600" dirty="0">
                <a:solidFill>
                  <a:prstClr val="black"/>
                </a:solidFill>
                <a:latin typeface="Corbel"/>
              </a:rPr>
              <a:t>Paired Samples t-tests</a:t>
            </a:r>
          </a:p>
          <a:p>
            <a:pPr algn="ctr"/>
            <a:r>
              <a:rPr lang="en-US" sz="3600" dirty="0">
                <a:solidFill>
                  <a:prstClr val="black"/>
                </a:solidFill>
                <a:latin typeface="Corbel"/>
              </a:rPr>
              <a:t>p &gt; .05</a:t>
            </a:r>
            <a:endParaRPr lang="en-US" sz="3600" dirty="0">
              <a:solidFill>
                <a:prstClr val="black"/>
              </a:solidFill>
              <a:latin typeface="Corbel"/>
            </a:endParaRPr>
          </a:p>
        </p:txBody>
      </p:sp>
      <p:cxnSp>
        <p:nvCxnSpPr>
          <p:cNvPr id="10" name="Straight Connector 9"/>
          <p:cNvCxnSpPr/>
          <p:nvPr/>
        </p:nvCxnSpPr>
        <p:spPr>
          <a:xfrm>
            <a:off x="3697288" y="5177857"/>
            <a:ext cx="4648200" cy="12003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8683848" y="5115015"/>
            <a:ext cx="1343798" cy="1263170"/>
          </a:xfrm>
          <a:prstGeom prst="rect">
            <a:avLst/>
          </a:prstGeom>
        </p:spPr>
      </p:pic>
    </p:spTree>
    <p:extLst>
      <p:ext uri="{BB962C8B-B14F-4D97-AF65-F5344CB8AC3E}">
        <p14:creationId xmlns:p14="http://schemas.microsoft.com/office/powerpoint/2010/main" val="1239642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interesting revelation:</a:t>
            </a:r>
            <a:br>
              <a:rPr lang="en-US" dirty="0"/>
            </a:br>
            <a:r>
              <a:rPr lang="en-US" dirty="0"/>
              <a:t> The Basic Course</a:t>
            </a:r>
          </a:p>
        </p:txBody>
      </p:sp>
      <p:pic>
        <p:nvPicPr>
          <p:cNvPr id="5" name="Content Placeholder 4"/>
          <p:cNvPicPr>
            <a:picLocks noGrp="1" noChangeAspect="1"/>
          </p:cNvPicPr>
          <p:nvPr>
            <p:ph sz="half" idx="1"/>
          </p:nvPr>
        </p:nvPicPr>
        <p:blipFill>
          <a:blip r:embed="rId3"/>
          <a:stretch>
            <a:fillRect/>
          </a:stretch>
        </p:blipFill>
        <p:spPr>
          <a:xfrm>
            <a:off x="2101850" y="2859881"/>
            <a:ext cx="3797300" cy="2451100"/>
          </a:xfrm>
          <a:prstGeom prst="rect">
            <a:avLst/>
          </a:prstGeom>
        </p:spPr>
      </p:pic>
      <p:sp>
        <p:nvSpPr>
          <p:cNvPr id="4" name="Content Placeholder 3"/>
          <p:cNvSpPr>
            <a:spLocks noGrp="1"/>
          </p:cNvSpPr>
          <p:nvPr>
            <p:ph sz="half" idx="2"/>
          </p:nvPr>
        </p:nvSpPr>
        <p:spPr/>
        <p:txBody>
          <a:bodyPr/>
          <a:lstStyle/>
          <a:p>
            <a:r>
              <a:rPr lang="en-US" dirty="0" smtClean="0"/>
              <a:t>PRPSA PRE</a:t>
            </a:r>
          </a:p>
          <a:p>
            <a:pPr lvl="1"/>
            <a:r>
              <a:rPr lang="en-US" dirty="0"/>
              <a:t>n</a:t>
            </a:r>
            <a:r>
              <a:rPr lang="en-US" dirty="0" smtClean="0"/>
              <a:t> 117, t = -48.85, p&lt;. 001</a:t>
            </a:r>
            <a:endParaRPr lang="en-US" dirty="0"/>
          </a:p>
          <a:p>
            <a:r>
              <a:rPr lang="en-US" dirty="0" smtClean="0"/>
              <a:t>PRPSA POST</a:t>
            </a:r>
          </a:p>
          <a:p>
            <a:pPr lvl="1"/>
            <a:r>
              <a:rPr lang="en-US" dirty="0" smtClean="0"/>
              <a:t>n </a:t>
            </a:r>
            <a:r>
              <a:rPr lang="en-US" dirty="0"/>
              <a:t>117, t = -39.67, p&lt;. </a:t>
            </a:r>
            <a:r>
              <a:rPr lang="en-US" dirty="0" smtClean="0"/>
              <a:t>001</a:t>
            </a:r>
          </a:p>
          <a:p>
            <a:r>
              <a:rPr lang="en-US" dirty="0" smtClean="0"/>
              <a:t>COMPOSITE COMPET.</a:t>
            </a:r>
          </a:p>
          <a:p>
            <a:pPr lvl="1"/>
            <a:r>
              <a:rPr lang="en-US" dirty="0"/>
              <a:t>n 117, t = </a:t>
            </a:r>
            <a:r>
              <a:rPr lang="en-US" dirty="0" smtClean="0"/>
              <a:t>-80.90, </a:t>
            </a:r>
            <a:r>
              <a:rPr lang="en-US" dirty="0"/>
              <a:t>p&lt;. </a:t>
            </a:r>
            <a:r>
              <a:rPr lang="en-US" dirty="0" smtClean="0"/>
              <a:t>001</a:t>
            </a:r>
          </a:p>
          <a:p>
            <a:r>
              <a:rPr lang="en-US" dirty="0" smtClean="0"/>
              <a:t>GROUP COMPET.</a:t>
            </a:r>
          </a:p>
          <a:p>
            <a:pPr lvl="1"/>
            <a:r>
              <a:rPr lang="en-US" dirty="0"/>
              <a:t>n</a:t>
            </a:r>
            <a:r>
              <a:rPr lang="en-US" dirty="0" smtClean="0"/>
              <a:t> 117, t = -78.01, p&lt;.001</a:t>
            </a:r>
          </a:p>
          <a:p>
            <a:r>
              <a:rPr lang="en-US" dirty="0" smtClean="0"/>
              <a:t>INDIVIDUAL COMPET.</a:t>
            </a:r>
          </a:p>
          <a:p>
            <a:pPr lvl="1"/>
            <a:r>
              <a:rPr lang="en-US" dirty="0" smtClean="0"/>
              <a:t>N 117, t = -57.12, p&lt;.001</a:t>
            </a:r>
          </a:p>
          <a:p>
            <a:pPr lvl="1"/>
            <a:endParaRPr lang="en-US" dirty="0"/>
          </a:p>
        </p:txBody>
      </p:sp>
    </p:spTree>
    <p:extLst>
      <p:ext uri="{BB962C8B-B14F-4D97-AF65-F5344CB8AC3E}">
        <p14:creationId xmlns:p14="http://schemas.microsoft.com/office/powerpoint/2010/main" val="2962584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1981200" y="1775192"/>
            <a:ext cx="8458200" cy="4854209"/>
          </a:xfrm>
        </p:spPr>
        <p:txBody>
          <a:bodyPr>
            <a:normAutofit fontScale="70000" lnSpcReduction="20000"/>
          </a:bodyPr>
          <a:lstStyle/>
          <a:p>
            <a:r>
              <a:rPr lang="en-US" sz="3400" b="1" dirty="0"/>
              <a:t>Assessment tool</a:t>
            </a:r>
          </a:p>
          <a:p>
            <a:pPr lvl="1"/>
            <a:r>
              <a:rPr lang="en-US" sz="3100" dirty="0"/>
              <a:t>Rubric development and validation</a:t>
            </a:r>
          </a:p>
          <a:p>
            <a:pPr lvl="1"/>
            <a:r>
              <a:rPr lang="en-US" sz="3100" dirty="0"/>
              <a:t>Evaluator consistency</a:t>
            </a:r>
          </a:p>
          <a:p>
            <a:pPr marL="118872" indent="0">
              <a:buNone/>
            </a:pPr>
            <a:endParaRPr lang="en-US" dirty="0"/>
          </a:p>
          <a:p>
            <a:r>
              <a:rPr lang="en-US" sz="3400" b="1" dirty="0"/>
              <a:t>Emphasis </a:t>
            </a:r>
          </a:p>
          <a:p>
            <a:pPr lvl="1"/>
            <a:r>
              <a:rPr lang="en-US" sz="3100" dirty="0"/>
              <a:t>technical skills vs confidence </a:t>
            </a:r>
          </a:p>
          <a:p>
            <a:pPr lvl="1"/>
            <a:r>
              <a:rPr lang="en-US" sz="3100" dirty="0"/>
              <a:t>d</a:t>
            </a:r>
            <a:r>
              <a:rPr lang="en-US" sz="3100" dirty="0"/>
              <a:t>iffers by major</a:t>
            </a:r>
          </a:p>
          <a:p>
            <a:endParaRPr lang="en-US" dirty="0" smtClean="0"/>
          </a:p>
          <a:p>
            <a:r>
              <a:rPr lang="en-US" sz="3400" b="1" dirty="0"/>
              <a:t>Time</a:t>
            </a:r>
          </a:p>
          <a:p>
            <a:pPr lvl="1"/>
            <a:r>
              <a:rPr lang="en-US" sz="3100" dirty="0"/>
              <a:t>15 weeks</a:t>
            </a:r>
            <a:r>
              <a:rPr lang="en-US" sz="3100" dirty="0"/>
              <a:t> </a:t>
            </a:r>
            <a:r>
              <a:rPr lang="en-US" sz="3100" dirty="0"/>
              <a:t>enough to build confidence, but not competence?</a:t>
            </a:r>
          </a:p>
          <a:p>
            <a:pPr marL="457200" lvl="1" indent="0">
              <a:buNone/>
            </a:pPr>
            <a:endParaRPr lang="en-US" sz="3100" dirty="0"/>
          </a:p>
          <a:p>
            <a:r>
              <a:rPr lang="en-US" sz="3400" b="1" dirty="0"/>
              <a:t>Basic Course</a:t>
            </a:r>
          </a:p>
          <a:p>
            <a:pPr lvl="1"/>
            <a:r>
              <a:rPr lang="en-US" sz="3100" dirty="0"/>
              <a:t>Effective in reducing anxiety, developing competence, lasting effects</a:t>
            </a:r>
            <a:endParaRPr lang="en-US" sz="3100" dirty="0"/>
          </a:p>
        </p:txBody>
      </p:sp>
    </p:spTree>
    <p:extLst>
      <p:ext uri="{BB962C8B-B14F-4D97-AF65-F5344CB8AC3E}">
        <p14:creationId xmlns:p14="http://schemas.microsoft.com/office/powerpoint/2010/main" val="3679380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chor="ctr"/>
          <a:lstStyle/>
          <a:p>
            <a:pPr marL="118872" indent="0" algn="ctr">
              <a:buNone/>
            </a:pPr>
            <a:r>
              <a:rPr lang="en-US" dirty="0" smtClean="0"/>
              <a:t>nobrien2@calstatela.edu</a:t>
            </a:r>
            <a:endParaRPr lang="en-US" dirty="0"/>
          </a:p>
        </p:txBody>
      </p:sp>
    </p:spTree>
    <p:extLst>
      <p:ext uri="{BB962C8B-B14F-4D97-AF65-F5344CB8AC3E}">
        <p14:creationId xmlns:p14="http://schemas.microsoft.com/office/powerpoint/2010/main" val="2863078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15050" y="2667000"/>
            <a:ext cx="3486150" cy="250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bwMode="auto">
          <a:xfrm>
            <a:off x="2667001" y="2514601"/>
            <a:ext cx="2886869" cy="288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559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Disentangling two constructs</a:t>
            </a:r>
            <a:endParaRPr lang="en-US" dirty="0"/>
          </a:p>
        </p:txBody>
      </p:sp>
      <p:pic>
        <p:nvPicPr>
          <p:cNvPr id="7"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741611"/>
            <a:ext cx="4038600" cy="268764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981200" y="2745568"/>
            <a:ext cx="4038600" cy="2679729"/>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90323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 3050: Business Communication</a:t>
            </a:r>
            <a:endParaRPr lang="en-US" dirty="0"/>
          </a:p>
        </p:txBody>
      </p:sp>
      <p:pic>
        <p:nvPicPr>
          <p:cNvPr id="6" name="Content Placeholder 5"/>
          <p:cNvPicPr>
            <a:picLocks noGrp="1" noChangeAspect="1"/>
          </p:cNvPicPr>
          <p:nvPr>
            <p:ph idx="1"/>
          </p:nvPr>
        </p:nvPicPr>
        <p:blipFill>
          <a:blip r:embed="rId3"/>
          <a:stretch>
            <a:fillRect/>
          </a:stretch>
        </p:blipFill>
        <p:spPr>
          <a:xfrm>
            <a:off x="2637395" y="1774826"/>
            <a:ext cx="6917210" cy="4625975"/>
          </a:xfrm>
          <a:prstGeom prst="rect">
            <a:avLst/>
          </a:prstGeom>
        </p:spPr>
      </p:pic>
    </p:spTree>
    <p:extLst>
      <p:ext uri="{BB962C8B-B14F-4D97-AF65-F5344CB8AC3E}">
        <p14:creationId xmlns:p14="http://schemas.microsoft.com/office/powerpoint/2010/main" val="3037859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pic>
        <p:nvPicPr>
          <p:cNvPr id="4" name="Content Placeholder 3"/>
          <p:cNvPicPr>
            <a:picLocks noGrp="1" noChangeAspect="1"/>
          </p:cNvPicPr>
          <p:nvPr>
            <p:ph sz="half" idx="1"/>
          </p:nvPr>
        </p:nvPicPr>
        <p:blipFill>
          <a:blip r:embed="rId3"/>
          <a:stretch>
            <a:fillRect/>
          </a:stretch>
        </p:blipFill>
        <p:spPr>
          <a:xfrm>
            <a:off x="1981200" y="2458864"/>
            <a:ext cx="4038600" cy="3253134"/>
          </a:xfrm>
          <a:prstGeom prst="rect">
            <a:avLst/>
          </a:prstGeom>
        </p:spPr>
      </p:pic>
      <p:pic>
        <p:nvPicPr>
          <p:cNvPr id="6" name="Content Placeholder 4"/>
          <p:cNvPicPr>
            <a:picLocks noGrp="1" noChangeAspect="1"/>
          </p:cNvPicPr>
          <p:nvPr>
            <p:ph sz="half" idx="2"/>
          </p:nvPr>
        </p:nvPicPr>
        <p:blipFill>
          <a:blip r:embed="rId4"/>
          <a:stretch>
            <a:fillRect/>
          </a:stretch>
        </p:blipFill>
        <p:spPr>
          <a:xfrm>
            <a:off x="6172200" y="2460222"/>
            <a:ext cx="4038600" cy="3250421"/>
          </a:xfrm>
          <a:prstGeom prst="rect">
            <a:avLst/>
          </a:prstGeom>
        </p:spPr>
      </p:pic>
    </p:spTree>
    <p:extLst>
      <p:ext uri="{BB962C8B-B14F-4D97-AF65-F5344CB8AC3E}">
        <p14:creationId xmlns:p14="http://schemas.microsoft.com/office/powerpoint/2010/main" val="1348165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Content Placeholder 2"/>
          <p:cNvSpPr>
            <a:spLocks noGrp="1"/>
          </p:cNvSpPr>
          <p:nvPr>
            <p:ph idx="1"/>
          </p:nvPr>
        </p:nvSpPr>
        <p:spPr/>
        <p:txBody>
          <a:bodyPr>
            <a:normAutofit/>
          </a:bodyPr>
          <a:lstStyle/>
          <a:p>
            <a:r>
              <a:rPr lang="en-US" dirty="0" smtClean="0"/>
              <a:t>Embedded Assessment (IRB approved)</a:t>
            </a:r>
          </a:p>
          <a:p>
            <a:endParaRPr lang="en-US" dirty="0"/>
          </a:p>
          <a:p>
            <a:r>
              <a:rPr lang="en-US" dirty="0" smtClean="0"/>
              <a:t>Pre- and </a:t>
            </a:r>
            <a:r>
              <a:rPr lang="en-US" dirty="0"/>
              <a:t>p</a:t>
            </a:r>
            <a:r>
              <a:rPr lang="en-US" dirty="0" smtClean="0"/>
              <a:t>ost-evaluations of  Public Speaking Anxiety</a:t>
            </a:r>
          </a:p>
          <a:p>
            <a:endParaRPr lang="en-US" dirty="0"/>
          </a:p>
          <a:p>
            <a:r>
              <a:rPr lang="en-US" dirty="0" smtClean="0"/>
              <a:t>Formal Instruction (4 hours, 10%)</a:t>
            </a:r>
          </a:p>
          <a:p>
            <a:endParaRPr lang="en-US" dirty="0"/>
          </a:p>
          <a:p>
            <a:r>
              <a:rPr lang="en-US" dirty="0" smtClean="0"/>
              <a:t>Modelling</a:t>
            </a:r>
          </a:p>
          <a:p>
            <a:endParaRPr lang="en-US" dirty="0"/>
          </a:p>
          <a:p>
            <a:r>
              <a:rPr lang="en-US" dirty="0" smtClean="0"/>
              <a:t>Performance and evaluation (14 hours, 35%)</a:t>
            </a:r>
            <a:endParaRPr lang="en-US" dirty="0"/>
          </a:p>
        </p:txBody>
      </p:sp>
    </p:spTree>
    <p:extLst>
      <p:ext uri="{BB962C8B-B14F-4D97-AF65-F5344CB8AC3E}">
        <p14:creationId xmlns:p14="http://schemas.microsoft.com/office/powerpoint/2010/main" val="4078415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PRPSA-34</a:t>
            </a:r>
            <a:endParaRPr lang="en-US" dirty="0"/>
          </a:p>
        </p:txBody>
      </p:sp>
      <p:pic>
        <p:nvPicPr>
          <p:cNvPr id="717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81200" y="2134673"/>
            <a:ext cx="4038600" cy="3901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2"/>
          </p:nvPr>
        </p:nvSpPr>
        <p:spPr/>
        <p:txBody>
          <a:bodyPr/>
          <a:lstStyle/>
          <a:p>
            <a:endParaRPr lang="en-US" dirty="0" smtClean="0"/>
          </a:p>
          <a:p>
            <a:endParaRPr lang="en-US" dirty="0" smtClean="0"/>
          </a:p>
          <a:p>
            <a:r>
              <a:rPr lang="en-US" dirty="0" smtClean="0"/>
              <a:t>High = 131 – 170</a:t>
            </a:r>
          </a:p>
          <a:p>
            <a:endParaRPr lang="en-US" dirty="0"/>
          </a:p>
          <a:p>
            <a:r>
              <a:rPr lang="en-US" dirty="0" smtClean="0"/>
              <a:t>Moderate = 99-130</a:t>
            </a:r>
          </a:p>
          <a:p>
            <a:endParaRPr lang="en-US" dirty="0"/>
          </a:p>
          <a:p>
            <a:r>
              <a:rPr lang="en-US" dirty="0" smtClean="0"/>
              <a:t>Low = 34-98</a:t>
            </a:r>
            <a:endParaRPr lang="en-US" dirty="0"/>
          </a:p>
        </p:txBody>
      </p:sp>
    </p:spTree>
    <p:extLst>
      <p:ext uri="{BB962C8B-B14F-4D97-AF65-F5344CB8AC3E}">
        <p14:creationId xmlns:p14="http://schemas.microsoft.com/office/powerpoint/2010/main" val="74842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of confidence </a:t>
            </a:r>
            <a:endParaRPr lang="en-US" dirty="0"/>
          </a:p>
        </p:txBody>
      </p:sp>
      <p:sp>
        <p:nvSpPr>
          <p:cNvPr id="3" name="Text Placeholder 2"/>
          <p:cNvSpPr>
            <a:spLocks noGrp="1"/>
          </p:cNvSpPr>
          <p:nvPr>
            <p:ph type="body" idx="1"/>
          </p:nvPr>
        </p:nvSpPr>
        <p:spPr/>
        <p:txBody>
          <a:bodyPr/>
          <a:lstStyle/>
          <a:p>
            <a:pPr algn="ctr"/>
            <a:r>
              <a:rPr lang="en-US" dirty="0" smtClean="0"/>
              <a:t>PRE TEST</a:t>
            </a:r>
            <a:endParaRPr lang="en-US" dirty="0"/>
          </a:p>
        </p:txBody>
      </p:sp>
      <p:sp>
        <p:nvSpPr>
          <p:cNvPr id="7" name="Content Placeholder 6"/>
          <p:cNvSpPr>
            <a:spLocks noGrp="1"/>
          </p:cNvSpPr>
          <p:nvPr>
            <p:ph sz="half" idx="2"/>
          </p:nvPr>
        </p:nvSpPr>
        <p:spPr/>
        <p:txBody>
          <a:bodyPr/>
          <a:lstStyle/>
          <a:p>
            <a:r>
              <a:rPr lang="en-US" dirty="0" smtClean="0"/>
              <a:t>Average: 108.44</a:t>
            </a:r>
          </a:p>
          <a:p>
            <a:endParaRPr lang="en-US" dirty="0"/>
          </a:p>
          <a:p>
            <a:r>
              <a:rPr lang="en-US" dirty="0" smtClean="0"/>
              <a:t>H = 24 (15.1%)</a:t>
            </a:r>
            <a:endParaRPr lang="en-US" dirty="0"/>
          </a:p>
          <a:p>
            <a:r>
              <a:rPr lang="en-US" dirty="0" smtClean="0"/>
              <a:t>M = 66 (41.5%)</a:t>
            </a:r>
            <a:endParaRPr lang="en-US" dirty="0"/>
          </a:p>
          <a:p>
            <a:r>
              <a:rPr lang="en-US" dirty="0" smtClean="0"/>
              <a:t>L = 44 (27.7%)</a:t>
            </a:r>
          </a:p>
        </p:txBody>
      </p:sp>
      <p:sp>
        <p:nvSpPr>
          <p:cNvPr id="4" name="Text Placeholder 3"/>
          <p:cNvSpPr>
            <a:spLocks noGrp="1"/>
          </p:cNvSpPr>
          <p:nvPr>
            <p:ph type="body" sz="quarter" idx="3"/>
          </p:nvPr>
        </p:nvSpPr>
        <p:spPr/>
        <p:txBody>
          <a:bodyPr/>
          <a:lstStyle/>
          <a:p>
            <a:pPr algn="ctr"/>
            <a:r>
              <a:rPr lang="en-US" dirty="0" smtClean="0"/>
              <a:t>POST TEST </a:t>
            </a:r>
            <a:endParaRPr lang="en-US" dirty="0"/>
          </a:p>
        </p:txBody>
      </p:sp>
      <p:sp>
        <p:nvSpPr>
          <p:cNvPr id="8" name="Content Placeholder 7"/>
          <p:cNvSpPr>
            <a:spLocks noGrp="1"/>
          </p:cNvSpPr>
          <p:nvPr>
            <p:ph sz="quarter" idx="4"/>
          </p:nvPr>
        </p:nvSpPr>
        <p:spPr/>
        <p:txBody>
          <a:bodyPr/>
          <a:lstStyle/>
          <a:p>
            <a:r>
              <a:rPr lang="en-US" dirty="0" smtClean="0"/>
              <a:t>Average: 90.09</a:t>
            </a:r>
          </a:p>
          <a:p>
            <a:endParaRPr lang="en-US" dirty="0"/>
          </a:p>
          <a:p>
            <a:r>
              <a:rPr lang="en-US" dirty="0" smtClean="0"/>
              <a:t>H = 5  (3.1%)</a:t>
            </a:r>
            <a:endParaRPr lang="en-US" dirty="0"/>
          </a:p>
          <a:p>
            <a:r>
              <a:rPr lang="en-US" dirty="0" smtClean="0"/>
              <a:t>M = 50 (31.4%)</a:t>
            </a:r>
            <a:endParaRPr lang="en-US" dirty="0"/>
          </a:p>
          <a:p>
            <a:r>
              <a:rPr lang="en-US" dirty="0" smtClean="0"/>
              <a:t>L = 91 (57.2%)</a:t>
            </a:r>
            <a:endParaRPr lang="en-US" dirty="0"/>
          </a:p>
        </p:txBody>
      </p:sp>
      <p:sp>
        <p:nvSpPr>
          <p:cNvPr id="9" name="TextBox 8"/>
          <p:cNvSpPr txBox="1"/>
          <p:nvPr/>
        </p:nvSpPr>
        <p:spPr>
          <a:xfrm>
            <a:off x="3146425" y="4714774"/>
            <a:ext cx="5486400" cy="1754326"/>
          </a:xfrm>
          <a:prstGeom prst="rect">
            <a:avLst/>
          </a:prstGeom>
          <a:solidFill>
            <a:schemeClr val="bg1"/>
          </a:solidFill>
          <a:ln w="38100">
            <a:solidFill>
              <a:srgbClr val="FF0000"/>
            </a:solidFill>
          </a:ln>
        </p:spPr>
        <p:txBody>
          <a:bodyPr wrap="square" rtlCol="0">
            <a:spAutoFit/>
          </a:bodyPr>
          <a:lstStyle/>
          <a:p>
            <a:pPr algn="ctr"/>
            <a:r>
              <a:rPr lang="en-US" sz="3600" dirty="0">
                <a:solidFill>
                  <a:prstClr val="black"/>
                </a:solidFill>
                <a:latin typeface="Corbel"/>
              </a:rPr>
              <a:t>Paired Samples t-test</a:t>
            </a:r>
          </a:p>
          <a:p>
            <a:pPr algn="ctr"/>
            <a:r>
              <a:rPr lang="en-US" sz="3600" dirty="0">
                <a:solidFill>
                  <a:prstClr val="black"/>
                </a:solidFill>
                <a:latin typeface="Corbel"/>
              </a:rPr>
              <a:t>t (122, </a:t>
            </a:r>
            <a:r>
              <a:rPr lang="en-US" sz="3600" dirty="0" err="1">
                <a:solidFill>
                  <a:prstClr val="black"/>
                </a:solidFill>
                <a:latin typeface="Corbel"/>
              </a:rPr>
              <a:t>df</a:t>
            </a:r>
            <a:r>
              <a:rPr lang="en-US" sz="3600" dirty="0">
                <a:solidFill>
                  <a:prstClr val="black"/>
                </a:solidFill>
                <a:latin typeface="Corbel"/>
              </a:rPr>
              <a:t> 121) = 11.006 </a:t>
            </a:r>
          </a:p>
          <a:p>
            <a:pPr algn="ctr"/>
            <a:r>
              <a:rPr lang="en-US" sz="3600" dirty="0">
                <a:solidFill>
                  <a:prstClr val="black"/>
                </a:solidFill>
                <a:latin typeface="Corbel"/>
              </a:rPr>
              <a:t>p &lt; .001</a:t>
            </a:r>
            <a:endParaRPr lang="en-US" sz="3600" dirty="0">
              <a:solidFill>
                <a:prstClr val="black"/>
              </a:solidFill>
              <a:latin typeface="Corbel"/>
            </a:endParaRPr>
          </a:p>
        </p:txBody>
      </p:sp>
      <p:pic>
        <p:nvPicPr>
          <p:cNvPr id="6" name="Picture 5"/>
          <p:cNvPicPr>
            <a:picLocks noChangeAspect="1"/>
          </p:cNvPicPr>
          <p:nvPr/>
        </p:nvPicPr>
        <p:blipFill>
          <a:blip r:embed="rId3"/>
          <a:stretch>
            <a:fillRect/>
          </a:stretch>
        </p:blipFill>
        <p:spPr>
          <a:xfrm>
            <a:off x="8763000" y="4800600"/>
            <a:ext cx="1422400" cy="1422400"/>
          </a:xfrm>
          <a:prstGeom prst="rect">
            <a:avLst/>
          </a:prstGeom>
        </p:spPr>
      </p:pic>
    </p:spTree>
    <p:extLst>
      <p:ext uri="{BB962C8B-B14F-4D97-AF65-F5344CB8AC3E}">
        <p14:creationId xmlns:p14="http://schemas.microsoft.com/office/powerpoint/2010/main" val="2240933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Differences by major</a:t>
            </a:r>
            <a:endParaRPr lang="en-US" dirty="0"/>
          </a:p>
        </p:txBody>
      </p:sp>
      <p:sp>
        <p:nvSpPr>
          <p:cNvPr id="5" name="Text Placeholder 4"/>
          <p:cNvSpPr>
            <a:spLocks noGrp="1"/>
          </p:cNvSpPr>
          <p:nvPr>
            <p:ph type="body" idx="1"/>
          </p:nvPr>
        </p:nvSpPr>
        <p:spPr/>
        <p:txBody>
          <a:bodyPr/>
          <a:lstStyle/>
          <a:p>
            <a:pPr algn="ctr"/>
            <a:r>
              <a:rPr lang="en-US" dirty="0" smtClean="0"/>
              <a:t>ANOVA</a:t>
            </a:r>
            <a:endParaRPr lang="en-US" dirty="0"/>
          </a:p>
        </p:txBody>
      </p:sp>
      <p:sp>
        <p:nvSpPr>
          <p:cNvPr id="6" name="Content Placeholder 5"/>
          <p:cNvSpPr>
            <a:spLocks noGrp="1"/>
          </p:cNvSpPr>
          <p:nvPr>
            <p:ph sz="half" idx="2"/>
          </p:nvPr>
        </p:nvSpPr>
        <p:spPr/>
        <p:txBody>
          <a:bodyPr/>
          <a:lstStyle/>
          <a:p>
            <a:pPr marL="118872" indent="0">
              <a:buNone/>
            </a:pPr>
            <a:r>
              <a:rPr lang="en-US" dirty="0" smtClean="0"/>
              <a:t>F (134, </a:t>
            </a:r>
            <a:r>
              <a:rPr lang="en-US" dirty="0" err="1" smtClean="0"/>
              <a:t>df</a:t>
            </a:r>
            <a:r>
              <a:rPr lang="en-US" dirty="0" smtClean="0"/>
              <a:t> 127, 6) = 2.341, p. &lt; .05</a:t>
            </a:r>
            <a:endParaRPr lang="en-US" dirty="0"/>
          </a:p>
        </p:txBody>
      </p:sp>
      <p:sp>
        <p:nvSpPr>
          <p:cNvPr id="7" name="Text Placeholder 6"/>
          <p:cNvSpPr>
            <a:spLocks noGrp="1"/>
          </p:cNvSpPr>
          <p:nvPr>
            <p:ph type="body" sz="quarter" idx="3"/>
          </p:nvPr>
        </p:nvSpPr>
        <p:spPr/>
        <p:txBody>
          <a:bodyPr/>
          <a:lstStyle/>
          <a:p>
            <a:pPr algn="ctr"/>
            <a:r>
              <a:rPr lang="en-US" dirty="0" smtClean="0"/>
              <a:t>POST HOC</a:t>
            </a:r>
            <a:endParaRPr lang="en-US" dirty="0"/>
          </a:p>
        </p:txBody>
      </p:sp>
      <p:sp>
        <p:nvSpPr>
          <p:cNvPr id="8" name="Content Placeholder 7"/>
          <p:cNvSpPr>
            <a:spLocks noGrp="1"/>
          </p:cNvSpPr>
          <p:nvPr>
            <p:ph sz="quarter" idx="4"/>
          </p:nvPr>
        </p:nvSpPr>
        <p:spPr/>
        <p:txBody>
          <a:bodyPr/>
          <a:lstStyle/>
          <a:p>
            <a:pPr marL="118872" indent="0" algn="ctr">
              <a:buNone/>
            </a:pPr>
            <a:endParaRPr lang="en-US" dirty="0" smtClean="0"/>
          </a:p>
          <a:p>
            <a:pPr marL="118872" indent="0" algn="ctr">
              <a:buNone/>
            </a:pPr>
            <a:endParaRPr lang="en-US" sz="3600" dirty="0"/>
          </a:p>
          <a:p>
            <a:pPr marL="118872" indent="0" algn="ctr">
              <a:buNone/>
            </a:pPr>
            <a:r>
              <a:rPr lang="en-US" sz="3600" dirty="0"/>
              <a:t>Marketing</a:t>
            </a:r>
            <a:endParaRPr lang="en-US" sz="3600" dirty="0"/>
          </a:p>
          <a:p>
            <a:pPr marL="118872" indent="0" algn="ctr">
              <a:buNone/>
            </a:pPr>
            <a:r>
              <a:rPr lang="en-US" sz="3600" dirty="0"/>
              <a:t>v</a:t>
            </a:r>
            <a:r>
              <a:rPr lang="en-US" sz="3600" dirty="0"/>
              <a:t>s </a:t>
            </a:r>
            <a:endParaRPr lang="en-US" sz="3600" dirty="0"/>
          </a:p>
          <a:p>
            <a:pPr marL="118872" indent="0" algn="ctr">
              <a:buNone/>
            </a:pPr>
            <a:r>
              <a:rPr lang="en-US" sz="3600" dirty="0"/>
              <a:t>Accounting</a:t>
            </a:r>
            <a:endParaRPr lang="en-US" sz="3600" dirty="0"/>
          </a:p>
        </p:txBody>
      </p:sp>
      <p:pic>
        <p:nvPicPr>
          <p:cNvPr id="9"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01094" y="3505201"/>
            <a:ext cx="3200400" cy="256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7595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Presentation2" id="{646A89A2-D4AF-5C40-A009-F5D287BF4A81}" vid="{BB1AC973-7D50-8F46-910F-19D4F5898A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1119</Words>
  <Application>Microsoft Office PowerPoint</Application>
  <PresentationFormat>Widescreen</PresentationFormat>
  <Paragraphs>182</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Century Schoolbook</vt:lpstr>
      <vt:lpstr>Corbel</vt:lpstr>
      <vt:lpstr>Open Sans Light</vt:lpstr>
      <vt:lpstr>Wingdings</vt:lpstr>
      <vt:lpstr>Wingdings 2</vt:lpstr>
      <vt:lpstr>Wingdings 3</vt:lpstr>
      <vt:lpstr>1_Headlines</vt:lpstr>
      <vt:lpstr>Module</vt:lpstr>
      <vt:lpstr>Distinguishing Public Presentation Confidence and Competence of Undergraduate Business Majors  </vt:lpstr>
      <vt:lpstr>Motivation</vt:lpstr>
      <vt:lpstr>Disentangling two constructs</vt:lpstr>
      <vt:lpstr>BUS 3050: Business Communication</vt:lpstr>
      <vt:lpstr>Participants</vt:lpstr>
      <vt:lpstr>Procedures</vt:lpstr>
      <vt:lpstr>Instruments: PRPSA-34</vt:lpstr>
      <vt:lpstr>Tests of confidence </vt:lpstr>
      <vt:lpstr>Differences by major</vt:lpstr>
      <vt:lpstr>Instruments: Speaking Performance</vt:lpstr>
      <vt:lpstr>Performance in Groups</vt:lpstr>
      <vt:lpstr>Individual Performance </vt:lpstr>
      <vt:lpstr>Group Competence Scores</vt:lpstr>
      <vt:lpstr>An interesting revelation:  The Basic Course</vt:lpstr>
      <vt:lpstr>Discussion</vt:lpstr>
      <vt:lpstr>Thank you!</vt:lpstr>
    </vt:vector>
  </TitlesOfParts>
  <Company>Cal State 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{And building} transfer</dc:title>
  <dc:creator>Chavez, Andrew R</dc:creator>
  <cp:lastModifiedBy>Chavez, Andrew R</cp:lastModifiedBy>
  <cp:revision>5</cp:revision>
  <dcterms:created xsi:type="dcterms:W3CDTF">2017-05-05T15:43:04Z</dcterms:created>
  <dcterms:modified xsi:type="dcterms:W3CDTF">2017-05-05T15:46:13Z</dcterms:modified>
</cp:coreProperties>
</file>