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57" d="100"/>
          <a:sy n="57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10</c:v>
                </c:pt>
                <c:pt idx="2">
                  <c:v>13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21-49F1-9FCB-382599ECD8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</c:v>
                </c:pt>
                <c:pt idx="1">
                  <c:v>21</c:v>
                </c:pt>
                <c:pt idx="2">
                  <c:v>26</c:v>
                </c:pt>
                <c:pt idx="3">
                  <c:v>18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21-49F1-9FCB-382599ECD8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26</c:v>
                </c:pt>
                <c:pt idx="1">
                  <c:v>51</c:v>
                </c:pt>
                <c:pt idx="2">
                  <c:v>43</c:v>
                </c:pt>
                <c:pt idx="3">
                  <c:v>60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21-49F1-9FCB-382599ECD8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6444368"/>
        <c:axId val="193834312"/>
      </c:barChart>
      <c:catAx>
        <c:axId val="19644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834312"/>
        <c:crosses val="autoZero"/>
        <c:auto val="1"/>
        <c:lblAlgn val="ctr"/>
        <c:lblOffset val="100"/>
        <c:noMultiLvlLbl val="0"/>
      </c:catAx>
      <c:valAx>
        <c:axId val="193834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44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Questions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3.78</c:v>
                </c:pt>
                <c:pt idx="1">
                  <c:v>4.5</c:v>
                </c:pt>
                <c:pt idx="2">
                  <c:v>3.56</c:v>
                </c:pt>
                <c:pt idx="3">
                  <c:v>3.22</c:v>
                </c:pt>
                <c:pt idx="4">
                  <c:v>3.53</c:v>
                </c:pt>
                <c:pt idx="5">
                  <c:v>2.93</c:v>
                </c:pt>
                <c:pt idx="6">
                  <c:v>3.69</c:v>
                </c:pt>
                <c:pt idx="7">
                  <c:v>3.56</c:v>
                </c:pt>
                <c:pt idx="8">
                  <c:v>3.86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8-4D35-BE75-4EF5749BE7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1-E3C8-4D35-BE75-4EF5749BE7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E3C8-4D35-BE75-4EF5749BE7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92224"/>
        <c:axId val="159317592"/>
      </c:barChart>
      <c:catAx>
        <c:axId val="829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317592"/>
        <c:crosses val="autoZero"/>
        <c:auto val="1"/>
        <c:lblAlgn val="ctr"/>
        <c:lblOffset val="100"/>
        <c:noMultiLvlLbl val="0"/>
      </c:catAx>
      <c:valAx>
        <c:axId val="159317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9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score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5-F880-44A5-B300-40EED7378EEA}"/>
              </c:ext>
            </c:extLst>
          </c:dPt>
          <c:dLbls>
            <c:dLbl>
              <c:idx val="0"/>
              <c:layout>
                <c:manualLayout>
                  <c:x val="-3.6718832020997398E-2"/>
                  <c:y val="-6.87500000000000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9AA49EE-D718-4D1C-94CB-D7FABFC3CAA2}" type="VALUE">
                      <a:rPr lang="en-US" sz="2000"/>
                      <a:pPr>
                        <a:defRPr sz="20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880-44A5-B300-40EED7378EEA}"/>
                </c:ext>
              </c:extLst>
            </c:dLbl>
            <c:dLbl>
              <c:idx val="1"/>
              <c:layout>
                <c:manualLayout>
                  <c:x val="-4.0885498687664001E-2"/>
                  <c:y val="-9.6875000000000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7B7-4A9B-BF88-F9F499615D34}"/>
                </c:ext>
              </c:extLst>
            </c:dLbl>
            <c:dLbl>
              <c:idx val="2"/>
              <c:layout>
                <c:manualLayout>
                  <c:x val="-3.04688320209974E-2"/>
                  <c:y val="-9.6875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75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7B7-4A9B-BF88-F9F499615D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</c:v>
                </c:pt>
                <c:pt idx="1">
                  <c:v>70</c:v>
                </c:pt>
                <c:pt idx="2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80-44A5-B300-40EED7378E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4111384"/>
        <c:axId val="194111776"/>
      </c:lineChart>
      <c:catAx>
        <c:axId val="194111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111776"/>
        <c:crosses val="autoZero"/>
        <c:auto val="1"/>
        <c:lblAlgn val="ctr"/>
        <c:lblOffset val="100"/>
        <c:noMultiLvlLbl val="0"/>
      </c:catAx>
      <c:valAx>
        <c:axId val="19411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111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DA32D-7DFD-41BA-BB6F-976B6C452B66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C072C-6533-414C-965D-20CA63271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4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728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978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7048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658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534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4272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8687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E21140-5AD2-4E1C-984D-79F52DA406CC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00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642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417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2241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19212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1120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23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E8D62-D41F-6042-BCDF-79D228EFA1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r" defTabSz="4558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399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5"/>
            <a:ext cx="7034363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5775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3" y="5537927"/>
            <a:ext cx="7034363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500" b="0" i="1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4" y="6314442"/>
            <a:ext cx="1596623" cy="365125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3C633830-2244-49AE-BC4A-47F415C177C6}" type="datetimeFigureOut">
              <a:rPr lang="en-US" smtClean="0">
                <a:solidFill>
                  <a:srgbClr val="F5F5F5"/>
                </a:solidFill>
              </a:rPr>
              <a:pPr/>
              <a:t>5/5/2017</a:t>
            </a:fld>
            <a:endParaRPr lang="en-US" dirty="0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2" y="6314442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8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 dirty="0">
              <a:solidFill>
                <a:srgbClr val="1D1A1D"/>
              </a:solidFill>
            </a:endParaRPr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122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1" y="640080"/>
            <a:ext cx="62483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060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6" y="642931"/>
            <a:ext cx="2446671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642934"/>
            <a:ext cx="707067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3"/>
            <a:ext cx="3814856" cy="365125"/>
          </a:xfrm>
        </p:spPr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51"/>
            <a:ext cx="3814856" cy="365125"/>
          </a:xfrm>
        </p:spPr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4"/>
            <a:ext cx="407988" cy="365125"/>
          </a:xfrm>
        </p:spPr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1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9506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563478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349" y="116632"/>
            <a:ext cx="10972800" cy="41805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0400262" y="6492162"/>
            <a:ext cx="1749367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857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9643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76598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267062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650486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6765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9202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442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86247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004635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351983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/>
          </a:p>
        </p:txBody>
      </p:sp>
    </p:spTree>
    <p:extLst>
      <p:ext uri="{BB962C8B-B14F-4D97-AF65-F5344CB8AC3E}">
        <p14:creationId xmlns:p14="http://schemas.microsoft.com/office/powerpoint/2010/main" val="269485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4" y="2571724"/>
            <a:ext cx="8296655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5775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15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41"/>
            <a:ext cx="1596623" cy="365125"/>
          </a:xfrm>
        </p:spPr>
        <p:txBody>
          <a:bodyPr/>
          <a:lstStyle>
            <a:lvl1pPr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2"/>
            <a:ext cx="6480227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2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2" y="6178167"/>
            <a:ext cx="10244327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8355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66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0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7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427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1500"/>
            </a:lvl1pPr>
            <a:lvl2pPr>
              <a:lnSpc>
                <a:spcPct val="112000"/>
              </a:lnSpc>
              <a:defRPr sz="1350"/>
            </a:lvl2pPr>
            <a:lvl3pPr>
              <a:lnSpc>
                <a:spcPct val="112000"/>
              </a:lnSpc>
              <a:defRPr sz="1200"/>
            </a:lvl3pPr>
            <a:lvl4pPr>
              <a:lnSpc>
                <a:spcPct val="112000"/>
              </a:lnSpc>
              <a:defRPr sz="1050"/>
            </a:lvl4pPr>
            <a:lvl5pPr>
              <a:lnSpc>
                <a:spcPct val="112000"/>
              </a:lnSpc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4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10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3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3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2"/>
            <a:ext cx="6172200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27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7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1" y="569066"/>
            <a:ext cx="62483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2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defTabSz="685800"/>
            <a:fld id="{3C633830-2244-49AE-BC4A-47F415C177C6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 defTabSz="685800"/>
              <a:t>5/5/2017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2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9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defTabSz="685800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4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pPr defTabSz="685800"/>
            <a:fld id="{2AC27A5A-7290-4DE1-BA94-4BE8A8E57DCF}" type="slidenum">
              <a:rPr lang="en-US" smtClean="0">
                <a:solidFill>
                  <a:srgbClr val="F5F5F5"/>
                </a:solidFill>
              </a:rPr>
              <a:pPr defTabSz="685800"/>
              <a:t>‹#›</a:t>
            </a:fld>
            <a:endParaRPr lang="en-US" dirty="0">
              <a:solidFill>
                <a:srgbClr val="F5F5F5"/>
              </a:solidFill>
            </a:endParaRPr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20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375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12598" indent="-212598" algn="l" defTabSz="685800" rtl="0" eaLnBrk="1" latinLnBrk="0" hangingPunct="1">
        <a:lnSpc>
          <a:spcPct val="112000"/>
        </a:lnSpc>
        <a:spcBef>
          <a:spcPts val="675"/>
        </a:spcBef>
        <a:buFont typeface="Arial" panose="020B0604020202020204" pitchFamily="34" charset="0"/>
        <a:buChar char="•"/>
        <a:defRPr sz="15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12598" indent="-212598" algn="l" defTabSz="685800" rtl="0" eaLnBrk="1" latinLnBrk="0" hangingPunct="1">
        <a:lnSpc>
          <a:spcPct val="112000"/>
        </a:lnSpc>
        <a:spcBef>
          <a:spcPts val="675"/>
        </a:spcBef>
        <a:buFont typeface="Corbel" panose="020B0503020204020204" pitchFamily="34" charset="0"/>
        <a:buChar char="–"/>
        <a:defRPr sz="135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212598" indent="-212598" algn="l" defTabSz="685800" rtl="0" eaLnBrk="1" latinLnBrk="0" hangingPunct="1">
        <a:lnSpc>
          <a:spcPct val="112000"/>
        </a:lnSpc>
        <a:spcBef>
          <a:spcPts val="675"/>
        </a:spcBef>
        <a:buFont typeface="Arial" panose="020B0604020202020204" pitchFamily="34" charset="0"/>
        <a:buChar char="•"/>
        <a:defRPr sz="12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12598" indent="-212598" algn="l" defTabSz="685800" rtl="0" eaLnBrk="1" latinLnBrk="0" hangingPunct="1">
        <a:lnSpc>
          <a:spcPct val="112000"/>
        </a:lnSpc>
        <a:spcBef>
          <a:spcPts val="675"/>
        </a:spcBef>
        <a:buFont typeface="Corbel" panose="020B0503020204020204" pitchFamily="34" charset="0"/>
        <a:buChar char="–"/>
        <a:defRPr sz="105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12598" indent="-212598" algn="l" defTabSz="685800" rtl="0" eaLnBrk="1" latinLnBrk="0" hangingPunct="1">
        <a:lnSpc>
          <a:spcPct val="112000"/>
        </a:lnSpc>
        <a:spcBef>
          <a:spcPts val="675"/>
        </a:spcBef>
        <a:buFont typeface="Arial" panose="020B0604020202020204" pitchFamily="34" charset="0"/>
        <a:buChar char="•"/>
        <a:defRPr sz="105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2598" indent="-212598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12598" indent="-212598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05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2598" indent="-212598" algn="l" defTabSz="685800" rtl="0" eaLnBrk="1" latinLnBrk="0" hangingPunct="1">
        <a:lnSpc>
          <a:spcPct val="112000"/>
        </a:lnSpc>
        <a:spcBef>
          <a:spcPts val="975"/>
        </a:spcBef>
        <a:buFont typeface="Corbel" panose="020B0503020204020204" pitchFamily="34" charset="0"/>
        <a:buChar char="–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12598" indent="-212598" algn="l" defTabSz="685800" rtl="0" eaLnBrk="1" latinLnBrk="0" hangingPunct="1">
        <a:lnSpc>
          <a:spcPct val="112000"/>
        </a:lnSpc>
        <a:spcBef>
          <a:spcPts val="975"/>
        </a:spcBef>
        <a:buFont typeface="Arial" panose="020B0604020202020204" pitchFamily="34" charset="0"/>
        <a:buChar char="•"/>
        <a:defRPr sz="105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552954"/>
            <a:ext cx="12192000" cy="3188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-21840"/>
            <a:ext cx="12192000" cy="707886"/>
          </a:xfrm>
          <a:prstGeom prst="rect">
            <a:avLst/>
          </a:prstGeom>
          <a:solidFill>
            <a:srgbClr val="E9ECF7"/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 lvl="0" eaLnBrk="1" hangingPunct="1"/>
            <a:endParaRPr lang="en-US" sz="4000">
              <a:solidFill>
                <a:schemeClr val="tx1"/>
              </a:solidFill>
              <a:latin typeface="Arial" charset="0"/>
              <a:ea typeface="宋体" pitchFamily="2" charset="-122"/>
            </a:endParaRPr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922868" y="622546"/>
            <a:ext cx="11245851" cy="61912"/>
            <a:chOff x="436" y="281"/>
            <a:chExt cx="5313" cy="39"/>
          </a:xfrm>
        </p:grpSpPr>
        <p:sp>
          <p:nvSpPr>
            <p:cNvPr id="1031" name="Line 7"/>
            <p:cNvSpPr>
              <a:spLocks noChangeShapeType="1"/>
            </p:cNvSpPr>
            <p:nvPr userDrawn="1"/>
          </p:nvSpPr>
          <p:spPr bwMode="auto">
            <a:xfrm>
              <a:off x="436" y="281"/>
              <a:ext cx="5306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 sz="1800"/>
            </a:p>
          </p:txBody>
        </p:sp>
        <p:sp>
          <p:nvSpPr>
            <p:cNvPr id="1032" name="Line 8"/>
            <p:cNvSpPr>
              <a:spLocks noChangeShapeType="1"/>
            </p:cNvSpPr>
            <p:nvPr userDrawn="1"/>
          </p:nvSpPr>
          <p:spPr bwMode="auto">
            <a:xfrm>
              <a:off x="442" y="320"/>
              <a:ext cx="5307" cy="0"/>
            </a:xfrm>
            <a:prstGeom prst="line">
              <a:avLst/>
            </a:prstGeom>
            <a:noFill/>
            <a:ln w="57150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sp>
        <p:nvSpPr>
          <p:cNvPr id="9" name="Text Box 12"/>
          <p:cNvSpPr txBox="1">
            <a:spLocks noChangeArrowheads="1"/>
          </p:cNvSpPr>
          <p:nvPr userDrawn="1"/>
        </p:nvSpPr>
        <p:spPr bwMode="auto">
          <a:xfrm>
            <a:off x="11176000" y="6563262"/>
            <a:ext cx="1016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fld id="{552A7C18-2EAC-4AF8-908C-FF7AC353E645}" type="slidenum">
              <a:rPr lang="en-US" altLang="zh-CN" sz="1600" i="1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r>
              <a:rPr lang="en-US" altLang="zh-CN" sz="1600" i="1" dirty="0">
                <a:solidFill>
                  <a:schemeClr val="bg1"/>
                </a:solidFill>
              </a:rPr>
              <a:t>/15</a:t>
            </a:r>
          </a:p>
        </p:txBody>
      </p:sp>
      <p:pic>
        <p:nvPicPr>
          <p:cNvPr id="3" name="Picture 2" descr="&lt;strong&gt;Cal State LA&lt;/strong&gt; &lt;strong&gt;Cal State L.A&lt;/strong&gt;. has been a dynamic force in the education ...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1" y="20845"/>
            <a:ext cx="909437" cy="68207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-1" y="6474890"/>
            <a:ext cx="12192001" cy="883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extBox 3"/>
          <p:cNvSpPr txBox="1"/>
          <p:nvPr userDrawn="1"/>
        </p:nvSpPr>
        <p:spPr>
          <a:xfrm>
            <a:off x="26131" y="6527721"/>
            <a:ext cx="7565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Ni Li, Department of Mechanical Engineering, </a:t>
            </a:r>
            <a:r>
              <a:rPr lang="en-US" sz="1800" dirty="0" err="1">
                <a:solidFill>
                  <a:schemeClr val="bg1"/>
                </a:solidFill>
              </a:rPr>
              <a:t>ECST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0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4972" y="1"/>
            <a:ext cx="915851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/>
              <a:ea typeface="宋体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494972" y="1016754"/>
            <a:ext cx="9176406" cy="2215991"/>
          </a:xfrm>
          <a:prstGeom prst="rect">
            <a:avLst/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ts val="600"/>
              </a:spcBef>
              <a:spcAft>
                <a:spcPct val="0"/>
              </a:spcAft>
              <a:defRPr/>
            </a:pPr>
            <a:endParaRPr lang="en-US" altLang="zh-CN" sz="32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base" hangingPunct="1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Developing a Survey Instrument to Improve Students’ Learning </a:t>
            </a:r>
          </a:p>
          <a:p>
            <a:pPr algn="ctr" eaLnBrk="1" fontAlgn="base" hangingPunct="1">
              <a:spcBef>
                <a:spcPts val="600"/>
              </a:spcBef>
              <a:spcAft>
                <a:spcPct val="0"/>
              </a:spcAft>
              <a:defRPr/>
            </a:pPr>
            <a:endParaRPr lang="en-US" altLang="zh-CN" sz="32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3143672" y="4386752"/>
            <a:ext cx="5562600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zh-CN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 Li, </a:t>
            </a:r>
            <a:r>
              <a:rPr lang="en-US" altLang="zh-CN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4997167" y="4957119"/>
            <a:ext cx="28083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</a:t>
            </a:r>
            <a:endParaRPr lang="zh-CN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206344" y="5241813"/>
            <a:ext cx="52565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spcBef>
                <a:spcPct val="50000"/>
              </a:spcBef>
              <a:defRPr sz="24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Department of Mechanical Engineering</a:t>
            </a:r>
            <a:endParaRPr lang="zh-CN" altLang="en-US" sz="2000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151784" y="5877272"/>
            <a:ext cx="58764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spcBef>
                <a:spcPct val="50000"/>
              </a:spcBef>
              <a:defRPr sz="24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California State University, Los Angeles</a:t>
            </a:r>
            <a:endParaRPr lang="zh-CN" altLang="en-US" sz="2000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67418" y="5528702"/>
            <a:ext cx="68001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College of Engineering, Computer Science, and Technology</a:t>
            </a:r>
          </a:p>
        </p:txBody>
      </p:sp>
    </p:spTree>
    <p:extLst>
      <p:ext uri="{BB962C8B-B14F-4D97-AF65-F5344CB8AC3E}">
        <p14:creationId xmlns:p14="http://schemas.microsoft.com/office/powerpoint/2010/main" val="278431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Post-exam Self-reflection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85648" y="709300"/>
            <a:ext cx="8730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Example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(ME 3200: Dynamics)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l="11083" t="14049" r="55449" b="9651"/>
          <a:stretch/>
        </p:blipFill>
        <p:spPr>
          <a:xfrm>
            <a:off x="1734880" y="1194755"/>
            <a:ext cx="4104456" cy="5263361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l="26774" t="25823" r="26764" b="29569"/>
          <a:stretch/>
        </p:blipFill>
        <p:spPr>
          <a:xfrm>
            <a:off x="4786708" y="845167"/>
            <a:ext cx="5820484" cy="3143373"/>
          </a:xfrm>
          <a:prstGeom prst="rect">
            <a:avLst/>
          </a:prstGeom>
          <a:ln>
            <a:solidFill>
              <a:srgbClr val="92D050"/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5894079" y="3830859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Partial Results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26674" y="4141336"/>
            <a:ext cx="46805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base">
              <a:buFont typeface="Symbol" panose="05050102010706020507" pitchFamily="18" charset="2"/>
              <a:buChar char="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will read the question carefully. I will take more time to understand the concepts.</a:t>
            </a:r>
          </a:p>
          <a:p>
            <a:pPr marL="342900" indent="-342900" algn="just" fontAlgn="base">
              <a:buFont typeface="Symbol" panose="05050102010706020507" pitchFamily="18" charset="2"/>
              <a:buChar char="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Redo Examples from homework and lecture notes.</a:t>
            </a:r>
          </a:p>
          <a:p>
            <a:pPr marL="342900" indent="-342900" algn="just" fontAlgn="base">
              <a:buFont typeface="Symbol" panose="05050102010706020507" pitchFamily="18" charset="2"/>
              <a:buChar char="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Study with a group and go over each problem</a:t>
            </a:r>
          </a:p>
          <a:p>
            <a:pPr marL="342900" indent="-342900" algn="just" fontAlgn="base">
              <a:buFont typeface="Symbol" panose="05050102010706020507" pitchFamily="18" charset="2"/>
              <a:buChar char="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am going to do more practice which includes doing homework and lecture problems more than once. If I have a very concerning question I will ask my instructor.</a:t>
            </a:r>
          </a:p>
          <a:p>
            <a:pPr marL="342900" indent="-342900" algn="just" fontAlgn="base">
              <a:spcAft>
                <a:spcPts val="1000"/>
              </a:spcAft>
              <a:buFont typeface="Symbol" panose="05050102010706020507" pitchFamily="18" charset="2"/>
              <a:buChar char=""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need to review my lecture notes and redo most of the examples so that I know which equation to choose when reading and analyzing the problem. Etc.</a:t>
            </a:r>
          </a:p>
        </p:txBody>
      </p:sp>
    </p:spTree>
    <p:extLst>
      <p:ext uri="{BB962C8B-B14F-4D97-AF65-F5344CB8AC3E}">
        <p14:creationId xmlns:p14="http://schemas.microsoft.com/office/powerpoint/2010/main" val="53654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88640"/>
            <a:ext cx="8229600" cy="418058"/>
          </a:xfrm>
        </p:spPr>
        <p:txBody>
          <a:bodyPr/>
          <a:lstStyle/>
          <a:p>
            <a:r>
              <a:rPr lang="en-US" dirty="0"/>
              <a:t>Post-exam Self-reflection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5648" y="70930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Objective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01164" y="1367562"/>
            <a:ext cx="73433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Students: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Compare their reasons with peers to avoid similar mistakes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01164" y="3078506"/>
            <a:ext cx="6714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Instructor: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Can change teaching methods accordingly</a:t>
            </a:r>
          </a:p>
        </p:txBody>
      </p:sp>
      <p:pic>
        <p:nvPicPr>
          <p:cNvPr id="9" name="Picture 8" descr="フリーイラスト素材] クリップアート, 人物, 子供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574" y="1263302"/>
            <a:ext cx="802005" cy="1413517"/>
          </a:xfrm>
          <a:prstGeom prst="rect">
            <a:avLst/>
          </a:prstGeom>
        </p:spPr>
      </p:pic>
      <p:pic>
        <p:nvPicPr>
          <p:cNvPr id="11" name="Picture 10" descr="&lt;strong&gt;teacher&lt;/strong&gt; - never stop learni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05" y="3319984"/>
            <a:ext cx="1085141" cy="11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1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88640"/>
            <a:ext cx="8229600" cy="418058"/>
          </a:xfrm>
        </p:spPr>
        <p:txBody>
          <a:bodyPr/>
          <a:lstStyle/>
          <a:p>
            <a:r>
              <a:rPr lang="en-US" dirty="0"/>
              <a:t>Post-exam Self-reflection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5648" y="709300"/>
            <a:ext cx="822677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Actual data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(ME 3200: Dynamics)</a:t>
            </a:r>
            <a:endParaRPr lang="en-US" sz="2400" dirty="0">
              <a:solidFill>
                <a:srgbClr val="333399">
                  <a:lumMod val="75000"/>
                </a:srgb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3" name="Chart 12"/>
          <p:cNvGraphicFramePr/>
          <p:nvPr>
            <p:extLst/>
          </p:nvPr>
        </p:nvGraphicFramePr>
        <p:xfrm>
          <a:off x="2639616" y="123529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4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Post-knowledge Survey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68410" y="805479"/>
            <a:ext cx="73095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How to check students’ learning efficiency?</a:t>
            </a:r>
          </a:p>
        </p:txBody>
      </p:sp>
      <p:pic>
        <p:nvPicPr>
          <p:cNvPr id="11" name="Picture 10" descr="external image depositphotos_4439888-&lt;strong&gt;Question&lt;/strong&gt;-&lt;strong&gt;Marks&lt;/strong&gt;-Around-Wor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385" y="749387"/>
            <a:ext cx="1155077" cy="1155077"/>
          </a:xfrm>
          <a:prstGeom prst="rect">
            <a:avLst/>
          </a:prstGeom>
        </p:spPr>
      </p:pic>
      <p:pic>
        <p:nvPicPr>
          <p:cNvPr id="16" name="Picture 15" descr="Cartoon Young Boy &lt;strong&gt;Pointing&lt;/strong&gt; &lt;strong&gt;Out&lt;/strong&gt;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55" y="3193952"/>
            <a:ext cx="2618475" cy="2618475"/>
          </a:xfrm>
          <a:prstGeom prst="rect">
            <a:avLst/>
          </a:prstGeom>
        </p:spPr>
      </p:pic>
      <p:sp>
        <p:nvSpPr>
          <p:cNvPr id="9" name="Cloud 8"/>
          <p:cNvSpPr/>
          <p:nvPr/>
        </p:nvSpPr>
        <p:spPr>
          <a:xfrm>
            <a:off x="3647728" y="2943350"/>
            <a:ext cx="6593336" cy="1559840"/>
          </a:xfrm>
          <a:prstGeom prst="cloud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0000"/>
              </a:solidFill>
              <a:latin typeface="Arial"/>
              <a:ea typeface="宋体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50969" y="3429001"/>
            <a:ext cx="534442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Redo pre-knowledge survey again at the end of semester</a:t>
            </a:r>
            <a:endParaRPr lang="en-US" sz="2000" dirty="0">
              <a:solidFill>
                <a:srgbClr val="000000">
                  <a:lumMod val="85000"/>
                  <a:lumOff val="15000"/>
                </a:srgb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096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88640"/>
            <a:ext cx="8229600" cy="418058"/>
          </a:xfrm>
        </p:spPr>
        <p:txBody>
          <a:bodyPr/>
          <a:lstStyle/>
          <a:p>
            <a:r>
              <a:rPr lang="en-US" dirty="0"/>
              <a:t>Pre-knowledge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5648" y="70930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Objective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7649" y="1583888"/>
            <a:ext cx="53906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Students: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Self check learning efficiency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35536" y="3194030"/>
            <a:ext cx="6714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Instructor: 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Check teaching efficiency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Can analyze whether the contents are appropriate for students</a:t>
            </a:r>
          </a:p>
        </p:txBody>
      </p:sp>
      <p:pic>
        <p:nvPicPr>
          <p:cNvPr id="9" name="Picture 8" descr="フリーイラスト素材] クリップアート, 人物, 子供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574" y="1263302"/>
            <a:ext cx="802005" cy="1413517"/>
          </a:xfrm>
          <a:prstGeom prst="rect">
            <a:avLst/>
          </a:prstGeom>
        </p:spPr>
      </p:pic>
      <p:pic>
        <p:nvPicPr>
          <p:cNvPr id="11" name="Picture 10" descr="&lt;strong&gt;teacher&lt;/strong&gt; - never stop learni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05" y="3319984"/>
            <a:ext cx="1085141" cy="11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&lt;strong&gt;thank_you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672" y="1628800"/>
            <a:ext cx="5472608" cy="345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80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AutoShape 5"/>
          <p:cNvSpPr>
            <a:spLocks noChangeArrowheads="1"/>
          </p:cNvSpPr>
          <p:nvPr/>
        </p:nvSpPr>
        <p:spPr bwMode="ltGray">
          <a:xfrm rot="5400000">
            <a:off x="-888306" y="1103798"/>
            <a:ext cx="4824413" cy="47704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01 w 21600"/>
              <a:gd name="T13" fmla="*/ 0 h 21600"/>
              <a:gd name="T14" fmla="*/ 21199 w 21600"/>
              <a:gd name="T15" fmla="*/ 136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3" name="AutoShape 6"/>
          <p:cNvSpPr>
            <a:spLocks noChangeArrowheads="1"/>
          </p:cNvSpPr>
          <p:nvPr/>
        </p:nvSpPr>
        <p:spPr bwMode="ltGray">
          <a:xfrm rot="5400000" flipH="1">
            <a:off x="-517577" y="1331750"/>
            <a:ext cx="4116867" cy="412247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48000"/>
                </a:srgbClr>
              </a:gs>
              <a:gs pos="100000">
                <a:srgbClr val="3399FF">
                  <a:alpha val="56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5" name="AutoShape 49"/>
          <p:cNvSpPr>
            <a:spLocks noChangeArrowheads="1"/>
          </p:cNvSpPr>
          <p:nvPr/>
        </p:nvSpPr>
        <p:spPr bwMode="gray">
          <a:xfrm>
            <a:off x="3417307" y="4850976"/>
            <a:ext cx="421714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4: Post-knowledge Survey</a:t>
            </a:r>
          </a:p>
        </p:txBody>
      </p:sp>
      <p:sp>
        <p:nvSpPr>
          <p:cNvPr id="4" name="AutoShape 48"/>
          <p:cNvSpPr>
            <a:spLocks noChangeArrowheads="1"/>
          </p:cNvSpPr>
          <p:nvPr/>
        </p:nvSpPr>
        <p:spPr bwMode="gray">
          <a:xfrm>
            <a:off x="3963848" y="2592903"/>
            <a:ext cx="3932353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2: Progressive Survey</a:t>
            </a:r>
            <a:endParaRPr lang="en-US" altLang="zh-CN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gray">
          <a:xfrm>
            <a:off x="3332884" y="1519137"/>
            <a:ext cx="4203277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1: Pre-knowledge Survey</a:t>
            </a:r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2967884" y="1481197"/>
            <a:ext cx="419105" cy="649804"/>
            <a:chOff x="2078" y="1237"/>
            <a:chExt cx="1615" cy="2504"/>
          </a:xfrm>
        </p:grpSpPr>
        <p:sp>
          <p:nvSpPr>
            <p:cNvPr id="11" name="Oval 1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2" name="Oval 1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3" name="Oval 15"/>
            <p:cNvSpPr>
              <a:spLocks noChangeArrowheads="1"/>
            </p:cNvSpPr>
            <p:nvPr/>
          </p:nvSpPr>
          <p:spPr bwMode="gray">
            <a:xfrm>
              <a:off x="2253" y="1237"/>
              <a:ext cx="1001" cy="250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4" name="Oval 16"/>
            <p:cNvSpPr>
              <a:spLocks noChangeArrowheads="1"/>
            </p:cNvSpPr>
            <p:nvPr/>
          </p:nvSpPr>
          <p:spPr bwMode="gray">
            <a:xfrm>
              <a:off x="2254" y="1237"/>
              <a:ext cx="1001" cy="250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gray">
            <a:xfrm>
              <a:off x="2334" y="1237"/>
              <a:ext cx="1097" cy="250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6" name="Oval 18"/>
            <p:cNvSpPr>
              <a:spLocks noChangeArrowheads="1"/>
            </p:cNvSpPr>
            <p:nvPr/>
          </p:nvSpPr>
          <p:spPr bwMode="gray">
            <a:xfrm>
              <a:off x="2342" y="1239"/>
              <a:ext cx="1096" cy="250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</p:grp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3632059" y="2544630"/>
            <a:ext cx="381000" cy="649233"/>
            <a:chOff x="2078" y="1112"/>
            <a:chExt cx="1615" cy="2752"/>
          </a:xfrm>
        </p:grpSpPr>
        <p:sp>
          <p:nvSpPr>
            <p:cNvPr id="18" name="Oval 2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19" name="Oval 2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0" name="Oval 22"/>
            <p:cNvSpPr>
              <a:spLocks noChangeArrowheads="1"/>
            </p:cNvSpPr>
            <p:nvPr/>
          </p:nvSpPr>
          <p:spPr bwMode="gray">
            <a:xfrm>
              <a:off x="2253" y="1112"/>
              <a:ext cx="1101" cy="275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1" name="Oval 23"/>
            <p:cNvSpPr>
              <a:spLocks noChangeArrowheads="1"/>
            </p:cNvSpPr>
            <p:nvPr/>
          </p:nvSpPr>
          <p:spPr bwMode="gray">
            <a:xfrm>
              <a:off x="2254" y="1112"/>
              <a:ext cx="1101" cy="275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2" name="Oval 24"/>
            <p:cNvSpPr>
              <a:spLocks noChangeArrowheads="1"/>
            </p:cNvSpPr>
            <p:nvPr/>
          </p:nvSpPr>
          <p:spPr bwMode="gray">
            <a:xfrm>
              <a:off x="2334" y="1112"/>
              <a:ext cx="1097" cy="275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3" name="Oval 25"/>
            <p:cNvSpPr>
              <a:spLocks noChangeArrowheads="1"/>
            </p:cNvSpPr>
            <p:nvPr/>
          </p:nvSpPr>
          <p:spPr bwMode="gray">
            <a:xfrm>
              <a:off x="2337" y="1112"/>
              <a:ext cx="1096" cy="2752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</p:grpSp>
      <p:grpSp>
        <p:nvGrpSpPr>
          <p:cNvPr id="24" name="Group 26"/>
          <p:cNvGrpSpPr>
            <a:grpSpLocks/>
          </p:cNvGrpSpPr>
          <p:nvPr/>
        </p:nvGrpSpPr>
        <p:grpSpPr bwMode="auto">
          <a:xfrm>
            <a:off x="3061135" y="4780491"/>
            <a:ext cx="381000" cy="649233"/>
            <a:chOff x="2078" y="1112"/>
            <a:chExt cx="1615" cy="2752"/>
          </a:xfrm>
        </p:grpSpPr>
        <p:sp>
          <p:nvSpPr>
            <p:cNvPr id="25" name="Oval 2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7" name="Oval 29"/>
            <p:cNvSpPr>
              <a:spLocks noChangeArrowheads="1"/>
            </p:cNvSpPr>
            <p:nvPr/>
          </p:nvSpPr>
          <p:spPr bwMode="gray">
            <a:xfrm>
              <a:off x="2253" y="1112"/>
              <a:ext cx="1101" cy="275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8" name="Oval 30"/>
            <p:cNvSpPr>
              <a:spLocks noChangeArrowheads="1"/>
            </p:cNvSpPr>
            <p:nvPr/>
          </p:nvSpPr>
          <p:spPr bwMode="gray">
            <a:xfrm>
              <a:off x="2254" y="1112"/>
              <a:ext cx="1101" cy="2752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29" name="Oval 31"/>
            <p:cNvSpPr>
              <a:spLocks noChangeArrowheads="1"/>
            </p:cNvSpPr>
            <p:nvPr/>
          </p:nvSpPr>
          <p:spPr bwMode="gray">
            <a:xfrm>
              <a:off x="2334" y="1112"/>
              <a:ext cx="1097" cy="275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  <p:sp>
          <p:nvSpPr>
            <p:cNvPr id="30" name="Oval 32"/>
            <p:cNvSpPr>
              <a:spLocks noChangeArrowheads="1"/>
            </p:cNvSpPr>
            <p:nvPr/>
          </p:nvSpPr>
          <p:spPr bwMode="gray">
            <a:xfrm>
              <a:off x="2337" y="1112"/>
              <a:ext cx="1096" cy="2752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>
                <a:solidFill>
                  <a:srgbClr val="000000"/>
                </a:solidFill>
                <a:latin typeface="Book Antiqua" pitchFamily="18" charset="0"/>
                <a:ea typeface="ＭＳ Ｐゴシック" pitchFamily="34" charset="-128"/>
              </a:endParaRPr>
            </a:p>
          </p:txBody>
        </p:sp>
      </p:grpSp>
      <p:sp>
        <p:nvSpPr>
          <p:cNvPr id="9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2423592" y="116632"/>
            <a:ext cx="8172450" cy="472198"/>
          </a:xfrm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Different Survey Types</a:t>
            </a:r>
            <a:endParaRPr lang="zh-CN" altLang="en-US" b="1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94" name="AutoShape 8"/>
          <p:cNvSpPr>
            <a:spLocks noChangeArrowheads="1"/>
          </p:cNvSpPr>
          <p:nvPr/>
        </p:nvSpPr>
        <p:spPr bwMode="gray">
          <a:xfrm>
            <a:off x="3983958" y="3668603"/>
            <a:ext cx="5712443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3: Post-exam Self-reflection Survey</a:t>
            </a:r>
          </a:p>
        </p:txBody>
      </p:sp>
      <p:grpSp>
        <p:nvGrpSpPr>
          <p:cNvPr id="95" name="Group 33"/>
          <p:cNvGrpSpPr>
            <a:grpSpLocks/>
          </p:cNvGrpSpPr>
          <p:nvPr/>
        </p:nvGrpSpPr>
        <p:grpSpPr bwMode="auto">
          <a:xfrm>
            <a:off x="3629945" y="3688381"/>
            <a:ext cx="381000" cy="519245"/>
            <a:chOff x="2078" y="1387"/>
            <a:chExt cx="1615" cy="2201"/>
          </a:xfrm>
        </p:grpSpPr>
        <p:sp>
          <p:nvSpPr>
            <p:cNvPr id="96" name="Oval 3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</a:endParaRPr>
            </a:p>
          </p:txBody>
        </p:sp>
        <p:sp>
          <p:nvSpPr>
            <p:cNvPr id="97" name="Oval 3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</a:endParaRPr>
            </a:p>
          </p:txBody>
        </p:sp>
        <p:sp>
          <p:nvSpPr>
            <p:cNvPr id="98" name="Oval 36"/>
            <p:cNvSpPr>
              <a:spLocks noChangeArrowheads="1"/>
            </p:cNvSpPr>
            <p:nvPr/>
          </p:nvSpPr>
          <p:spPr bwMode="gray">
            <a:xfrm>
              <a:off x="2253" y="1387"/>
              <a:ext cx="1101" cy="220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</a:endParaRPr>
            </a:p>
          </p:txBody>
        </p:sp>
        <p:sp>
          <p:nvSpPr>
            <p:cNvPr id="99" name="Oval 37"/>
            <p:cNvSpPr>
              <a:spLocks noChangeArrowheads="1"/>
            </p:cNvSpPr>
            <p:nvPr/>
          </p:nvSpPr>
          <p:spPr bwMode="gray">
            <a:xfrm>
              <a:off x="2254" y="1387"/>
              <a:ext cx="1101" cy="2201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</a:endParaRPr>
            </a:p>
          </p:txBody>
        </p:sp>
        <p:sp>
          <p:nvSpPr>
            <p:cNvPr id="100" name="Oval 38"/>
            <p:cNvSpPr>
              <a:spLocks noChangeArrowheads="1"/>
            </p:cNvSpPr>
            <p:nvPr/>
          </p:nvSpPr>
          <p:spPr bwMode="gray">
            <a:xfrm>
              <a:off x="2334" y="1387"/>
              <a:ext cx="1097" cy="220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</a:endParaRPr>
            </a:p>
          </p:txBody>
        </p:sp>
        <p:sp>
          <p:nvSpPr>
            <p:cNvPr id="101" name="Oval 39"/>
            <p:cNvSpPr>
              <a:spLocks noChangeArrowheads="1"/>
            </p:cNvSpPr>
            <p:nvPr/>
          </p:nvSpPr>
          <p:spPr bwMode="gray">
            <a:xfrm>
              <a:off x="2337" y="1387"/>
              <a:ext cx="1096" cy="2201"/>
            </a:xfrm>
            <a:prstGeom prst="ellipse">
              <a:avLst/>
            </a:prstGeom>
            <a:gradFill rotWithShape="1">
              <a:gsLst>
                <a:gs pos="0">
                  <a:srgbClr val="DC6C84"/>
                </a:gs>
                <a:gs pos="100000">
                  <a:srgbClr val="6B354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 Antiqua" panose="02040602050305030304" pitchFamily="18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b="1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1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rizontal Scroll 13"/>
          <p:cNvSpPr/>
          <p:nvPr/>
        </p:nvSpPr>
        <p:spPr>
          <a:xfrm>
            <a:off x="3359696" y="3761057"/>
            <a:ext cx="6956920" cy="2054223"/>
          </a:xfrm>
          <a:prstGeom prst="horizontalScroll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0000"/>
              </a:solidFill>
              <a:latin typeface="Arial"/>
              <a:ea typeface="宋体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664" y="873111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How to prepare </a:t>
            </a: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students to be </a:t>
            </a:r>
            <a:r>
              <a:rPr lang="en-US" sz="2400" dirty="0">
                <a:solidFill>
                  <a:srgbClr val="FF0000"/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ready</a:t>
            </a: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 for class</a:t>
            </a: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1664" y="1404238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B05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Syllabus?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88554" y="2089621"/>
            <a:ext cx="6331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Facts: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My previous survey questions : “I have read syllabus”.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 Only around </a:t>
            </a:r>
            <a:r>
              <a:rPr lang="en-US" sz="2000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40%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of students choose “Yes”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Pre-knowledge Survey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4311" y="3267188"/>
            <a:ext cx="6708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Syllabus should not be the only method!</a:t>
            </a:r>
          </a:p>
        </p:txBody>
      </p:sp>
      <p:sp>
        <p:nvSpPr>
          <p:cNvPr id="5" name="Curved Right Arrow 4"/>
          <p:cNvSpPr/>
          <p:nvPr/>
        </p:nvSpPr>
        <p:spPr>
          <a:xfrm>
            <a:off x="1963652" y="2580800"/>
            <a:ext cx="504056" cy="961954"/>
          </a:xfrm>
          <a:prstGeom prst="curvedRightArrow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/>
              <a:ea typeface="宋体"/>
            </a:endParaRPr>
          </a:p>
        </p:txBody>
      </p:sp>
      <p:pic>
        <p:nvPicPr>
          <p:cNvPr id="6" name="Picture 5" descr="Cartoon Young Boy &lt;strong&gt;Pointing&lt;/strong&gt; &lt;strong&gt;Out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03" y="3923852"/>
            <a:ext cx="2618475" cy="26184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3604" y="4060954"/>
            <a:ext cx="63630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Pre-knowledge Survey: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Learning objectives are framed as questions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 each question, students are asked to rate their level of confidence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5" name="Picture 14" descr="external image depositphotos_4439888-&lt;strong&gt;Question&lt;/strong&gt;-&lt;strong&gt;Marks&lt;/strong&gt;-Around-Word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142" y="757237"/>
            <a:ext cx="1155077" cy="1155077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2639616" y="2074218"/>
            <a:ext cx="6480720" cy="1099212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3760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" grpId="0"/>
      <p:bldP spid="12" grpId="0"/>
      <p:bldP spid="5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4782" t="14918" r="15184" b="33064"/>
          <a:stretch/>
        </p:blipFill>
        <p:spPr>
          <a:xfrm>
            <a:off x="3427182" y="1454922"/>
            <a:ext cx="5892452" cy="2460689"/>
          </a:xfrm>
          <a:prstGeom prst="rect">
            <a:avLst/>
          </a:prstGeom>
          <a:ln>
            <a:solidFill>
              <a:srgbClr val="92D050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Pre-knowledge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91544" y="1097579"/>
            <a:ext cx="8493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One of class objectives: Student will have ability to analyze positions of a four-bar mechanism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5648" y="709300"/>
            <a:ext cx="7362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Example </a:t>
            </a:r>
            <a:r>
              <a:rPr lang="en-US" sz="20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ME3210: Kinematics of Mechanism</a:t>
            </a:r>
            <a:r>
              <a:rPr lang="en-US" sz="20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47528" y="388880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Results</a:t>
            </a:r>
          </a:p>
        </p:txBody>
      </p:sp>
      <p:graphicFrame>
        <p:nvGraphicFramePr>
          <p:cNvPr id="16" name="Chart 15"/>
          <p:cNvGraphicFramePr/>
          <p:nvPr>
            <p:extLst/>
          </p:nvPr>
        </p:nvGraphicFramePr>
        <p:xfrm>
          <a:off x="4063578" y="3987544"/>
          <a:ext cx="4619660" cy="2567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/>
          <p:cNvSpPr txBox="1"/>
          <p:nvPr/>
        </p:nvSpPr>
        <p:spPr>
          <a:xfrm rot="16200000">
            <a:off x="3052678" y="4690667"/>
            <a:ext cx="1714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808080">
                    <a:lumMod val="50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# of students</a:t>
            </a:r>
          </a:p>
        </p:txBody>
      </p:sp>
    </p:spTree>
    <p:extLst>
      <p:ext uri="{BB962C8B-B14F-4D97-AF65-F5344CB8AC3E}">
        <p14:creationId xmlns:p14="http://schemas.microsoft.com/office/powerpoint/2010/main" val="40428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16" grpId="0">
        <p:bldAsOne/>
      </p:bldGraphic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88640"/>
            <a:ext cx="8229600" cy="418058"/>
          </a:xfrm>
        </p:spPr>
        <p:txBody>
          <a:bodyPr/>
          <a:lstStyle/>
          <a:p>
            <a:r>
              <a:rPr lang="en-US" dirty="0"/>
              <a:t>Pre-knowledge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5648" y="70930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Objective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7649" y="1583888"/>
            <a:ext cx="53906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Students: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Know what will be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learned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 this course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7648" y="3334059"/>
            <a:ext cx="67146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Instructor: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Know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students’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level and can adjust teaching contents accordingly</a:t>
            </a:r>
          </a:p>
        </p:txBody>
      </p:sp>
      <p:pic>
        <p:nvPicPr>
          <p:cNvPr id="9" name="Picture 8" descr="フリーイラスト素材] クリップアート, 人物, 子供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141" y="1328573"/>
            <a:ext cx="802005" cy="1413517"/>
          </a:xfrm>
          <a:prstGeom prst="rect">
            <a:avLst/>
          </a:prstGeom>
        </p:spPr>
      </p:pic>
      <p:pic>
        <p:nvPicPr>
          <p:cNvPr id="11" name="Picture 10" descr="&lt;strong&gt;teacher&lt;/strong&gt; - never stop learni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05" y="3319984"/>
            <a:ext cx="1085141" cy="11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8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rizontal Scroll 13"/>
          <p:cNvSpPr/>
          <p:nvPr/>
        </p:nvSpPr>
        <p:spPr>
          <a:xfrm>
            <a:off x="3567180" y="1928338"/>
            <a:ext cx="6956920" cy="2834553"/>
          </a:xfrm>
          <a:prstGeom prst="horizontalScroll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0000"/>
              </a:solidFill>
              <a:latin typeface="Arial"/>
              <a:ea typeface="宋体"/>
            </a:endParaRPr>
          </a:p>
        </p:txBody>
      </p:sp>
      <p:sp>
        <p:nvSpPr>
          <p:cNvPr id="8" name="Action Button: Information 7">
            <a:hlinkClick r:id="rId3" action="ppaction://hlinksldjump" highlightClick="1"/>
          </p:cNvPr>
          <p:cNvSpPr/>
          <p:nvPr/>
        </p:nvSpPr>
        <p:spPr>
          <a:xfrm>
            <a:off x="10344472" y="6226487"/>
            <a:ext cx="323528" cy="312397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  <a:ea typeface="宋体"/>
            </a:endParaRPr>
          </a:p>
        </p:txBody>
      </p:sp>
      <p:sp>
        <p:nvSpPr>
          <p:cNvPr id="22" name="Action Button: Information 21">
            <a:hlinkClick r:id="" action="ppaction://noaction" highlightClick="1"/>
          </p:cNvPr>
          <p:cNvSpPr/>
          <p:nvPr/>
        </p:nvSpPr>
        <p:spPr>
          <a:xfrm>
            <a:off x="1524000" y="6237312"/>
            <a:ext cx="323528" cy="312397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  <a:ea typeface="宋体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Progressive Survey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86904" y="785555"/>
            <a:ext cx="75382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How to track students’ performance?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How to determine which contents need to be reviewed?</a:t>
            </a:r>
          </a:p>
        </p:txBody>
      </p:sp>
      <p:pic>
        <p:nvPicPr>
          <p:cNvPr id="11" name="Picture 10" descr="external image depositphotos_4439888-&lt;strong&gt;Question&lt;/strong&gt;-&lt;strong&gt;Marks&lt;/strong&gt;-Around-Word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9" y="773260"/>
            <a:ext cx="1155077" cy="1155077"/>
          </a:xfrm>
          <a:prstGeom prst="rect">
            <a:avLst/>
          </a:prstGeom>
        </p:spPr>
      </p:pic>
      <p:pic>
        <p:nvPicPr>
          <p:cNvPr id="12" name="Picture 11" descr="Cartoon Young Boy &lt;strong&gt;Pointing&lt;/strong&gt; &lt;strong&gt;Out&lt;/strong&gt;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69" y="2144416"/>
            <a:ext cx="2618475" cy="261847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250770" y="2281518"/>
            <a:ext cx="636301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Progressive Survey: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Ask students questions related to key contents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 each question, students are asked to rate their level of confidence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Can use pre-knowledge survey question, or create more questions related to key class contents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736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Progressive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85648" y="709300"/>
            <a:ext cx="7434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Example </a:t>
            </a:r>
            <a:r>
              <a:rPr lang="en-US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ME3200: Dynamics</a:t>
            </a:r>
            <a:r>
              <a:rPr lang="en-US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)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solidFill>
                <a:srgbClr val="333399">
                  <a:lumMod val="75000"/>
                </a:srgb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47528" y="3906091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>
                <a:solidFill>
                  <a:srgbClr val="000000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Results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3013796" y="4655781"/>
            <a:ext cx="1854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808080">
                    <a:lumMod val="50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Average Score</a:t>
            </a:r>
          </a:p>
        </p:txBody>
      </p:sp>
      <p:graphicFrame>
        <p:nvGraphicFramePr>
          <p:cNvPr id="10" name="Chart 9"/>
          <p:cNvGraphicFramePr/>
          <p:nvPr>
            <p:extLst/>
          </p:nvPr>
        </p:nvGraphicFramePr>
        <p:xfrm>
          <a:off x="4079776" y="3861048"/>
          <a:ext cx="4248472" cy="2549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2371056" y="1376313"/>
            <a:ext cx="7470576" cy="2462213"/>
          </a:xfrm>
          <a:prstGeom prst="rect">
            <a:avLst/>
          </a:prstGeom>
          <a:ln w="127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what the planar motion the rigid body is doing?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find IC point?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find the velocity of a point or the angular velocity of a rigid body?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find the acceleration of a point or the angular acceleration of a rigid body?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gear works?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apply the equation of translational motion and rotational motion about the mass center G, rotation center O, or other point?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calculate moment? How to decide whether the moment is positive or negative?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to calculate moment of inertia?</a:t>
            </a:r>
          </a:p>
          <a:p>
            <a:pPr marL="342900" indent="-342900" fontAlgn="base">
              <a:buFont typeface="+mj-lt"/>
              <a:buAutoNum type="arabicPeriod"/>
              <a:tabLst>
                <a:tab pos="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in which situation, the force does not do work?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64160" y="109284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Use 0-5 to present level of knowledge and confidence</a:t>
            </a:r>
          </a:p>
        </p:txBody>
      </p:sp>
    </p:spTree>
    <p:extLst>
      <p:ext uri="{BB962C8B-B14F-4D97-AF65-F5344CB8AC3E}">
        <p14:creationId xmlns:p14="http://schemas.microsoft.com/office/powerpoint/2010/main" val="340118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Graphic spid="10" grpId="0">
        <p:bldAsOne/>
      </p:bldGraphic>
      <p:bldP spid="3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188640"/>
            <a:ext cx="8229600" cy="418058"/>
          </a:xfrm>
        </p:spPr>
        <p:txBody>
          <a:bodyPr/>
          <a:lstStyle/>
          <a:p>
            <a:r>
              <a:rPr lang="en-US" dirty="0"/>
              <a:t>Progressive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AB73BC-B049-4115-A692-8D63A059BFB8}" type="slidenum">
              <a:rPr lang="en-US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5648" y="709300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Objective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01164" y="1462228"/>
            <a:ext cx="7508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Students: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Compare their learning with peers and self analyze the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reasons for the outcomes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1164" y="3078507"/>
            <a:ext cx="7635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Instructor: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Know which content(s) need to be reviewed/repeated in the limited class time</a:t>
            </a:r>
          </a:p>
        </p:txBody>
      </p:sp>
      <p:pic>
        <p:nvPicPr>
          <p:cNvPr id="9" name="Picture 8" descr="フリーイラスト素材] クリップアート, 人物, 子供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574" y="1263302"/>
            <a:ext cx="802005" cy="1413517"/>
          </a:xfrm>
          <a:prstGeom prst="rect">
            <a:avLst/>
          </a:prstGeom>
        </p:spPr>
      </p:pic>
      <p:pic>
        <p:nvPicPr>
          <p:cNvPr id="11" name="Picture 10" descr="&lt;strong&gt;teacher&lt;/strong&gt; - never stop learni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05" y="3319984"/>
            <a:ext cx="1085141" cy="119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74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loud 16"/>
          <p:cNvSpPr/>
          <p:nvPr/>
        </p:nvSpPr>
        <p:spPr>
          <a:xfrm>
            <a:off x="3647728" y="3349465"/>
            <a:ext cx="6593336" cy="1153725"/>
          </a:xfrm>
          <a:prstGeom prst="cloud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0000"/>
              </a:solidFill>
              <a:latin typeface="Arial"/>
              <a:ea typeface="宋体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79576" y="116632"/>
            <a:ext cx="7653536" cy="418058"/>
          </a:xfrm>
        </p:spPr>
        <p:txBody>
          <a:bodyPr/>
          <a:lstStyle/>
          <a:p>
            <a:r>
              <a:rPr lang="en-US" dirty="0"/>
              <a:t>Post-exam Self-reflection Survey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68410" y="805479"/>
            <a:ext cx="73095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200" dirty="0">
                <a:solidFill>
                  <a:srgbClr val="2D2D8A">
                    <a:lumMod val="75000"/>
                  </a:srgbClr>
                </a:solidFill>
                <a:latin typeface="Arial"/>
                <a:ea typeface="宋体" panose="02010600030101010101" pitchFamily="2" charset="-122"/>
                <a:cs typeface="Times New Roman" panose="02020603050405020304" pitchFamily="18" charset="0"/>
              </a:rPr>
              <a:t>How to help students improve performance in the exam?</a:t>
            </a:r>
          </a:p>
        </p:txBody>
      </p:sp>
      <p:pic>
        <p:nvPicPr>
          <p:cNvPr id="11" name="Picture 10" descr="external image depositphotos_4439888-&lt;strong&gt;Question&lt;/strong&gt;-&lt;strong&gt;Marks&lt;/strong&gt;-Around-Wor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385" y="749387"/>
            <a:ext cx="1155077" cy="115507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77576" y="2011109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Facts: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Gave the students exactly same questions in the mid-term exam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- Only around average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30%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of students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got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full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credit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47729" y="3643040"/>
            <a:ext cx="63630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Post-exam Self-reflection Survey</a:t>
            </a:r>
            <a:endParaRPr lang="en-US" sz="2000" dirty="0">
              <a:solidFill>
                <a:srgbClr val="000000">
                  <a:lumMod val="85000"/>
                  <a:lumOff val="15000"/>
                </a:srgb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6" name="Picture 15" descr="Cartoon Young Boy &lt;strong&gt;Pointing&lt;/strong&gt; &lt;strong&gt;Out&lt;/strong&gt;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55" y="3193952"/>
            <a:ext cx="2618475" cy="261847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844966" y="1959967"/>
            <a:ext cx="7658222" cy="1117944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09074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/>
      <p:bldP spid="13" grpId="0" animBg="1"/>
    </p:bldLst>
  </p:timing>
</p:sld>
</file>

<file path=ppt/theme/theme1.xml><?xml version="1.0" encoding="utf-8"?>
<a:theme xmlns:a="http://schemas.openxmlformats.org/drawingml/2006/main" name="1_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演示文稿2">
  <a:themeElements>
    <a:clrScheme name="演示文稿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演示文稿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演示文稿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演示文稿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演示文稿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演示文稿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演示文稿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演示文稿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演示文稿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676</Words>
  <Application>Microsoft Office PowerPoint</Application>
  <PresentationFormat>Widescreen</PresentationFormat>
  <Paragraphs>119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ＭＳ Ｐゴシック</vt:lpstr>
      <vt:lpstr>宋体</vt:lpstr>
      <vt:lpstr>Arial</vt:lpstr>
      <vt:lpstr>Book Antiqua</vt:lpstr>
      <vt:lpstr>Calibri</vt:lpstr>
      <vt:lpstr>Century Schoolbook</vt:lpstr>
      <vt:lpstr>Corbel</vt:lpstr>
      <vt:lpstr>楷体_GB2312</vt:lpstr>
      <vt:lpstr>Open Sans Light</vt:lpstr>
      <vt:lpstr>黑体</vt:lpstr>
      <vt:lpstr>Symbol</vt:lpstr>
      <vt:lpstr>Times New Roman</vt:lpstr>
      <vt:lpstr>Wingdings</vt:lpstr>
      <vt:lpstr>1_Headlines</vt:lpstr>
      <vt:lpstr>演示文稿2</vt:lpstr>
      <vt:lpstr>PowerPoint Presentation</vt:lpstr>
      <vt:lpstr>Different Survey Types</vt:lpstr>
      <vt:lpstr>Pre-knowledge Survey</vt:lpstr>
      <vt:lpstr>Pre-knowledge Survey</vt:lpstr>
      <vt:lpstr>Pre-knowledge Survey</vt:lpstr>
      <vt:lpstr>Progressive Survey</vt:lpstr>
      <vt:lpstr>Progressive Survey</vt:lpstr>
      <vt:lpstr>Progressive Survey</vt:lpstr>
      <vt:lpstr>Post-exam Self-reflection Survey</vt:lpstr>
      <vt:lpstr>Post-exam Self-reflection Survey</vt:lpstr>
      <vt:lpstr>Post-exam Self-reflection Survey</vt:lpstr>
      <vt:lpstr>Post-exam Self-reflection Survey</vt:lpstr>
      <vt:lpstr>Post-knowledge Survey</vt:lpstr>
      <vt:lpstr>Pre-knowledge Survey</vt:lpstr>
      <vt:lpstr>PowerPoint Presentation</vt:lpstr>
    </vt:vector>
  </TitlesOfParts>
  <Company>Cal State L.A.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{And building} transfer</dc:title>
  <dc:creator>Chavez, Andrew R</dc:creator>
  <cp:lastModifiedBy>Chavez, Andrew R</cp:lastModifiedBy>
  <cp:revision>3</cp:revision>
  <dcterms:created xsi:type="dcterms:W3CDTF">2017-05-05T15:43:04Z</dcterms:created>
  <dcterms:modified xsi:type="dcterms:W3CDTF">2017-05-05T15:45:18Z</dcterms:modified>
</cp:coreProperties>
</file>