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A32D-7DFD-41BA-BB6F-976B6C452B6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072C-6533-414C-965D-20CA63271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1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7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7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7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1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3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4558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5"/>
            <a:ext cx="7034363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775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3" y="5537927"/>
            <a:ext cx="7034363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5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4" y="6314442"/>
            <a:ext cx="1596623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>
                <a:solidFill>
                  <a:srgbClr val="F5F5F5"/>
                </a:solidFill>
              </a:rPr>
              <a:pPr/>
              <a:t>5/5/2017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2" y="6314442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8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>
                <a:solidFill>
                  <a:srgbClr val="1D1A1D"/>
                </a:solidFill>
              </a:rPr>
              <a:pPr/>
              <a:t>‹#›</a:t>
            </a:fld>
            <a:endParaRPr lang="en-US" dirty="0">
              <a:solidFill>
                <a:srgbClr val="1D1A1D"/>
              </a:solidFill>
            </a:endParaRP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2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1" y="640080"/>
            <a:ext cx="62483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6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6" y="642931"/>
            <a:ext cx="2446671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2934"/>
            <a:ext cx="707067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3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51"/>
            <a:ext cx="3814856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4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1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50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4" y="2571724"/>
            <a:ext cx="8296655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775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5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41"/>
            <a:ext cx="1596623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2"/>
            <a:ext cx="6480227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2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2" y="6178167"/>
            <a:ext cx="10244327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35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6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2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4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3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2"/>
            <a:ext cx="617220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7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1" y="569066"/>
            <a:ext cx="62483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2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800"/>
            <a:fld id="{3C633830-2244-49AE-BC4A-47F415C177C6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5800"/>
              <a:t>5/5/2017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2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800"/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4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defTabSz="685800"/>
            <a:fld id="{2AC27A5A-7290-4DE1-BA94-4BE8A8E57DCF}" type="slidenum">
              <a:rPr lang="en-US" smtClean="0">
                <a:solidFill>
                  <a:srgbClr val="F5F5F5"/>
                </a:solidFill>
              </a:rPr>
              <a:pPr defTabSz="685800"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7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Assessing </a:t>
            </a:r>
            <a:r>
              <a:rPr lang="en-US" sz="4050" dirty="0"/>
              <a:t>{And building}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 Y. Son, Department of Psychology, NSS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“Is this on the test?”</a:t>
            </a:r>
            <a:br>
              <a:rPr lang="en-US" dirty="0" smtClean="0"/>
            </a:br>
            <a:r>
              <a:rPr lang="en-US" sz="1875" dirty="0"/>
              <a:t>-every student ever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0220" y="3964785"/>
            <a:ext cx="3704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US" b="1" dirty="0">
                <a:solidFill>
                  <a:srgbClr val="439EB7">
                    <a:lumMod val="75000"/>
                  </a:srgbClr>
                </a:solidFill>
                <a:latin typeface="Corbel" panose="020B0503020204020204"/>
              </a:rPr>
              <a:t>Truth that we must keep in mind: </a:t>
            </a:r>
          </a:p>
          <a:p>
            <a:pPr algn="r" defTabSz="685800"/>
            <a:r>
              <a:rPr lang="en-US" b="1" dirty="0">
                <a:solidFill>
                  <a:srgbClr val="439EB7">
                    <a:lumMod val="75000"/>
                  </a:srgbClr>
                </a:solidFill>
                <a:latin typeface="Corbel" panose="020B0503020204020204"/>
              </a:rPr>
              <a:t>They will forget </a:t>
            </a:r>
            <a:r>
              <a:rPr lang="en-US" b="1" i="1" dirty="0">
                <a:solidFill>
                  <a:srgbClr val="439EB7">
                    <a:lumMod val="75000"/>
                  </a:srgbClr>
                </a:solidFill>
                <a:latin typeface="Corbel" panose="020B0503020204020204"/>
              </a:rPr>
              <a:t>almost </a:t>
            </a:r>
            <a:r>
              <a:rPr lang="en-US" b="1" dirty="0">
                <a:solidFill>
                  <a:srgbClr val="439EB7">
                    <a:lumMod val="75000"/>
                  </a:srgbClr>
                </a:solidFill>
                <a:latin typeface="Corbel" panose="020B0503020204020204"/>
              </a:rPr>
              <a:t>everything. </a:t>
            </a:r>
          </a:p>
        </p:txBody>
      </p:sp>
    </p:spTree>
    <p:extLst>
      <p:ext uri="{BB962C8B-B14F-4D97-AF65-F5344CB8AC3E}">
        <p14:creationId xmlns:p14="http://schemas.microsoft.com/office/powerpoint/2010/main" val="14427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want my students to be able to do 6 months after my class is 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sz="1950" dirty="0"/>
              <a:t>Transfer statistics to novel situations.</a:t>
            </a:r>
          </a:p>
          <a:p>
            <a:pPr lvl="1"/>
            <a:r>
              <a:rPr lang="en-US" dirty="0" smtClean="0"/>
              <a:t>Read a newspaper article and “see” the statistical ideas (even when no statistics are mentioned). </a:t>
            </a:r>
          </a:p>
          <a:p>
            <a:pPr lvl="1"/>
            <a:r>
              <a:rPr lang="en-US" dirty="0" smtClean="0"/>
              <a:t>Go into a research methods class and be able to analyze data. </a:t>
            </a:r>
          </a:p>
          <a:p>
            <a:pPr lvl="1"/>
            <a:r>
              <a:rPr lang="en-US" dirty="0" smtClean="0"/>
              <a:t>Consult on someone else’s data.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950" i="1" dirty="0"/>
              <a:t>“Decide when” </a:t>
            </a:r>
            <a:r>
              <a:rPr lang="en-US" sz="1950" dirty="0"/>
              <a:t>not “</a:t>
            </a:r>
            <a:r>
              <a:rPr lang="en-US" sz="1950" i="1" dirty="0"/>
              <a:t>know how”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when to </a:t>
            </a:r>
            <a:r>
              <a:rPr lang="en-US" dirty="0"/>
              <a:t>make a histogram/bar chart/scatterplot (and then google how to make one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Teaching is Inherently Cultural</a:t>
            </a:r>
            <a:br>
              <a:rPr lang="en-US" sz="2250" dirty="0"/>
            </a:br>
            <a:r>
              <a:rPr lang="en-US" sz="2250" dirty="0"/>
              <a:t/>
            </a:r>
            <a:br>
              <a:rPr lang="en-US" sz="2250" dirty="0"/>
            </a:br>
            <a:r>
              <a:rPr lang="en-US" dirty="0" smtClean="0"/>
              <a:t>Assessments are also Inherently 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25" dirty="0"/>
              <a:t>Japanese math instruction: </a:t>
            </a:r>
            <a:r>
              <a:rPr lang="en-US" sz="2625" b="1" dirty="0">
                <a:solidFill>
                  <a:schemeClr val="accent1">
                    <a:lumMod val="75000"/>
                  </a:schemeClr>
                </a:solidFill>
              </a:rPr>
              <a:t>“Slow and Sticky”</a:t>
            </a:r>
          </a:p>
          <a:p>
            <a:r>
              <a:rPr lang="en-US" sz="2625" dirty="0"/>
              <a:t>American math instruction: </a:t>
            </a:r>
            <a:r>
              <a:rPr lang="en-US" sz="2625" b="1" dirty="0">
                <a:solidFill>
                  <a:schemeClr val="accent1">
                    <a:lumMod val="75000"/>
                  </a:schemeClr>
                </a:solidFill>
              </a:rPr>
              <a:t>“Quick and Snappy”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04376" y="5758378"/>
            <a:ext cx="1763624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US" sz="1125" dirty="0">
                <a:solidFill>
                  <a:prstClr val="black"/>
                </a:solidFill>
                <a:latin typeface="Corbel" panose="020B0503020204020204"/>
              </a:rPr>
              <a:t>Stevenson &amp; Stigler (1992)</a:t>
            </a:r>
          </a:p>
        </p:txBody>
      </p:sp>
    </p:spTree>
    <p:extLst>
      <p:ext uri="{BB962C8B-B14F-4D97-AF65-F5344CB8AC3E}">
        <p14:creationId xmlns:p14="http://schemas.microsoft.com/office/powerpoint/2010/main" val="7581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81" y="1145416"/>
            <a:ext cx="331314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01" y="2298807"/>
            <a:ext cx="328682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88" y="4356207"/>
            <a:ext cx="615649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73" y="1332209"/>
            <a:ext cx="3489613" cy="219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81" y="3327507"/>
            <a:ext cx="3643745" cy="2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 </a:t>
            </a:r>
            <a:r>
              <a:rPr lang="en-US" dirty="0"/>
              <a:t>are a statistics consultant to the project summarized below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10200" y="1515030"/>
            <a:ext cx="4684014" cy="685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The Exam Contexts 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Transfer statistics to novel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2241485"/>
            <a:ext cx="4684014" cy="2876279"/>
          </a:xfrm>
        </p:spPr>
        <p:txBody>
          <a:bodyPr>
            <a:noAutofit/>
          </a:bodyPr>
          <a:lstStyle/>
          <a:p>
            <a:r>
              <a:rPr lang="en-US" sz="2100" dirty="0"/>
              <a:t>Children’s sleep and cognition</a:t>
            </a:r>
          </a:p>
          <a:p>
            <a:r>
              <a:rPr lang="en-US" sz="2100" dirty="0"/>
              <a:t>Caffeine and athletic performance</a:t>
            </a:r>
          </a:p>
          <a:p>
            <a:r>
              <a:rPr lang="en-US" sz="2100" dirty="0"/>
              <a:t>Love exercises enhancing intimacy</a:t>
            </a:r>
          </a:p>
        </p:txBody>
      </p:sp>
    </p:spTree>
    <p:extLst>
      <p:ext uri="{BB962C8B-B14F-4D97-AF65-F5344CB8AC3E}">
        <p14:creationId xmlns:p14="http://schemas.microsoft.com/office/powerpoint/2010/main" val="330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 </a:t>
            </a:r>
            <a:r>
              <a:rPr lang="en-US" dirty="0"/>
              <a:t>are a statistics consultant to the project summarized below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10200" y="1515030"/>
            <a:ext cx="4684014" cy="685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The Exam Questions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“Decide when” </a:t>
            </a:r>
            <a:r>
              <a:rPr lang="en-US" sz="2100" b="1" i="0" dirty="0">
                <a:solidFill>
                  <a:schemeClr val="accent1">
                    <a:lumMod val="75000"/>
                  </a:schemeClr>
                </a:solidFill>
              </a:rPr>
              <a:t>not “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know how”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2241485"/>
            <a:ext cx="4684014" cy="2876279"/>
          </a:xfrm>
        </p:spPr>
        <p:txBody>
          <a:bodyPr>
            <a:noAutofit/>
          </a:bodyPr>
          <a:lstStyle/>
          <a:p>
            <a:r>
              <a:rPr lang="en-US" sz="2100" dirty="0"/>
              <a:t>Open note, open internet (because that mimics life)</a:t>
            </a:r>
          </a:p>
          <a:p>
            <a:r>
              <a:rPr lang="en-US" sz="2100" dirty="0"/>
              <a:t>Real authentic research questions with minimal statistics guidance</a:t>
            </a:r>
          </a:p>
          <a:p>
            <a:pPr lvl="3"/>
            <a:r>
              <a:rPr lang="en-US" sz="1650" dirty="0"/>
              <a:t>How does sleep affect children’s cognitive ability?</a:t>
            </a:r>
          </a:p>
          <a:p>
            <a:pPr lvl="3"/>
            <a:r>
              <a:rPr lang="en-US" sz="1650" dirty="0"/>
              <a:t>Does caffeine enhance biking performance?</a:t>
            </a:r>
          </a:p>
          <a:p>
            <a:pPr lvl="3"/>
            <a:r>
              <a:rPr lang="en-US" sz="1650" dirty="0"/>
              <a:t>Can love be exercised?</a:t>
            </a:r>
          </a:p>
        </p:txBody>
      </p:sp>
    </p:spTree>
    <p:extLst>
      <p:ext uri="{BB962C8B-B14F-4D97-AF65-F5344CB8AC3E}">
        <p14:creationId xmlns:p14="http://schemas.microsoft.com/office/powerpoint/2010/main" val="22418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1" y="1275588"/>
            <a:ext cx="2985091" cy="3717036"/>
          </a:xfrm>
        </p:spPr>
        <p:txBody>
          <a:bodyPr/>
          <a:lstStyle/>
          <a:p>
            <a:r>
              <a:rPr lang="en-US" dirty="0" smtClean="0"/>
              <a:t>“Is </a:t>
            </a:r>
            <a:r>
              <a:rPr lang="en-US" dirty="0"/>
              <a:t>this on the test?”</a:t>
            </a:r>
            <a:br>
              <a:rPr lang="en-US" dirty="0"/>
            </a:br>
            <a:r>
              <a:rPr lang="en-US" sz="1875" dirty="0"/>
              <a:t>-every student ever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410200" y="1275800"/>
            <a:ext cx="4684014" cy="1160387"/>
          </a:xfrm>
        </p:spPr>
        <p:txBody>
          <a:bodyPr>
            <a:noAutofit/>
          </a:bodyPr>
          <a:lstStyle/>
          <a:p>
            <a:r>
              <a:rPr lang="en-US" sz="3000" b="1" i="0" u="sng">
                <a:solidFill>
                  <a:schemeClr val="accent1">
                    <a:lumMod val="75000"/>
                  </a:schemeClr>
                </a:solidFill>
              </a:rPr>
              <a:t>Testing</a:t>
            </a:r>
            <a:r>
              <a:rPr lang="en-US" sz="3000" b="1" i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</a:rPr>
              <a:t>for Transfer means </a:t>
            </a:r>
            <a:r>
              <a:rPr lang="en-US" sz="3000" b="1" i="0" u="sng" dirty="0">
                <a:solidFill>
                  <a:schemeClr val="accent1">
                    <a:lumMod val="75000"/>
                  </a:schemeClr>
                </a:solidFill>
              </a:rPr>
              <a:t>Teaching</a:t>
            </a:r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</a:rPr>
              <a:t> for Transfer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9067" y="4211131"/>
            <a:ext cx="40158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3000" b="1" i="1" dirty="0">
                <a:solidFill>
                  <a:srgbClr val="439EB7">
                    <a:lumMod val="75000"/>
                  </a:srgbClr>
                </a:solidFill>
                <a:latin typeface="Corbel" panose="020B0503020204020204"/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668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Schoolbook</vt:lpstr>
      <vt:lpstr>Corbel</vt:lpstr>
      <vt:lpstr>Open Sans Light</vt:lpstr>
      <vt:lpstr>1_Headlines</vt:lpstr>
      <vt:lpstr>Assessing {And building} transfer</vt:lpstr>
      <vt:lpstr>“Is this on the test?” -every student ever</vt:lpstr>
      <vt:lpstr>What do I want my students to be able to do 6 months after my class is over?</vt:lpstr>
      <vt:lpstr>Teaching is Inherently Cultural  Assessments are also Inherently Cultural</vt:lpstr>
      <vt:lpstr>PowerPoint Presentation</vt:lpstr>
      <vt:lpstr>“You are a statistics consultant to the project summarized below.” </vt:lpstr>
      <vt:lpstr>“You are a statistics consultant to the project summarized below.” </vt:lpstr>
      <vt:lpstr>“Is this on the test?” -every student ever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{And building} transfer</dc:title>
  <dc:creator>Chavez, Andrew R</dc:creator>
  <cp:lastModifiedBy>Chavez, Andrew R</cp:lastModifiedBy>
  <cp:revision>1</cp:revision>
  <dcterms:created xsi:type="dcterms:W3CDTF">2017-05-05T15:43:04Z</dcterms:created>
  <dcterms:modified xsi:type="dcterms:W3CDTF">2017-05-05T15:43:40Z</dcterms:modified>
</cp:coreProperties>
</file>