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Montserrat"/>
      <p:regular r:id="rId30"/>
      <p:bold r:id="rId31"/>
      <p:italic r:id="rId32"/>
      <p:boldItalic r:id="rId33"/>
    </p:embeddedFont>
    <p:embeddedFont>
      <p:font typeface="La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qair.com/us/usa/california/los-angele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sthmacoalitionla.org/#:~:text=Los%20Angeles%20County%3A,children%20(9%25)%20have%20asthma.&amp;text=About%201%20in%2014%20adults%20(6%25)%20have%20asthm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58cb05b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58cb05b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a58cb05bd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a58cb05bd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58cb05bd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58cb05bd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a58cb05bd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a58cb05bd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a58cb05bd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a58cb05bd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a58cb05bd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a58cb05bd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a58cb05bd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a58cb05bd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a58cb05bd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a58cb05bd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78595fad5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8595fad5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78595fae95_5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78595fae95_5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dbdce6c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dbdce6c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78595fae95_5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78595fae95_5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78595fae95_5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8595fae95_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78595fae95_5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78595fae95_5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a58cb05bd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a58cb05bd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78595fad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78595fad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d9d19a63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d9d19a63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36857c71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36857c71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a77d9595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a77d9595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@Peter </a:t>
            </a:r>
            <a:r>
              <a:rPr lang="en" sz="1200" u="sng">
                <a:hlinkClick r:id="rId2"/>
              </a:rPr>
              <a:t>https://www.iqair.com/us/usa/california/los-angeles</a:t>
            </a:r>
            <a:r>
              <a:rPr lang="en" sz="1200"/>
              <a:t> to be able to talk more about this section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Air Pollution is an enormous health hazard for everyone in Los Angeles, and it continues to get exponentially worse every year. </a:t>
            </a:r>
            <a:endParaRPr sz="1200"/>
          </a:p>
          <a:p>
            <a:pPr indent="0" lvl="0" marL="0" rtl="0" algn="l">
              <a:spcBef>
                <a:spcPts val="0"/>
              </a:spcBef>
              <a:spcAft>
                <a:spcPts val="0"/>
              </a:spcAft>
              <a:buNone/>
            </a:pPr>
            <a:r>
              <a:rPr lang="en" sz="1200"/>
              <a:t>It puts those who have respiratory illnesses at risk, and it continues to hurt people’s daily life.</a:t>
            </a:r>
            <a:endParaRPr sz="1200"/>
          </a:p>
          <a:p>
            <a:pPr indent="0" lvl="0" marL="0" rtl="0" algn="l">
              <a:spcBef>
                <a:spcPts val="0"/>
              </a:spcBef>
              <a:spcAft>
                <a:spcPts val="0"/>
              </a:spcAft>
              <a:buNone/>
            </a:pPr>
            <a:r>
              <a:rPr lang="en" sz="1200"/>
              <a:t>The US Environmental Protection Agency identifies Los Angeles as not meeting its air quality standards for several pollutants. So, how does this affect us?</a:t>
            </a:r>
            <a:endParaRPr sz="1200"/>
          </a:p>
          <a:p>
            <a:pPr indent="0" lvl="0" marL="0" rtl="0" algn="l">
              <a:spcBef>
                <a:spcPts val="0"/>
              </a:spcBef>
              <a:spcAft>
                <a:spcPts val="0"/>
              </a:spcAft>
              <a:buNone/>
            </a:pPr>
            <a:r>
              <a:rPr lang="en" sz="1200"/>
              <a:t>Well, it affects our entire ecosystem, our environment. An increase in Air Pollution will further accelerate the climate change taking place here in Los Angeles. </a:t>
            </a:r>
            <a:endParaRPr sz="1200"/>
          </a:p>
          <a:p>
            <a:pPr indent="0" lvl="0" marL="0" rtl="0" algn="l">
              <a:spcBef>
                <a:spcPts val="0"/>
              </a:spcBef>
              <a:spcAft>
                <a:spcPts val="0"/>
              </a:spcAft>
              <a:buNone/>
            </a:pPr>
            <a:r>
              <a:rPr lang="en" sz="1200"/>
              <a:t>There is an abundant amount of scientific research articles that show the direct correlation between air pollution and climate change, likewise for Air Pollution and health. </a:t>
            </a:r>
            <a:endParaRPr sz="1200"/>
          </a:p>
          <a:p>
            <a:pPr indent="0" lvl="0" marL="0" rtl="0" algn="l">
              <a:spcBef>
                <a:spcPts val="0"/>
              </a:spcBef>
              <a:spcAft>
                <a:spcPts val="0"/>
              </a:spcAft>
              <a:buNone/>
            </a:pPr>
            <a:r>
              <a:rPr lang="en" sz="1200"/>
              <a:t>High temperatures and droughts are likely to increase the severity and frequency of wildfires, which will negatively impact our air quality. </a:t>
            </a:r>
            <a:endParaRPr sz="1200"/>
          </a:p>
          <a:p>
            <a:pPr indent="0" lvl="0" marL="0" rtl="0" algn="l">
              <a:spcBef>
                <a:spcPts val="0"/>
              </a:spcBef>
              <a:spcAft>
                <a:spcPts val="0"/>
              </a:spcAft>
              <a:buNone/>
            </a:pPr>
            <a:r>
              <a:rPr lang="en" sz="1200"/>
              <a:t>Many states in the west of the US, especially California, are prone to wildfires. </a:t>
            </a:r>
            <a:endParaRPr sz="1200"/>
          </a:p>
          <a:p>
            <a:pPr indent="0" lvl="0" marL="0" rtl="0" algn="l">
              <a:spcBef>
                <a:spcPts val="0"/>
              </a:spcBef>
              <a:spcAft>
                <a:spcPts val="0"/>
              </a:spcAft>
              <a:buNone/>
            </a:pPr>
            <a:r>
              <a:rPr lang="en" sz="1200"/>
              <a:t>2020 was just an example of how bad these fires can get. The August complex Fire was the worst wildfire in California to date and emitted a tremendous amount of pollutants in the air.</a:t>
            </a:r>
            <a:endParaRPr sz="1200"/>
          </a:p>
          <a:p>
            <a:pPr indent="0" lvl="0" marL="0" rtl="0" algn="l">
              <a:spcBef>
                <a:spcPts val="0"/>
              </a:spcBef>
              <a:spcAft>
                <a:spcPts val="0"/>
              </a:spcAft>
              <a:buNone/>
            </a:pPr>
            <a:r>
              <a:rPr lang="en" sz="1200"/>
              <a:t>Los Angeles County remains on of the most polluted regions in the nation.</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d9d19a63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d9d19a63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http://www.asthmacoalitionla.org/#:~:text=Los%20Angeles%20County%3A,children%20(9%25)%20have%20asthma.&amp;text=About%201%20in%2014%20adults%20(6%25)%20have%20asthma</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t>Air Pollution in Los Angeles has a negative impact on people’s lives and causes </a:t>
            </a:r>
            <a:r>
              <a:rPr lang="en" sz="1200"/>
              <a:t>respiratory</a:t>
            </a:r>
            <a:r>
              <a:rPr lang="en" sz="1200"/>
              <a:t> illness affecting both children and adults . </a:t>
            </a:r>
            <a:endParaRPr sz="1200"/>
          </a:p>
          <a:p>
            <a:pPr indent="0" lvl="0" marL="0" rtl="0" algn="l">
              <a:spcBef>
                <a:spcPts val="0"/>
              </a:spcBef>
              <a:spcAft>
                <a:spcPts val="0"/>
              </a:spcAft>
              <a:buNone/>
            </a:pPr>
            <a:r>
              <a:rPr lang="en" sz="1200">
                <a:highlight>
                  <a:srgbClr val="FFFFFF"/>
                </a:highlight>
              </a:rPr>
              <a:t>Exposure to air pollutants is a concern in urban areas, like Los Angeles, because of the highly dense populations exposed to air pollution and the high number of emission sources.</a:t>
            </a:r>
            <a:endParaRPr sz="1200">
              <a:highlight>
                <a:srgbClr val="FFFFFF"/>
              </a:highlight>
            </a:endParaRPr>
          </a:p>
          <a:p>
            <a:pPr indent="0" lvl="0" marL="0" rtl="0" algn="l">
              <a:spcBef>
                <a:spcPts val="0"/>
              </a:spcBef>
              <a:spcAft>
                <a:spcPts val="0"/>
              </a:spcAft>
              <a:buNone/>
            </a:pPr>
            <a:r>
              <a:rPr lang="en" sz="1200">
                <a:highlight>
                  <a:srgbClr val="FFFFFF"/>
                </a:highlight>
              </a:rPr>
              <a:t>Respiratory</a:t>
            </a:r>
            <a:r>
              <a:rPr lang="en" sz="1200">
                <a:highlight>
                  <a:srgbClr val="FFFFFF"/>
                </a:highlight>
              </a:rPr>
              <a:t> and Cardiovascular diseases caused by air pollution is one of the most critical health problems worldwide.</a:t>
            </a:r>
            <a:endParaRPr sz="1200">
              <a:highlight>
                <a:srgbClr val="FFFFFF"/>
              </a:highlight>
            </a:endParaRPr>
          </a:p>
          <a:p>
            <a:pPr indent="0" lvl="0" marL="0" rtl="0" algn="l">
              <a:spcBef>
                <a:spcPts val="0"/>
              </a:spcBef>
              <a:spcAft>
                <a:spcPts val="0"/>
              </a:spcAft>
              <a:buNone/>
            </a:pPr>
            <a:r>
              <a:rPr lang="en" sz="1200">
                <a:solidFill>
                  <a:schemeClr val="dk1"/>
                </a:solidFill>
                <a:highlight>
                  <a:srgbClr val="FFFFFF"/>
                </a:highlight>
              </a:rPr>
              <a:t>Ambient air pollution (AAP) and particulate matters (PM) have been closely associated with adverse health effects such as respiratory disease and cardiovascular diseases. Previous studies have examined the adverse health effects associated with short- and long-term exposure to AAP and outdoor PM on respiratory disease.</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rPr lang="en" sz="1200">
                <a:highlight>
                  <a:srgbClr val="FFFFFF"/>
                </a:highlight>
              </a:rPr>
              <a:t>Children who live in economically disadvantaged areas with high traffic density may be particularly susceptible to asthma exacerbation from air pollution exposure. </a:t>
            </a:r>
            <a:endParaRPr sz="1200">
              <a:highlight>
                <a:srgbClr val="FFFFFF"/>
              </a:highlight>
            </a:endParaRPr>
          </a:p>
          <a:p>
            <a:pPr indent="0" lvl="0" marL="0" rtl="0" algn="l">
              <a:spcBef>
                <a:spcPts val="0"/>
              </a:spcBef>
              <a:spcAft>
                <a:spcPts val="0"/>
              </a:spcAft>
              <a:buNone/>
            </a:pPr>
            <a:r>
              <a:t/>
            </a:r>
            <a:endParaRPr sz="1300">
              <a:solidFill>
                <a:srgbClr val="2D333D"/>
              </a:solidFill>
              <a:highlight>
                <a:srgbClr val="FFFFFF"/>
              </a:highlight>
            </a:endParaRPr>
          </a:p>
          <a:p>
            <a:pPr indent="0" lvl="0" marL="0" rtl="0" algn="l">
              <a:spcBef>
                <a:spcPts val="0"/>
              </a:spcBef>
              <a:spcAft>
                <a:spcPts val="0"/>
              </a:spcAft>
              <a:buNone/>
            </a:pPr>
            <a:r>
              <a:rPr lang="en" sz="1200">
                <a:solidFill>
                  <a:schemeClr val="dk1"/>
                </a:solidFill>
                <a:highlight>
                  <a:srgbClr val="FFFFFF"/>
                </a:highlight>
              </a:rPr>
              <a:t>Here are some statistics from LA County. (Read Slides)</a:t>
            </a:r>
            <a:endParaRPr sz="1200">
              <a:solidFill>
                <a:schemeClr val="dk1"/>
              </a:solidFill>
              <a:highlight>
                <a:srgbClr val="FFFFFF"/>
              </a:highlight>
            </a:endParaRPr>
          </a:p>
          <a:p>
            <a:pPr indent="0" lvl="0" marL="0" rtl="0" algn="l">
              <a:spcBef>
                <a:spcPts val="0"/>
              </a:spcBef>
              <a:spcAft>
                <a:spcPts val="0"/>
              </a:spcAft>
              <a:buNone/>
            </a:pPr>
            <a:r>
              <a:t/>
            </a:r>
            <a:endParaRPr sz="1300">
              <a:solidFill>
                <a:schemeClr val="dk1"/>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5ada30e6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5ada30e6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5ada30e6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5ada30e6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eafb53dd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eafb53dd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jp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2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jp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hyperlink" Target="https://www.latimes.com/california/story/2020-09-10/los-angeles-had-its-worst-smog-in-26-years-during-heat-wave" TargetMode="External"/><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29.png"/><Relationship Id="rId7"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82975"/>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Artificial Intelligence and Data Science for Air Pollution Prediction and Visualization</a:t>
            </a:r>
            <a:endParaRPr sz="3600"/>
          </a:p>
        </p:txBody>
      </p:sp>
      <p:sp>
        <p:nvSpPr>
          <p:cNvPr id="135" name="Google Shape;135;p13"/>
          <p:cNvSpPr txBox="1"/>
          <p:nvPr>
            <p:ph idx="1" type="subTitle"/>
          </p:nvPr>
        </p:nvSpPr>
        <p:spPr>
          <a:xfrm>
            <a:off x="5083950" y="2879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Members: </a:t>
            </a:r>
            <a:r>
              <a:rPr lang="en"/>
              <a:t> Larry Gutierrez, </a:t>
            </a:r>
            <a:r>
              <a:rPr lang="en"/>
              <a:t>Micky Chan, Eric Chan, Peter Gatsby, Jose Landa</a:t>
            </a:r>
            <a:endParaRPr/>
          </a:p>
          <a:p>
            <a:pPr indent="0" lvl="0" marL="0" rtl="0" algn="l">
              <a:spcBef>
                <a:spcPts val="0"/>
              </a:spcBef>
              <a:spcAft>
                <a:spcPts val="0"/>
              </a:spcAft>
              <a:buNone/>
            </a:pPr>
            <a:r>
              <a:rPr lang="en"/>
              <a:t>Advisor: Mohammad Pourhomayoun</a:t>
            </a:r>
            <a:endParaRPr/>
          </a:p>
          <a:p>
            <a:pPr indent="0" lvl="0" marL="0" rtl="0" algn="l">
              <a:spcBef>
                <a:spcPts val="0"/>
              </a:spcBef>
              <a:spcAft>
                <a:spcPts val="0"/>
              </a:spcAft>
              <a:buNone/>
            </a:pPr>
            <a:r>
              <a:rPr lang="en"/>
              <a:t>Sponsors: NASA and LA City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2"/>
          <p:cNvPicPr preferRelativeResize="0"/>
          <p:nvPr/>
        </p:nvPicPr>
        <p:blipFill>
          <a:blip r:embed="rId3">
            <a:alphaModFix/>
          </a:blip>
          <a:stretch>
            <a:fillRect/>
          </a:stretch>
        </p:blipFill>
        <p:spPr>
          <a:xfrm>
            <a:off x="152400" y="152400"/>
            <a:ext cx="8622381"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23"/>
          <p:cNvPicPr preferRelativeResize="0"/>
          <p:nvPr/>
        </p:nvPicPr>
        <p:blipFill>
          <a:blip r:embed="rId3">
            <a:alphaModFix/>
          </a:blip>
          <a:stretch>
            <a:fillRect/>
          </a:stretch>
        </p:blipFill>
        <p:spPr>
          <a:xfrm>
            <a:off x="152400" y="152400"/>
            <a:ext cx="8634702"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4"/>
          <p:cNvPicPr preferRelativeResize="0"/>
          <p:nvPr/>
        </p:nvPicPr>
        <p:blipFill>
          <a:blip r:embed="rId3">
            <a:alphaModFix/>
          </a:blip>
          <a:stretch>
            <a:fillRect/>
          </a:stretch>
        </p:blipFill>
        <p:spPr>
          <a:xfrm>
            <a:off x="152400" y="152400"/>
            <a:ext cx="8622381"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25"/>
          <p:cNvPicPr preferRelativeResize="0"/>
          <p:nvPr/>
        </p:nvPicPr>
        <p:blipFill>
          <a:blip r:embed="rId3">
            <a:alphaModFix/>
          </a:blip>
          <a:stretch>
            <a:fillRect/>
          </a:stretch>
        </p:blipFill>
        <p:spPr>
          <a:xfrm>
            <a:off x="152400" y="152400"/>
            <a:ext cx="8626135"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6"/>
          <p:cNvPicPr preferRelativeResize="0"/>
          <p:nvPr/>
        </p:nvPicPr>
        <p:blipFill>
          <a:blip r:embed="rId3">
            <a:alphaModFix/>
          </a:blip>
          <a:stretch>
            <a:fillRect/>
          </a:stretch>
        </p:blipFill>
        <p:spPr>
          <a:xfrm>
            <a:off x="152400" y="152400"/>
            <a:ext cx="8644312"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7"/>
          <p:cNvPicPr preferRelativeResize="0"/>
          <p:nvPr/>
        </p:nvPicPr>
        <p:blipFill>
          <a:blip r:embed="rId3">
            <a:alphaModFix/>
          </a:blip>
          <a:stretch>
            <a:fillRect/>
          </a:stretch>
        </p:blipFill>
        <p:spPr>
          <a:xfrm>
            <a:off x="152400" y="152400"/>
            <a:ext cx="8639507"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8"/>
          <p:cNvPicPr preferRelativeResize="0"/>
          <p:nvPr/>
        </p:nvPicPr>
        <p:blipFill>
          <a:blip r:embed="rId3">
            <a:alphaModFix/>
          </a:blip>
          <a:stretch>
            <a:fillRect/>
          </a:stretch>
        </p:blipFill>
        <p:spPr>
          <a:xfrm>
            <a:off x="152400" y="152400"/>
            <a:ext cx="8621334"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Application Background</a:t>
            </a:r>
            <a:endParaRPr/>
          </a:p>
        </p:txBody>
      </p:sp>
      <p:sp>
        <p:nvSpPr>
          <p:cNvPr id="237" name="Google Shape;237;p29"/>
          <p:cNvSpPr txBox="1"/>
          <p:nvPr>
            <p:ph idx="1" type="body"/>
          </p:nvPr>
        </p:nvSpPr>
        <p:spPr>
          <a:xfrm>
            <a:off x="825125" y="1666500"/>
            <a:ext cx="7038900" cy="3228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Air Pollution data </a:t>
            </a:r>
            <a:r>
              <a:rPr lang="en" sz="2000"/>
              <a:t>is not</a:t>
            </a:r>
            <a:r>
              <a:rPr lang="en" sz="2000"/>
              <a:t> user friendly </a:t>
            </a:r>
            <a:endParaRPr sz="2000"/>
          </a:p>
          <a:p>
            <a:pPr indent="0" lvl="0" marL="457200" rtl="0" algn="l">
              <a:spcBef>
                <a:spcPts val="1600"/>
              </a:spcBef>
              <a:spcAft>
                <a:spcPts val="0"/>
              </a:spcAft>
              <a:buNone/>
            </a:pPr>
            <a:r>
              <a:t/>
            </a:r>
            <a:endParaRPr sz="2000"/>
          </a:p>
          <a:p>
            <a:pPr indent="-355600" lvl="0" marL="457200" rtl="0" algn="l">
              <a:spcBef>
                <a:spcPts val="1600"/>
              </a:spcBef>
              <a:spcAft>
                <a:spcPts val="0"/>
              </a:spcAft>
              <a:buSzPts val="2000"/>
              <a:buChar char="●"/>
            </a:pPr>
            <a:r>
              <a:rPr lang="en" sz="2000"/>
              <a:t>Web Application is useful, but not always easily accessible</a:t>
            </a:r>
            <a:endParaRPr sz="2000"/>
          </a:p>
          <a:p>
            <a:pPr indent="0" lvl="0" marL="457200" rtl="0" algn="l">
              <a:spcBef>
                <a:spcPts val="1600"/>
              </a:spcBef>
              <a:spcAft>
                <a:spcPts val="0"/>
              </a:spcAft>
              <a:buNone/>
            </a:pPr>
            <a:r>
              <a:t/>
            </a:r>
            <a:endParaRPr sz="2000"/>
          </a:p>
          <a:p>
            <a:pPr indent="-355600" lvl="0" marL="457200" rtl="0" algn="l">
              <a:spcBef>
                <a:spcPts val="1600"/>
              </a:spcBef>
              <a:spcAft>
                <a:spcPts val="0"/>
              </a:spcAft>
              <a:buSzPts val="2000"/>
              <a:buChar char="●"/>
            </a:pPr>
            <a:r>
              <a:rPr lang="en" sz="2000"/>
              <a:t>Android Firmware (template)</a:t>
            </a:r>
            <a:endParaRPr sz="2000"/>
          </a:p>
          <a:p>
            <a:pPr indent="0" lvl="0" marL="457200" rtl="0" algn="l">
              <a:spcBef>
                <a:spcPts val="1600"/>
              </a:spcBef>
              <a:spcAft>
                <a:spcPts val="0"/>
              </a:spcAft>
              <a:buNone/>
            </a:pPr>
            <a:r>
              <a:t/>
            </a:r>
            <a:endParaRPr sz="1800"/>
          </a:p>
          <a:p>
            <a:pPr indent="0" lvl="0" marL="457200" rtl="0" algn="l">
              <a:spcBef>
                <a:spcPts val="1600"/>
              </a:spcBef>
              <a:spcAft>
                <a:spcPts val="0"/>
              </a:spcAft>
              <a:buNone/>
            </a:pPr>
            <a:r>
              <a:t/>
            </a:r>
            <a:endParaRPr sz="1800"/>
          </a:p>
          <a:p>
            <a:pPr indent="0" lvl="0" marL="914400" rtl="0" algn="l">
              <a:spcBef>
                <a:spcPts val="1600"/>
              </a:spcBef>
              <a:spcAft>
                <a:spcPts val="0"/>
              </a:spcAft>
              <a:buNone/>
            </a:pPr>
            <a:r>
              <a:t/>
            </a:r>
            <a:endParaRPr sz="1400"/>
          </a:p>
          <a:p>
            <a:pPr indent="0" lvl="0" marL="457200" rtl="0" algn="l">
              <a:spcBef>
                <a:spcPts val="1600"/>
              </a:spcBef>
              <a:spcAft>
                <a:spcPts val="1600"/>
              </a:spcAft>
              <a:buNone/>
            </a:pPr>
            <a:br>
              <a:rPr lang="en"/>
            </a:br>
            <a:r>
              <a:rPr lang="en"/>
              <a:t>	</a:t>
            </a:r>
            <a:endParaRPr/>
          </a:p>
        </p:txBody>
      </p:sp>
      <p:pic>
        <p:nvPicPr>
          <p:cNvPr id="238" name="Google Shape;238;p29"/>
          <p:cNvPicPr preferRelativeResize="0"/>
          <p:nvPr/>
        </p:nvPicPr>
        <p:blipFill>
          <a:blip r:embed="rId3">
            <a:alphaModFix/>
          </a:blip>
          <a:stretch>
            <a:fillRect/>
          </a:stretch>
        </p:blipFill>
        <p:spPr>
          <a:xfrm>
            <a:off x="6138375" y="3494117"/>
            <a:ext cx="1550401" cy="1353475"/>
          </a:xfrm>
          <a:prstGeom prst="rect">
            <a:avLst/>
          </a:prstGeom>
          <a:noFill/>
          <a:ln>
            <a:noFill/>
          </a:ln>
        </p:spPr>
      </p:pic>
      <p:pic>
        <p:nvPicPr>
          <p:cNvPr id="239" name="Google Shape;239;p29"/>
          <p:cNvPicPr preferRelativeResize="0"/>
          <p:nvPr/>
        </p:nvPicPr>
        <p:blipFill>
          <a:blip r:embed="rId4">
            <a:alphaModFix/>
          </a:blip>
          <a:stretch>
            <a:fillRect/>
          </a:stretch>
        </p:blipFill>
        <p:spPr>
          <a:xfrm>
            <a:off x="6138375" y="956750"/>
            <a:ext cx="2691300" cy="1513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Application Purpose</a:t>
            </a:r>
            <a:endParaRPr/>
          </a:p>
        </p:txBody>
      </p:sp>
      <p:sp>
        <p:nvSpPr>
          <p:cNvPr id="245" name="Google Shape;245;p30"/>
          <p:cNvSpPr txBox="1"/>
          <p:nvPr>
            <p:ph idx="1" type="body"/>
          </p:nvPr>
        </p:nvSpPr>
        <p:spPr>
          <a:xfrm>
            <a:off x="1253100" y="13078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Track certain air pollutant levels throughout regions</a:t>
            </a:r>
            <a:endParaRPr sz="1800"/>
          </a:p>
          <a:p>
            <a:pPr indent="-342900" lvl="0" marL="457200" rtl="0" algn="l">
              <a:spcBef>
                <a:spcPts val="0"/>
              </a:spcBef>
              <a:spcAft>
                <a:spcPts val="0"/>
              </a:spcAft>
              <a:buSzPts val="1800"/>
              <a:buChar char="●"/>
            </a:pPr>
            <a:r>
              <a:rPr lang="en" sz="1800"/>
              <a:t>Provide varying levels of air quality pollutants using ArcGIS Database</a:t>
            </a:r>
            <a:endParaRPr sz="1800"/>
          </a:p>
          <a:p>
            <a:pPr indent="-342900" lvl="0" marL="457200" rtl="0" algn="l">
              <a:spcBef>
                <a:spcPts val="0"/>
              </a:spcBef>
              <a:spcAft>
                <a:spcPts val="0"/>
              </a:spcAft>
              <a:buSzPts val="1800"/>
              <a:buChar char="●"/>
            </a:pPr>
            <a:r>
              <a:rPr lang="en" sz="1800"/>
              <a:t>Accurately predict air quality in the future</a:t>
            </a:r>
            <a:endParaRPr sz="1800"/>
          </a:p>
          <a:p>
            <a:pPr indent="-342900" lvl="0" marL="457200" rtl="0" algn="l">
              <a:spcBef>
                <a:spcPts val="0"/>
              </a:spcBef>
              <a:spcAft>
                <a:spcPts val="0"/>
              </a:spcAft>
              <a:buSzPts val="1800"/>
              <a:buChar char="●"/>
            </a:pPr>
            <a:r>
              <a:rPr lang="en" sz="1800"/>
              <a:t>Convenient data access</a:t>
            </a:r>
            <a:endParaRPr sz="1800"/>
          </a:p>
          <a:p>
            <a:pPr indent="0" lvl="0" marL="0" rtl="0" algn="l">
              <a:spcBef>
                <a:spcPts val="1600"/>
              </a:spcBef>
              <a:spcAft>
                <a:spcPts val="0"/>
              </a:spcAft>
              <a:buNone/>
            </a:pPr>
            <a:r>
              <a:t/>
            </a:r>
            <a:endParaRPr sz="1800"/>
          </a:p>
          <a:p>
            <a:pPr indent="0" lvl="0" marL="457200" rtl="0" algn="l">
              <a:spcBef>
                <a:spcPts val="1600"/>
              </a:spcBef>
              <a:spcAft>
                <a:spcPts val="0"/>
              </a:spcAft>
              <a:buNone/>
            </a:pPr>
            <a:r>
              <a:t/>
            </a:r>
            <a:endParaRPr sz="1800"/>
          </a:p>
          <a:p>
            <a:pPr indent="0" lvl="0" marL="914400" rtl="0" algn="l">
              <a:spcBef>
                <a:spcPts val="1600"/>
              </a:spcBef>
              <a:spcAft>
                <a:spcPts val="0"/>
              </a:spcAft>
              <a:buNone/>
            </a:pPr>
            <a:r>
              <a:t/>
            </a:r>
            <a:endParaRPr sz="1400"/>
          </a:p>
          <a:p>
            <a:pPr indent="0" lvl="0" marL="457200" rtl="0" algn="l">
              <a:spcBef>
                <a:spcPts val="1600"/>
              </a:spcBef>
              <a:spcAft>
                <a:spcPts val="1600"/>
              </a:spcAft>
              <a:buNone/>
            </a:pPr>
            <a:br>
              <a:rPr lang="en"/>
            </a:br>
            <a:r>
              <a:rPr lang="en"/>
              <a:t>	</a:t>
            </a:r>
            <a:endParaRPr/>
          </a:p>
        </p:txBody>
      </p:sp>
      <p:pic>
        <p:nvPicPr>
          <p:cNvPr id="246" name="Google Shape;246;p30"/>
          <p:cNvPicPr preferRelativeResize="0"/>
          <p:nvPr/>
        </p:nvPicPr>
        <p:blipFill>
          <a:blip r:embed="rId3">
            <a:alphaModFix/>
          </a:blip>
          <a:stretch>
            <a:fillRect/>
          </a:stretch>
        </p:blipFill>
        <p:spPr>
          <a:xfrm>
            <a:off x="5598649" y="2912925"/>
            <a:ext cx="3263601" cy="1863226"/>
          </a:xfrm>
          <a:prstGeom prst="rect">
            <a:avLst/>
          </a:prstGeom>
          <a:noFill/>
          <a:ln>
            <a:noFill/>
          </a:ln>
        </p:spPr>
      </p:pic>
      <p:pic>
        <p:nvPicPr>
          <p:cNvPr id="247" name="Google Shape;247;p30"/>
          <p:cNvPicPr preferRelativeResize="0"/>
          <p:nvPr/>
        </p:nvPicPr>
        <p:blipFill>
          <a:blip r:embed="rId4">
            <a:alphaModFix/>
          </a:blip>
          <a:stretch>
            <a:fillRect/>
          </a:stretch>
        </p:blipFill>
        <p:spPr>
          <a:xfrm>
            <a:off x="682300" y="3062725"/>
            <a:ext cx="3653499" cy="19180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1"/>
          <p:cNvSpPr txBox="1"/>
          <p:nvPr>
            <p:ph type="title"/>
          </p:nvPr>
        </p:nvSpPr>
        <p:spPr>
          <a:xfrm>
            <a:off x="1297500" y="4603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t>
            </a:r>
            <a:r>
              <a:rPr lang="en"/>
              <a:t>we've</a:t>
            </a:r>
            <a:r>
              <a:rPr lang="en"/>
              <a:t> </a:t>
            </a:r>
            <a:r>
              <a:rPr lang="en"/>
              <a:t>done and how it helps</a:t>
            </a:r>
            <a:endParaRPr/>
          </a:p>
        </p:txBody>
      </p:sp>
      <p:sp>
        <p:nvSpPr>
          <p:cNvPr id="253" name="Google Shape;253;p31"/>
          <p:cNvSpPr txBox="1"/>
          <p:nvPr>
            <p:ph idx="1" type="body"/>
          </p:nvPr>
        </p:nvSpPr>
        <p:spPr>
          <a:xfrm>
            <a:off x="1253100" y="13744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Create a homepage with a location search bar (</a:t>
            </a:r>
            <a:r>
              <a:rPr lang="en" sz="1800"/>
              <a:t>work in progress</a:t>
            </a:r>
            <a:r>
              <a:rPr lang="en" sz="1800"/>
              <a:t>)</a:t>
            </a:r>
            <a:endParaRPr sz="1800"/>
          </a:p>
          <a:p>
            <a:pPr indent="-342900" lvl="0" marL="457200" rtl="0" algn="l">
              <a:spcBef>
                <a:spcPts val="0"/>
              </a:spcBef>
              <a:spcAft>
                <a:spcPts val="0"/>
              </a:spcAft>
              <a:buSzPts val="1800"/>
              <a:buChar char="●"/>
            </a:pPr>
            <a:r>
              <a:rPr lang="en" sz="1800"/>
              <a:t>Provide levels of Ozone using ArcGIS database</a:t>
            </a:r>
            <a:endParaRPr sz="1800"/>
          </a:p>
          <a:p>
            <a:pPr indent="-342900" lvl="0" marL="457200" rtl="0" algn="l">
              <a:spcBef>
                <a:spcPts val="0"/>
              </a:spcBef>
              <a:spcAft>
                <a:spcPts val="0"/>
              </a:spcAft>
              <a:buSzPts val="1800"/>
              <a:buChar char="●"/>
            </a:pPr>
            <a:r>
              <a:rPr lang="en" sz="1800"/>
              <a:t>Provide levels of PM 2.5 using ArcGIS database</a:t>
            </a:r>
            <a:endParaRPr/>
          </a:p>
        </p:txBody>
      </p:sp>
      <p:pic>
        <p:nvPicPr>
          <p:cNvPr id="254" name="Google Shape;254;p31"/>
          <p:cNvPicPr preferRelativeResize="0"/>
          <p:nvPr/>
        </p:nvPicPr>
        <p:blipFill>
          <a:blip r:embed="rId3">
            <a:alphaModFix/>
          </a:blip>
          <a:stretch>
            <a:fillRect/>
          </a:stretch>
        </p:blipFill>
        <p:spPr>
          <a:xfrm>
            <a:off x="2712400" y="2571750"/>
            <a:ext cx="2984650" cy="2378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42975" y="6662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Definitions</a:t>
            </a:r>
            <a:endParaRPr/>
          </a:p>
        </p:txBody>
      </p:sp>
      <p:sp>
        <p:nvSpPr>
          <p:cNvPr id="141" name="Google Shape;141;p14"/>
          <p:cNvSpPr txBox="1"/>
          <p:nvPr>
            <p:ph idx="1" type="body"/>
          </p:nvPr>
        </p:nvSpPr>
        <p:spPr>
          <a:xfrm>
            <a:off x="812525" y="1516125"/>
            <a:ext cx="6597000" cy="19833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Air pollution is a mix of particles and gases that can reach harmful concentrations</a:t>
            </a:r>
            <a:endParaRPr/>
          </a:p>
          <a:p>
            <a:pPr indent="-298450" lvl="1" marL="914400" rtl="0" algn="l">
              <a:spcBef>
                <a:spcPts val="0"/>
              </a:spcBef>
              <a:spcAft>
                <a:spcPts val="0"/>
              </a:spcAft>
              <a:buSzPts val="1100"/>
              <a:buChar char="○"/>
            </a:pPr>
            <a:r>
              <a:rPr lang="en"/>
              <a:t>Most prevalent types of air pollution is smog (ground-level O3) and soot (PM)</a:t>
            </a:r>
            <a:endParaRPr/>
          </a:p>
          <a:p>
            <a:pPr indent="-298450" lvl="1" marL="914400" rtl="0" algn="l">
              <a:spcBef>
                <a:spcPts val="0"/>
              </a:spcBef>
              <a:spcAft>
                <a:spcPts val="0"/>
              </a:spcAft>
              <a:buSzPts val="1100"/>
              <a:buChar char="○"/>
            </a:pPr>
            <a:r>
              <a:rPr lang="en"/>
              <a:t>Others include black carbon (BC), nitrogen oxides (NO and NO2), and sulfur dioxide (SO2)</a:t>
            </a:r>
            <a:endParaRPr/>
          </a:p>
          <a:p>
            <a:pPr indent="-311150" lvl="0" marL="457200" rtl="0" algn="l">
              <a:spcBef>
                <a:spcPts val="0"/>
              </a:spcBef>
              <a:spcAft>
                <a:spcPts val="0"/>
              </a:spcAft>
              <a:buSzPts val="1300"/>
              <a:buChar char="●"/>
            </a:pPr>
            <a:r>
              <a:rPr lang="en"/>
              <a:t>Most common causes of air pollution:</a:t>
            </a:r>
            <a:endParaRPr/>
          </a:p>
          <a:p>
            <a:pPr indent="-298450" lvl="1" marL="914400" rtl="0" algn="l">
              <a:spcBef>
                <a:spcPts val="0"/>
              </a:spcBef>
              <a:spcAft>
                <a:spcPts val="0"/>
              </a:spcAft>
              <a:buSzPts val="1100"/>
              <a:buChar char="○"/>
            </a:pPr>
            <a:r>
              <a:rPr lang="en"/>
              <a:t>Transportation, factories, power plants incinerators (PM)</a:t>
            </a:r>
            <a:endParaRPr/>
          </a:p>
          <a:p>
            <a:pPr indent="-298450" lvl="1" marL="914400" rtl="0" algn="l">
              <a:spcBef>
                <a:spcPts val="0"/>
              </a:spcBef>
              <a:spcAft>
                <a:spcPts val="0"/>
              </a:spcAft>
              <a:buSzPts val="1100"/>
              <a:buChar char="○"/>
            </a:pPr>
            <a:r>
              <a:rPr lang="en"/>
              <a:t>Burning fuel such as diesel, wood, carbon (BC)</a:t>
            </a:r>
            <a:endParaRPr/>
          </a:p>
          <a:p>
            <a:pPr indent="-298450" lvl="1" marL="914400" rtl="0" algn="l">
              <a:spcBef>
                <a:spcPts val="0"/>
              </a:spcBef>
              <a:spcAft>
                <a:spcPts val="0"/>
              </a:spcAft>
              <a:buSzPts val="1100"/>
              <a:buChar char="○"/>
            </a:pPr>
            <a:r>
              <a:rPr lang="en"/>
              <a:t>Transportation (NO and NO2)</a:t>
            </a:r>
            <a:endParaRPr/>
          </a:p>
          <a:p>
            <a:pPr indent="-298450" lvl="1" marL="914400" rtl="0" algn="l">
              <a:spcBef>
                <a:spcPts val="0"/>
              </a:spcBef>
              <a:spcAft>
                <a:spcPts val="0"/>
              </a:spcAft>
              <a:buSzPts val="1100"/>
              <a:buChar char="○"/>
            </a:pPr>
            <a:r>
              <a:rPr lang="en"/>
              <a:t>Combustion and fossil fuels (O3)</a:t>
            </a:r>
            <a:endParaRPr/>
          </a:p>
          <a:p>
            <a:pPr indent="-298450" lvl="1" marL="914400" rtl="0" algn="l">
              <a:spcBef>
                <a:spcPts val="0"/>
              </a:spcBef>
              <a:spcAft>
                <a:spcPts val="0"/>
              </a:spcAft>
              <a:buSzPts val="1100"/>
              <a:buChar char="○"/>
            </a:pPr>
            <a:r>
              <a:rPr lang="en"/>
              <a:t>Coal, metal extraction and smelting, ship engines (SO2)</a:t>
            </a:r>
            <a:endParaRPr/>
          </a:p>
          <a:p>
            <a:pPr indent="0" lvl="0" marL="0" rtl="0" algn="l">
              <a:spcBef>
                <a:spcPts val="1600"/>
              </a:spcBef>
              <a:spcAft>
                <a:spcPts val="1600"/>
              </a:spcAft>
              <a:buNone/>
            </a:pPr>
            <a:r>
              <a:t/>
            </a:r>
            <a:endParaRPr/>
          </a:p>
        </p:txBody>
      </p:sp>
      <p:pic>
        <p:nvPicPr>
          <p:cNvPr id="142" name="Google Shape;142;p14"/>
          <p:cNvPicPr preferRelativeResize="0"/>
          <p:nvPr/>
        </p:nvPicPr>
        <p:blipFill>
          <a:blip r:embed="rId3">
            <a:alphaModFix/>
          </a:blip>
          <a:stretch>
            <a:fillRect/>
          </a:stretch>
        </p:blipFill>
        <p:spPr>
          <a:xfrm>
            <a:off x="147000" y="3499425"/>
            <a:ext cx="2740600" cy="1541575"/>
          </a:xfrm>
          <a:prstGeom prst="rect">
            <a:avLst/>
          </a:prstGeom>
          <a:noFill/>
          <a:ln>
            <a:noFill/>
          </a:ln>
        </p:spPr>
      </p:pic>
      <p:pic>
        <p:nvPicPr>
          <p:cNvPr id="143" name="Google Shape;143;p14"/>
          <p:cNvPicPr preferRelativeResize="0"/>
          <p:nvPr/>
        </p:nvPicPr>
        <p:blipFill rotWithShape="1">
          <a:blip r:embed="rId4">
            <a:alphaModFix/>
          </a:blip>
          <a:srcRect b="4449" l="0" r="0" t="-4450"/>
          <a:stretch/>
        </p:blipFill>
        <p:spPr>
          <a:xfrm>
            <a:off x="5553075" y="2571750"/>
            <a:ext cx="3285926" cy="2183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2"/>
          <p:cNvSpPr txBox="1"/>
          <p:nvPr>
            <p:ph type="title"/>
          </p:nvPr>
        </p:nvSpPr>
        <p:spPr>
          <a:xfrm>
            <a:off x="1297500" y="173400"/>
            <a:ext cx="7038900" cy="61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Search Page</a:t>
            </a:r>
            <a:endParaRPr/>
          </a:p>
        </p:txBody>
      </p:sp>
      <p:sp>
        <p:nvSpPr>
          <p:cNvPr id="260" name="Google Shape;260;p3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61" name="Google Shape;261;p32"/>
          <p:cNvPicPr preferRelativeResize="0"/>
          <p:nvPr/>
        </p:nvPicPr>
        <p:blipFill>
          <a:blip r:embed="rId3">
            <a:alphaModFix/>
          </a:blip>
          <a:stretch>
            <a:fillRect/>
          </a:stretch>
        </p:blipFill>
        <p:spPr>
          <a:xfrm>
            <a:off x="1297500" y="1010550"/>
            <a:ext cx="2375000" cy="3902800"/>
          </a:xfrm>
          <a:prstGeom prst="rect">
            <a:avLst/>
          </a:prstGeom>
          <a:noFill/>
          <a:ln>
            <a:noFill/>
          </a:ln>
        </p:spPr>
      </p:pic>
      <p:pic>
        <p:nvPicPr>
          <p:cNvPr id="262" name="Google Shape;262;p32"/>
          <p:cNvPicPr preferRelativeResize="0"/>
          <p:nvPr/>
        </p:nvPicPr>
        <p:blipFill>
          <a:blip r:embed="rId4">
            <a:alphaModFix/>
          </a:blip>
          <a:stretch>
            <a:fillRect/>
          </a:stretch>
        </p:blipFill>
        <p:spPr>
          <a:xfrm>
            <a:off x="5364525" y="1010550"/>
            <a:ext cx="2517966" cy="39027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3"/>
          <p:cNvSpPr txBox="1"/>
          <p:nvPr>
            <p:ph type="title"/>
          </p:nvPr>
        </p:nvSpPr>
        <p:spPr>
          <a:xfrm>
            <a:off x="3827475" y="393750"/>
            <a:ext cx="45090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AirNow Layer</a:t>
            </a:r>
            <a:endParaRPr/>
          </a:p>
        </p:txBody>
      </p:sp>
      <p:sp>
        <p:nvSpPr>
          <p:cNvPr id="268" name="Google Shape;268;p33"/>
          <p:cNvSpPr txBox="1"/>
          <p:nvPr>
            <p:ph idx="1" type="body"/>
          </p:nvPr>
        </p:nvSpPr>
        <p:spPr>
          <a:xfrm>
            <a:off x="3827400" y="1567550"/>
            <a:ext cx="45090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Data Layer taken from arcgis database</a:t>
            </a:r>
            <a:endParaRPr/>
          </a:p>
          <a:p>
            <a:pPr indent="-311150" lvl="0" marL="457200" rtl="0" algn="l">
              <a:spcBef>
                <a:spcPts val="0"/>
              </a:spcBef>
              <a:spcAft>
                <a:spcPts val="0"/>
              </a:spcAft>
              <a:buSzPts val="1300"/>
              <a:buChar char="●"/>
            </a:pPr>
            <a:r>
              <a:rPr lang="en"/>
              <a:t>Focuses on tracking Ozone pollutants</a:t>
            </a:r>
            <a:endParaRPr/>
          </a:p>
          <a:p>
            <a:pPr indent="-311150" lvl="0" marL="457200" rtl="0" algn="l">
              <a:spcBef>
                <a:spcPts val="0"/>
              </a:spcBef>
              <a:spcAft>
                <a:spcPts val="0"/>
              </a:spcAft>
              <a:buSzPts val="1300"/>
              <a:buChar char="●"/>
            </a:pPr>
            <a:r>
              <a:rPr lang="en"/>
              <a:t>Updates hourly </a:t>
            </a:r>
            <a:endParaRPr/>
          </a:p>
        </p:txBody>
      </p:sp>
      <p:pic>
        <p:nvPicPr>
          <p:cNvPr id="269" name="Google Shape;269;p33"/>
          <p:cNvPicPr preferRelativeResize="0"/>
          <p:nvPr/>
        </p:nvPicPr>
        <p:blipFill>
          <a:blip r:embed="rId3">
            <a:alphaModFix/>
          </a:blip>
          <a:stretch>
            <a:fillRect/>
          </a:stretch>
        </p:blipFill>
        <p:spPr>
          <a:xfrm>
            <a:off x="1241925" y="452925"/>
            <a:ext cx="2344475" cy="423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4"/>
          <p:cNvSpPr txBox="1"/>
          <p:nvPr>
            <p:ph type="title"/>
          </p:nvPr>
        </p:nvSpPr>
        <p:spPr>
          <a:xfrm>
            <a:off x="3978175" y="393750"/>
            <a:ext cx="43584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Recent Conditions of Air Quality Layer</a:t>
            </a:r>
            <a:endParaRPr/>
          </a:p>
        </p:txBody>
      </p:sp>
      <p:sp>
        <p:nvSpPr>
          <p:cNvPr id="275" name="Google Shape;275;p34"/>
          <p:cNvSpPr txBox="1"/>
          <p:nvPr>
            <p:ph idx="1" type="body"/>
          </p:nvPr>
        </p:nvSpPr>
        <p:spPr>
          <a:xfrm>
            <a:off x="3978000" y="1567550"/>
            <a:ext cx="43584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Data layer taken from arcgis database</a:t>
            </a:r>
            <a:endParaRPr/>
          </a:p>
          <a:p>
            <a:pPr indent="-311150" lvl="0" marL="457200" rtl="0" algn="l">
              <a:spcBef>
                <a:spcPts val="0"/>
              </a:spcBef>
              <a:spcAft>
                <a:spcPts val="0"/>
              </a:spcAft>
              <a:buSzPts val="1300"/>
              <a:buChar char="●"/>
            </a:pPr>
            <a:r>
              <a:rPr lang="en"/>
              <a:t>Focused more on PM 2.5</a:t>
            </a:r>
            <a:endParaRPr/>
          </a:p>
          <a:p>
            <a:pPr indent="-311150" lvl="0" marL="457200" rtl="0" algn="l">
              <a:spcBef>
                <a:spcPts val="0"/>
              </a:spcBef>
              <a:spcAft>
                <a:spcPts val="0"/>
              </a:spcAft>
              <a:buSzPts val="1300"/>
              <a:buChar char="●"/>
            </a:pPr>
            <a:r>
              <a:rPr lang="en"/>
              <a:t>Updates hourly</a:t>
            </a:r>
            <a:endParaRPr/>
          </a:p>
        </p:txBody>
      </p:sp>
      <p:pic>
        <p:nvPicPr>
          <p:cNvPr id="276" name="Google Shape;276;p34"/>
          <p:cNvPicPr preferRelativeResize="0"/>
          <p:nvPr/>
        </p:nvPicPr>
        <p:blipFill>
          <a:blip r:embed="rId3">
            <a:alphaModFix/>
          </a:blip>
          <a:stretch>
            <a:fillRect/>
          </a:stretch>
        </p:blipFill>
        <p:spPr>
          <a:xfrm>
            <a:off x="1337500" y="432900"/>
            <a:ext cx="2289050" cy="42777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Goals (Web Application)</a:t>
            </a:r>
            <a:endParaRPr/>
          </a:p>
        </p:txBody>
      </p:sp>
      <p:sp>
        <p:nvSpPr>
          <p:cNvPr id="282" name="Google Shape;282;p35"/>
          <p:cNvSpPr txBox="1"/>
          <p:nvPr>
            <p:ph idx="1" type="body"/>
          </p:nvPr>
        </p:nvSpPr>
        <p:spPr>
          <a:xfrm>
            <a:off x="-311000" y="1254900"/>
            <a:ext cx="7038900" cy="4071900"/>
          </a:xfrm>
          <a:prstGeom prst="rect">
            <a:avLst/>
          </a:prstGeom>
        </p:spPr>
        <p:txBody>
          <a:bodyPr anchorCtr="0" anchor="t" bIns="91425" lIns="91425" spcFirstLastPara="1" rIns="91425" wrap="square" tIns="91425">
            <a:noAutofit/>
          </a:bodyPr>
          <a:lstStyle/>
          <a:p>
            <a:pPr indent="-342900" lvl="1" marL="914400" rtl="0" algn="l">
              <a:spcBef>
                <a:spcPts val="0"/>
              </a:spcBef>
              <a:spcAft>
                <a:spcPts val="0"/>
              </a:spcAft>
              <a:buSzPts val="1800"/>
              <a:buChar char="○"/>
            </a:pPr>
            <a:r>
              <a:rPr lang="en" sz="1800"/>
              <a:t>Add data pertaining to levels of air pollutants and the effects of air pollution</a:t>
            </a:r>
            <a:endParaRPr sz="1800"/>
          </a:p>
          <a:p>
            <a:pPr indent="-342900" lvl="2" marL="1371600" rtl="0" algn="l">
              <a:spcBef>
                <a:spcPts val="0"/>
              </a:spcBef>
              <a:spcAft>
                <a:spcPts val="0"/>
              </a:spcAft>
              <a:buSzPts val="1800"/>
              <a:buChar char="■"/>
            </a:pPr>
            <a:r>
              <a:rPr lang="en" sz="1800"/>
              <a:t>Organize data by category</a:t>
            </a:r>
            <a:endParaRPr sz="1800"/>
          </a:p>
          <a:p>
            <a:pPr indent="-342900" lvl="2" marL="1371600" rtl="0" algn="l">
              <a:spcBef>
                <a:spcPts val="0"/>
              </a:spcBef>
              <a:spcAft>
                <a:spcPts val="0"/>
              </a:spcAft>
              <a:buSzPts val="1800"/>
              <a:buChar char="■"/>
            </a:pPr>
            <a:r>
              <a:rPr lang="en" sz="1800"/>
              <a:t>Ensure maps are easy and simple to understand</a:t>
            </a:r>
            <a:endParaRPr sz="1800"/>
          </a:p>
          <a:p>
            <a:pPr indent="0" lvl="0" marL="1371600" rtl="0" algn="l">
              <a:spcBef>
                <a:spcPts val="1600"/>
              </a:spcBef>
              <a:spcAft>
                <a:spcPts val="0"/>
              </a:spcAft>
              <a:buNone/>
            </a:pPr>
            <a:r>
              <a:t/>
            </a:r>
            <a:endParaRPr sz="1800"/>
          </a:p>
          <a:p>
            <a:pPr indent="-342900" lvl="1" marL="914400" rtl="0" algn="l">
              <a:spcBef>
                <a:spcPts val="1600"/>
              </a:spcBef>
              <a:spcAft>
                <a:spcPts val="0"/>
              </a:spcAft>
              <a:buSzPts val="1800"/>
              <a:buChar char="○"/>
            </a:pPr>
            <a:r>
              <a:rPr lang="en" sz="1800"/>
              <a:t>Add user-related features</a:t>
            </a:r>
            <a:endParaRPr sz="1800"/>
          </a:p>
          <a:p>
            <a:pPr indent="-342900" lvl="2" marL="1371600" rtl="0" algn="l">
              <a:spcBef>
                <a:spcPts val="0"/>
              </a:spcBef>
              <a:spcAft>
                <a:spcPts val="0"/>
              </a:spcAft>
              <a:buSzPts val="1800"/>
              <a:buChar char="■"/>
            </a:pPr>
            <a:r>
              <a:rPr lang="en" sz="1800"/>
              <a:t>Swipe function to allow for users to see correlations between data and demographics</a:t>
            </a:r>
            <a:endParaRPr sz="1800"/>
          </a:p>
          <a:p>
            <a:pPr indent="-342900" lvl="2" marL="1371600" rtl="0" algn="l">
              <a:spcBef>
                <a:spcPts val="0"/>
              </a:spcBef>
              <a:spcAft>
                <a:spcPts val="0"/>
              </a:spcAft>
              <a:buSzPts val="1800"/>
              <a:buChar char="■"/>
            </a:pPr>
            <a:r>
              <a:rPr lang="en" sz="1800"/>
              <a:t>Allow user to search for location</a:t>
            </a:r>
            <a:endParaRPr sz="1800"/>
          </a:p>
          <a:p>
            <a:pPr indent="0" lvl="0" marL="9144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	</a:t>
            </a:r>
            <a:endParaRPr/>
          </a:p>
          <a:p>
            <a:pPr indent="0" lvl="0" marL="0" rtl="0" algn="l">
              <a:spcBef>
                <a:spcPts val="1600"/>
              </a:spcBef>
              <a:spcAft>
                <a:spcPts val="0"/>
              </a:spcAft>
              <a:buNone/>
            </a:pPr>
            <a:r>
              <a:t/>
            </a:r>
            <a:endParaRPr/>
          </a:p>
          <a:p>
            <a:pPr indent="0" lvl="0" marL="1371600" rtl="0" algn="l">
              <a:spcBef>
                <a:spcPts val="1600"/>
              </a:spcBef>
              <a:spcAft>
                <a:spcPts val="0"/>
              </a:spcAft>
              <a:buNone/>
            </a:pPr>
            <a:r>
              <a:t/>
            </a:r>
            <a:endParaRPr/>
          </a:p>
          <a:p>
            <a:pPr indent="0" lvl="0" marL="0" rtl="0" algn="l">
              <a:spcBef>
                <a:spcPts val="1600"/>
              </a:spcBef>
              <a:spcAft>
                <a:spcPts val="0"/>
              </a:spcAft>
              <a:buNone/>
            </a:pPr>
            <a:r>
              <a:t/>
            </a:r>
            <a:endParaRPr/>
          </a:p>
          <a:p>
            <a:pPr indent="457200" lvl="0" marL="0" rtl="0" algn="l">
              <a:spcBef>
                <a:spcPts val="1600"/>
              </a:spcBef>
              <a:spcAft>
                <a:spcPts val="1600"/>
              </a:spcAft>
              <a:buNone/>
            </a:pPr>
            <a:r>
              <a:t/>
            </a:r>
            <a:endParaRPr/>
          </a:p>
        </p:txBody>
      </p:sp>
      <p:pic>
        <p:nvPicPr>
          <p:cNvPr id="283" name="Google Shape;283;p35"/>
          <p:cNvPicPr preferRelativeResize="0"/>
          <p:nvPr/>
        </p:nvPicPr>
        <p:blipFill>
          <a:blip r:embed="rId3">
            <a:alphaModFix/>
          </a:blip>
          <a:stretch>
            <a:fillRect/>
          </a:stretch>
        </p:blipFill>
        <p:spPr>
          <a:xfrm>
            <a:off x="6150925" y="1706525"/>
            <a:ext cx="2993074" cy="1634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Goals (Mobile)</a:t>
            </a:r>
            <a:endParaRPr/>
          </a:p>
        </p:txBody>
      </p:sp>
      <p:sp>
        <p:nvSpPr>
          <p:cNvPr id="289" name="Google Shape;289;p36"/>
          <p:cNvSpPr txBox="1"/>
          <p:nvPr>
            <p:ph idx="1" type="body"/>
          </p:nvPr>
        </p:nvSpPr>
        <p:spPr>
          <a:xfrm>
            <a:off x="1018400" y="1175300"/>
            <a:ext cx="7038900" cy="4071900"/>
          </a:xfrm>
          <a:prstGeom prst="rect">
            <a:avLst/>
          </a:prstGeom>
        </p:spPr>
        <p:txBody>
          <a:bodyPr anchorCtr="0" anchor="t" bIns="91425" lIns="91425" spcFirstLastPara="1" rIns="91425" wrap="square" tIns="91425">
            <a:noAutofit/>
          </a:bodyPr>
          <a:lstStyle/>
          <a:p>
            <a:pPr indent="-342900" lvl="1" marL="914400" rtl="0" algn="l">
              <a:spcBef>
                <a:spcPts val="0"/>
              </a:spcBef>
              <a:spcAft>
                <a:spcPts val="0"/>
              </a:spcAft>
              <a:buSzPts val="1800"/>
              <a:buChar char="○"/>
            </a:pPr>
            <a:r>
              <a:rPr lang="en" sz="1800"/>
              <a:t>Add More GUI Elements:</a:t>
            </a:r>
            <a:endParaRPr sz="1800"/>
          </a:p>
          <a:p>
            <a:pPr indent="-342900" lvl="2" marL="1371600" rtl="0" algn="l">
              <a:spcBef>
                <a:spcPts val="0"/>
              </a:spcBef>
              <a:spcAft>
                <a:spcPts val="0"/>
              </a:spcAft>
              <a:buSzPts val="1800"/>
              <a:buChar char="■"/>
            </a:pPr>
            <a:r>
              <a:rPr lang="en" sz="1800"/>
              <a:t>Implement Location (Auto)</a:t>
            </a:r>
            <a:endParaRPr sz="1800"/>
          </a:p>
          <a:p>
            <a:pPr indent="-342900" lvl="2" marL="1371600" rtl="0" algn="l">
              <a:spcBef>
                <a:spcPts val="0"/>
              </a:spcBef>
              <a:spcAft>
                <a:spcPts val="0"/>
              </a:spcAft>
              <a:buSzPts val="1800"/>
              <a:buChar char="■"/>
            </a:pPr>
            <a:r>
              <a:rPr lang="en" sz="1800"/>
              <a:t>Buttons for the different map information types (Ozone, PM 2.5, PM 10)</a:t>
            </a:r>
            <a:endParaRPr sz="1800"/>
          </a:p>
          <a:p>
            <a:pPr indent="-342900" lvl="2" marL="1371600" rtl="0" algn="l">
              <a:spcBef>
                <a:spcPts val="0"/>
              </a:spcBef>
              <a:spcAft>
                <a:spcPts val="0"/>
              </a:spcAft>
              <a:buSzPts val="1800"/>
              <a:buChar char="■"/>
            </a:pPr>
            <a:r>
              <a:rPr lang="en" sz="1800"/>
              <a:t>Real time data(both apps)</a:t>
            </a:r>
            <a:endParaRPr sz="1800"/>
          </a:p>
          <a:p>
            <a:pPr indent="-342900" lvl="1" marL="914400" rtl="0" algn="l">
              <a:spcBef>
                <a:spcPts val="0"/>
              </a:spcBef>
              <a:spcAft>
                <a:spcPts val="0"/>
              </a:spcAft>
              <a:buSzPts val="1800"/>
              <a:buChar char="○"/>
            </a:pPr>
            <a:r>
              <a:rPr lang="en" sz="1800"/>
              <a:t>App Data</a:t>
            </a:r>
            <a:endParaRPr sz="1800"/>
          </a:p>
          <a:p>
            <a:pPr indent="-342900" lvl="2" marL="1371600" rtl="0" algn="l">
              <a:spcBef>
                <a:spcPts val="0"/>
              </a:spcBef>
              <a:spcAft>
                <a:spcPts val="0"/>
              </a:spcAft>
              <a:buSzPts val="1800"/>
              <a:buChar char="■"/>
            </a:pPr>
            <a:r>
              <a:rPr lang="en" sz="1800"/>
              <a:t>Predictable air pollution (AI)</a:t>
            </a:r>
            <a:endParaRPr sz="1800"/>
          </a:p>
          <a:p>
            <a:pPr indent="-342900" lvl="2" marL="1371600" rtl="0" algn="l">
              <a:spcBef>
                <a:spcPts val="0"/>
              </a:spcBef>
              <a:spcAft>
                <a:spcPts val="0"/>
              </a:spcAft>
              <a:buSzPts val="1800"/>
              <a:buChar char="■"/>
            </a:pPr>
            <a:r>
              <a:rPr lang="en" sz="1800"/>
              <a:t>In Depth information guide of specific points</a:t>
            </a:r>
            <a:endParaRPr sz="1800"/>
          </a:p>
          <a:p>
            <a:pPr indent="-342900" lvl="1" marL="914400" rtl="0" algn="l">
              <a:spcBef>
                <a:spcPts val="0"/>
              </a:spcBef>
              <a:spcAft>
                <a:spcPts val="0"/>
              </a:spcAft>
              <a:buSzPts val="1800"/>
              <a:buChar char="○"/>
            </a:pPr>
            <a:r>
              <a:rPr lang="en" sz="1800"/>
              <a:t>Possible IOS </a:t>
            </a:r>
            <a:r>
              <a:rPr lang="en" sz="1800"/>
              <a:t>implementation</a:t>
            </a:r>
            <a:endParaRPr sz="1800"/>
          </a:p>
          <a:p>
            <a:pPr indent="0" lvl="0" marL="0" rtl="0" algn="l">
              <a:spcBef>
                <a:spcPts val="1600"/>
              </a:spcBef>
              <a:spcAft>
                <a:spcPts val="0"/>
              </a:spcAft>
              <a:buNone/>
            </a:pPr>
            <a:r>
              <a:t/>
            </a:r>
            <a:endParaRPr/>
          </a:p>
          <a:p>
            <a:pPr indent="0" lvl="0" marL="0" rtl="0" algn="l">
              <a:spcBef>
                <a:spcPts val="1600"/>
              </a:spcBef>
              <a:spcAft>
                <a:spcPts val="0"/>
              </a:spcAft>
              <a:buNone/>
            </a:pPr>
            <a:r>
              <a:rPr lang="en"/>
              <a:t>	</a:t>
            </a:r>
            <a:endParaRPr/>
          </a:p>
          <a:p>
            <a:pPr indent="0" lvl="0" marL="0" rtl="0" algn="l">
              <a:spcBef>
                <a:spcPts val="1600"/>
              </a:spcBef>
              <a:spcAft>
                <a:spcPts val="0"/>
              </a:spcAft>
              <a:buNone/>
            </a:pPr>
            <a:r>
              <a:t/>
            </a:r>
            <a:endParaRPr/>
          </a:p>
          <a:p>
            <a:pPr indent="0" lvl="0" marL="1371600" rtl="0" algn="l">
              <a:spcBef>
                <a:spcPts val="1600"/>
              </a:spcBef>
              <a:spcAft>
                <a:spcPts val="0"/>
              </a:spcAft>
              <a:buNone/>
            </a:pPr>
            <a:r>
              <a:t/>
            </a:r>
            <a:endParaRPr/>
          </a:p>
          <a:p>
            <a:pPr indent="0" lvl="0" marL="0" rtl="0" algn="l">
              <a:spcBef>
                <a:spcPts val="1600"/>
              </a:spcBef>
              <a:spcAft>
                <a:spcPts val="0"/>
              </a:spcAft>
              <a:buNone/>
            </a:pPr>
            <a:r>
              <a:t/>
            </a:r>
            <a:endParaRPr/>
          </a:p>
          <a:p>
            <a:pPr indent="457200" lvl="0" marL="0" rtl="0" algn="l">
              <a:spcBef>
                <a:spcPts val="1600"/>
              </a:spcBef>
              <a:spcAft>
                <a:spcPts val="1600"/>
              </a:spcAft>
              <a:buNone/>
            </a:pPr>
            <a:r>
              <a:t/>
            </a:r>
            <a:endParaRPr/>
          </a:p>
        </p:txBody>
      </p:sp>
      <p:pic>
        <p:nvPicPr>
          <p:cNvPr id="290" name="Google Shape;290;p36"/>
          <p:cNvPicPr preferRelativeResize="0"/>
          <p:nvPr/>
        </p:nvPicPr>
        <p:blipFill>
          <a:blip r:embed="rId3">
            <a:alphaModFix/>
          </a:blip>
          <a:stretch>
            <a:fillRect/>
          </a:stretch>
        </p:blipFill>
        <p:spPr>
          <a:xfrm>
            <a:off x="239249" y="2376374"/>
            <a:ext cx="1175250" cy="1175250"/>
          </a:xfrm>
          <a:prstGeom prst="rect">
            <a:avLst/>
          </a:prstGeom>
          <a:noFill/>
          <a:ln>
            <a:noFill/>
          </a:ln>
        </p:spPr>
      </p:pic>
      <p:pic>
        <p:nvPicPr>
          <p:cNvPr id="291" name="Google Shape;291;p36"/>
          <p:cNvPicPr preferRelativeResize="0"/>
          <p:nvPr/>
        </p:nvPicPr>
        <p:blipFill>
          <a:blip r:embed="rId4">
            <a:alphaModFix/>
          </a:blip>
          <a:stretch>
            <a:fillRect/>
          </a:stretch>
        </p:blipFill>
        <p:spPr>
          <a:xfrm>
            <a:off x="7025450" y="39875"/>
            <a:ext cx="1770199" cy="18476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277100" y="5842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Significance</a:t>
            </a:r>
            <a:endParaRPr/>
          </a:p>
        </p:txBody>
      </p:sp>
      <p:sp>
        <p:nvSpPr>
          <p:cNvPr id="149" name="Google Shape;149;p15"/>
          <p:cNvSpPr txBox="1"/>
          <p:nvPr>
            <p:ph idx="1" type="body"/>
          </p:nvPr>
        </p:nvSpPr>
        <p:spPr>
          <a:xfrm>
            <a:off x="622850" y="1396550"/>
            <a:ext cx="7038900" cy="2626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Air pollution is detrimental to human health and to the planet as a whole</a:t>
            </a:r>
            <a:endParaRPr/>
          </a:p>
          <a:p>
            <a:pPr indent="-298450" lvl="1" marL="914400" rtl="0" algn="l">
              <a:spcBef>
                <a:spcPts val="0"/>
              </a:spcBef>
              <a:spcAft>
                <a:spcPts val="0"/>
              </a:spcAft>
              <a:buSzPts val="1100"/>
              <a:buChar char="○"/>
            </a:pPr>
            <a:r>
              <a:rPr lang="en"/>
              <a:t>Biggest environmental risk for early death and is responsible for 5 million premature deaths</a:t>
            </a:r>
            <a:endParaRPr/>
          </a:p>
          <a:p>
            <a:pPr indent="-298450" lvl="1" marL="914400" rtl="0" algn="l">
              <a:spcBef>
                <a:spcPts val="0"/>
              </a:spcBef>
              <a:spcAft>
                <a:spcPts val="0"/>
              </a:spcAft>
              <a:buSzPts val="1100"/>
              <a:buChar char="○"/>
            </a:pPr>
            <a:r>
              <a:rPr lang="en"/>
              <a:t>Capable of impacting mental health, productivity, and stock market performance</a:t>
            </a:r>
            <a:endParaRPr/>
          </a:p>
          <a:p>
            <a:pPr indent="-298450" lvl="1" marL="914400" rtl="0" algn="l">
              <a:spcBef>
                <a:spcPts val="0"/>
              </a:spcBef>
              <a:spcAft>
                <a:spcPts val="0"/>
              </a:spcAft>
              <a:buSzPts val="1100"/>
              <a:buChar char="○"/>
            </a:pPr>
            <a:r>
              <a:rPr lang="en"/>
              <a:t>Primary cause of h</a:t>
            </a:r>
            <a:r>
              <a:rPr lang="en"/>
              <a:t>eart disease, lung cancer, respiratory diseases</a:t>
            </a:r>
            <a:endParaRPr/>
          </a:p>
          <a:p>
            <a:pPr indent="-311150" lvl="0" marL="457200" rtl="0" algn="l">
              <a:spcBef>
                <a:spcPts val="0"/>
              </a:spcBef>
              <a:spcAft>
                <a:spcPts val="0"/>
              </a:spcAft>
              <a:buSzPts val="1300"/>
              <a:buChar char="●"/>
            </a:pPr>
            <a:r>
              <a:rPr lang="en"/>
              <a:t>Los Angeles Air Quality Index (AQI) varies from 32(good) to 64(moderate)</a:t>
            </a:r>
            <a:endParaRPr/>
          </a:p>
          <a:p>
            <a:pPr indent="-298450" lvl="1" marL="914400" rtl="0" algn="l">
              <a:spcBef>
                <a:spcPts val="0"/>
              </a:spcBef>
              <a:spcAft>
                <a:spcPts val="0"/>
              </a:spcAft>
              <a:buSzPts val="1100"/>
              <a:buChar char="○"/>
            </a:pPr>
            <a:r>
              <a:rPr lang="en"/>
              <a:t>Los Angeles ranks as one of the worst cities in terms of air pollution with highest measured values in PM2.5 (soot) and O3 (smog).</a:t>
            </a:r>
            <a:endParaRPr/>
          </a:p>
          <a:p>
            <a:pPr indent="-311150" lvl="0" marL="457200" rtl="0" algn="l">
              <a:spcBef>
                <a:spcPts val="0"/>
              </a:spcBef>
              <a:spcAft>
                <a:spcPts val="0"/>
              </a:spcAft>
              <a:buSzPts val="1300"/>
              <a:buChar char="●"/>
            </a:pPr>
            <a:r>
              <a:rPr lang="en"/>
              <a:t>Effects of Soot/Particulate Matter:</a:t>
            </a:r>
            <a:endParaRPr/>
          </a:p>
          <a:p>
            <a:pPr indent="-298450" lvl="1" marL="914400" rtl="0" algn="l">
              <a:spcBef>
                <a:spcPts val="0"/>
              </a:spcBef>
              <a:spcAft>
                <a:spcPts val="0"/>
              </a:spcAft>
              <a:buSzPts val="1100"/>
              <a:buChar char="○"/>
            </a:pPr>
            <a:r>
              <a:rPr lang="en"/>
              <a:t>PM10 - cause nasal and upper respiratory health issues</a:t>
            </a:r>
            <a:endParaRPr/>
          </a:p>
          <a:p>
            <a:pPr indent="-298450" lvl="1" marL="914400" rtl="0" algn="l">
              <a:spcBef>
                <a:spcPts val="0"/>
              </a:spcBef>
              <a:spcAft>
                <a:spcPts val="0"/>
              </a:spcAft>
              <a:buSzPts val="1100"/>
              <a:buChar char="○"/>
            </a:pPr>
            <a:r>
              <a:rPr lang="en"/>
              <a:t>PM2.5 - Capable of penetrating the lungs and bloodstream, worsen bronchitis, lead to heart attacks, or hasten death</a:t>
            </a:r>
            <a:endParaRPr/>
          </a:p>
          <a:p>
            <a:pPr indent="-298450" lvl="1" marL="914400" rtl="0" algn="l">
              <a:spcBef>
                <a:spcPts val="0"/>
              </a:spcBef>
              <a:spcAft>
                <a:spcPts val="0"/>
              </a:spcAft>
              <a:buSzPts val="1100"/>
              <a:buChar char="○"/>
            </a:pPr>
            <a:r>
              <a:rPr lang="en"/>
              <a:t>PM2.5 - exposure can impair brain development</a:t>
            </a:r>
            <a:endParaRPr/>
          </a:p>
          <a:p>
            <a:pPr indent="0" lvl="0" marL="91440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50" name="Google Shape;150;p15"/>
          <p:cNvPicPr preferRelativeResize="0"/>
          <p:nvPr/>
        </p:nvPicPr>
        <p:blipFill>
          <a:blip r:embed="rId3">
            <a:alphaModFix/>
          </a:blip>
          <a:stretch>
            <a:fillRect/>
          </a:stretch>
        </p:blipFill>
        <p:spPr>
          <a:xfrm>
            <a:off x="7417375" y="3205100"/>
            <a:ext cx="1406400" cy="1737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1222775" y="827063"/>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Significance</a:t>
            </a:r>
            <a:endParaRPr/>
          </a:p>
        </p:txBody>
      </p:sp>
      <p:sp>
        <p:nvSpPr>
          <p:cNvPr id="156" name="Google Shape;156;p16"/>
          <p:cNvSpPr txBox="1"/>
          <p:nvPr>
            <p:ph idx="1" type="body"/>
          </p:nvPr>
        </p:nvSpPr>
        <p:spPr>
          <a:xfrm>
            <a:off x="841200" y="1741175"/>
            <a:ext cx="6914100" cy="2859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Effects of Smog/Ozone</a:t>
            </a:r>
            <a:endParaRPr/>
          </a:p>
          <a:p>
            <a:pPr indent="-298450" lvl="1" marL="914400" rtl="0" algn="l">
              <a:spcBef>
                <a:spcPts val="0"/>
              </a:spcBef>
              <a:spcAft>
                <a:spcPts val="0"/>
              </a:spcAft>
              <a:buSzPts val="1100"/>
              <a:buChar char="○"/>
            </a:pPr>
            <a:r>
              <a:rPr lang="en"/>
              <a:t>Short term exposure -</a:t>
            </a:r>
            <a:r>
              <a:rPr lang="en"/>
              <a:t> can irritate the eyes, throat, skin, and lungs and cause chest pain</a:t>
            </a:r>
            <a:endParaRPr/>
          </a:p>
          <a:p>
            <a:pPr indent="-298450" lvl="1" marL="914400" rtl="0" algn="l">
              <a:spcBef>
                <a:spcPts val="0"/>
              </a:spcBef>
              <a:spcAft>
                <a:spcPts val="0"/>
              </a:spcAft>
              <a:buSzPts val="1100"/>
              <a:buChar char="○"/>
            </a:pPr>
            <a:r>
              <a:rPr lang="en"/>
              <a:t>Long term exposure - lead to decreased lung function and cause chronic obstructive pulmonary disease</a:t>
            </a:r>
            <a:endParaRPr/>
          </a:p>
          <a:p>
            <a:pPr indent="-298450" lvl="1" marL="914400" rtl="0" algn="l">
              <a:spcBef>
                <a:spcPts val="0"/>
              </a:spcBef>
              <a:spcAft>
                <a:spcPts val="0"/>
              </a:spcAft>
              <a:buSzPts val="1100"/>
              <a:buChar char="○"/>
            </a:pPr>
            <a:r>
              <a:rPr lang="en"/>
              <a:t>Can intensify symptoms of allergies and asthma and is capable of triggering asthma attacks</a:t>
            </a:r>
            <a:endParaRPr/>
          </a:p>
          <a:p>
            <a:pPr indent="-311150" lvl="0" marL="457200" rtl="0" algn="l">
              <a:spcBef>
                <a:spcPts val="0"/>
              </a:spcBef>
              <a:spcAft>
                <a:spcPts val="0"/>
              </a:spcAft>
              <a:buSzPts val="1300"/>
              <a:buChar char="●"/>
            </a:pPr>
            <a:r>
              <a:rPr lang="en"/>
              <a:t>Effects of Black Carbon</a:t>
            </a:r>
            <a:endParaRPr/>
          </a:p>
          <a:p>
            <a:pPr indent="-298450" lvl="1" marL="914400" rtl="0" algn="l">
              <a:spcBef>
                <a:spcPts val="0"/>
              </a:spcBef>
              <a:spcAft>
                <a:spcPts val="0"/>
              </a:spcAft>
              <a:buSzPts val="1100"/>
              <a:buChar char="○"/>
            </a:pPr>
            <a:r>
              <a:rPr lang="en"/>
              <a:t>Long term exposure - higher risk of heart attacks and stroke</a:t>
            </a:r>
            <a:endParaRPr/>
          </a:p>
          <a:p>
            <a:pPr indent="-298450" lvl="1" marL="914400" rtl="0" algn="l">
              <a:spcBef>
                <a:spcPts val="0"/>
              </a:spcBef>
              <a:spcAft>
                <a:spcPts val="0"/>
              </a:spcAft>
              <a:buSzPts val="1100"/>
              <a:buChar char="○"/>
            </a:pPr>
            <a:r>
              <a:rPr lang="en"/>
              <a:t>Associated with asthma and a variety of types of cancers</a:t>
            </a:r>
            <a:endParaRPr/>
          </a:p>
          <a:p>
            <a:pPr indent="-311150" lvl="0" marL="457200" rtl="0" algn="l">
              <a:spcBef>
                <a:spcPts val="0"/>
              </a:spcBef>
              <a:spcAft>
                <a:spcPts val="0"/>
              </a:spcAft>
              <a:buSzPts val="1300"/>
              <a:buChar char="●"/>
            </a:pPr>
            <a:r>
              <a:rPr lang="en"/>
              <a:t>Effects of Nitrogen Oxides</a:t>
            </a:r>
            <a:endParaRPr/>
          </a:p>
          <a:p>
            <a:pPr indent="-298450" lvl="1" marL="914400" rtl="0" algn="l">
              <a:spcBef>
                <a:spcPts val="0"/>
              </a:spcBef>
              <a:spcAft>
                <a:spcPts val="0"/>
              </a:spcAft>
              <a:buSzPts val="1100"/>
              <a:buChar char="○"/>
            </a:pPr>
            <a:r>
              <a:rPr lang="en"/>
              <a:t>Can lead to development of asthma and bronchitis and a higher risk of heart disease</a:t>
            </a:r>
            <a:endParaRPr/>
          </a:p>
          <a:p>
            <a:pPr indent="-311150" lvl="0" marL="457200" rtl="0" algn="l">
              <a:spcBef>
                <a:spcPts val="0"/>
              </a:spcBef>
              <a:spcAft>
                <a:spcPts val="0"/>
              </a:spcAft>
              <a:buSzPts val="1300"/>
              <a:buChar char="●"/>
            </a:pPr>
            <a:r>
              <a:rPr lang="en"/>
              <a:t>Effects of Sulfur Oxide</a:t>
            </a:r>
            <a:endParaRPr/>
          </a:p>
          <a:p>
            <a:pPr indent="-298450" lvl="1" marL="914400" rtl="0" algn="l">
              <a:spcBef>
                <a:spcPts val="0"/>
              </a:spcBef>
              <a:spcAft>
                <a:spcPts val="0"/>
              </a:spcAft>
              <a:buSzPts val="1100"/>
              <a:buChar char="○"/>
            </a:pPr>
            <a:r>
              <a:rPr lang="en"/>
              <a:t>Can cause eye irritation, worsen asthma and increases susceptibility to respiratory infections</a:t>
            </a:r>
            <a:endParaRPr/>
          </a:p>
          <a:p>
            <a:pPr indent="0" lvl="0" marL="914400" rtl="0" algn="l">
              <a:spcBef>
                <a:spcPts val="1600"/>
              </a:spcBef>
              <a:spcAft>
                <a:spcPts val="0"/>
              </a:spcAft>
              <a:buNone/>
            </a:pPr>
            <a:r>
              <a:t/>
            </a:r>
            <a:endParaRPr/>
          </a:p>
          <a:p>
            <a:pPr indent="0" lvl="0" marL="914400" rtl="0" algn="l">
              <a:spcBef>
                <a:spcPts val="1600"/>
              </a:spcBef>
              <a:spcAft>
                <a:spcPts val="0"/>
              </a:spcAft>
              <a:buNone/>
            </a:pPr>
            <a:r>
              <a:t/>
            </a:r>
            <a:endParaRPr/>
          </a:p>
          <a:p>
            <a:pPr indent="0" lvl="0" marL="914400" rtl="0" algn="l">
              <a:spcBef>
                <a:spcPts val="1600"/>
              </a:spcBef>
              <a:spcAft>
                <a:spcPts val="0"/>
              </a:spcAft>
              <a:buNone/>
            </a:pPr>
            <a:r>
              <a:t/>
            </a:r>
            <a:endParaRPr/>
          </a:p>
          <a:p>
            <a:pPr indent="0" lvl="0" marL="914400" rtl="0" algn="l">
              <a:spcBef>
                <a:spcPts val="1600"/>
              </a:spcBef>
              <a:spcAft>
                <a:spcPts val="1600"/>
              </a:spcAft>
              <a:buNone/>
            </a:pPr>
            <a:r>
              <a:t/>
            </a:r>
            <a:endParaRPr/>
          </a:p>
        </p:txBody>
      </p:sp>
      <p:pic>
        <p:nvPicPr>
          <p:cNvPr id="157" name="Google Shape;157;p16"/>
          <p:cNvPicPr preferRelativeResize="0"/>
          <p:nvPr/>
        </p:nvPicPr>
        <p:blipFill>
          <a:blip r:embed="rId3">
            <a:alphaModFix/>
          </a:blip>
          <a:stretch>
            <a:fillRect/>
          </a:stretch>
        </p:blipFill>
        <p:spPr>
          <a:xfrm>
            <a:off x="7076775" y="218475"/>
            <a:ext cx="1798475" cy="1798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1297500" y="388225"/>
            <a:ext cx="7038900" cy="9141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Clr>
                <a:schemeClr val="dk1"/>
              </a:buClr>
              <a:buSzPts val="1100"/>
              <a:buFont typeface="Arial"/>
              <a:buNone/>
            </a:pPr>
            <a:r>
              <a:rPr lang="en"/>
              <a:t>Air Pollution in Los Angeles</a:t>
            </a:r>
            <a:endParaRPr/>
          </a:p>
          <a:p>
            <a:pPr indent="0" lvl="0" marL="0" rtl="0" algn="l">
              <a:spcBef>
                <a:spcPts val="0"/>
              </a:spcBef>
              <a:spcAft>
                <a:spcPts val="0"/>
              </a:spcAft>
              <a:buNone/>
            </a:pPr>
            <a:r>
              <a:t/>
            </a:r>
            <a:endParaRPr/>
          </a:p>
        </p:txBody>
      </p:sp>
      <p:sp>
        <p:nvSpPr>
          <p:cNvPr id="163" name="Google Shape;163;p1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Los Angeles County remains on of the most polluted regions in the nation</a:t>
            </a:r>
            <a:endParaRPr/>
          </a:p>
          <a:p>
            <a:pPr indent="-311150" lvl="0" marL="457200" rtl="0" algn="l">
              <a:spcBef>
                <a:spcPts val="0"/>
              </a:spcBef>
              <a:spcAft>
                <a:spcPts val="0"/>
              </a:spcAft>
              <a:buSzPts val="1300"/>
              <a:buChar char="●"/>
            </a:pPr>
            <a:r>
              <a:rPr lang="en"/>
              <a:t>It does not meet the U.S. EPA’s national air quality standards for several pollutants. </a:t>
            </a:r>
            <a:endParaRPr/>
          </a:p>
          <a:p>
            <a:pPr indent="-311150" lvl="0" marL="457200" rtl="0" algn="l">
              <a:spcBef>
                <a:spcPts val="0"/>
              </a:spcBef>
              <a:spcAft>
                <a:spcPts val="0"/>
              </a:spcAft>
              <a:buSzPts val="1300"/>
              <a:buChar char="●"/>
            </a:pPr>
            <a:r>
              <a:rPr lang="en"/>
              <a:t>Changes in weather can impact local air quality</a:t>
            </a:r>
            <a:endParaRPr/>
          </a:p>
          <a:p>
            <a:pPr indent="-298450" lvl="1" marL="914400" rtl="0" algn="l">
              <a:spcBef>
                <a:spcPts val="0"/>
              </a:spcBef>
              <a:spcAft>
                <a:spcPts val="0"/>
              </a:spcAft>
              <a:buSzPts val="1100"/>
              <a:buChar char="○"/>
            </a:pPr>
            <a:r>
              <a:rPr lang="en"/>
              <a:t>Sunlight, wind speed and direction, temperature, and pressure condition</a:t>
            </a:r>
            <a:endParaRPr/>
          </a:p>
          <a:p>
            <a:pPr indent="0" lvl="0" marL="457200" rtl="0" algn="l">
              <a:spcBef>
                <a:spcPts val="1600"/>
              </a:spcBef>
              <a:spcAft>
                <a:spcPts val="1600"/>
              </a:spcAft>
              <a:buNone/>
            </a:pPr>
            <a:r>
              <a:t/>
            </a:r>
            <a:endParaRPr/>
          </a:p>
        </p:txBody>
      </p:sp>
      <p:pic>
        <p:nvPicPr>
          <p:cNvPr id="164" name="Google Shape;164;p17"/>
          <p:cNvPicPr preferRelativeResize="0"/>
          <p:nvPr/>
        </p:nvPicPr>
        <p:blipFill>
          <a:blip r:embed="rId3">
            <a:alphaModFix/>
          </a:blip>
          <a:stretch>
            <a:fillRect/>
          </a:stretch>
        </p:blipFill>
        <p:spPr>
          <a:xfrm>
            <a:off x="2053525" y="2648050"/>
            <a:ext cx="2166575" cy="2091600"/>
          </a:xfrm>
          <a:prstGeom prst="rect">
            <a:avLst/>
          </a:prstGeom>
          <a:noFill/>
          <a:ln>
            <a:noFill/>
          </a:ln>
        </p:spPr>
      </p:pic>
      <p:sp>
        <p:nvSpPr>
          <p:cNvPr id="165" name="Google Shape;165;p17"/>
          <p:cNvSpPr txBox="1"/>
          <p:nvPr/>
        </p:nvSpPr>
        <p:spPr>
          <a:xfrm>
            <a:off x="4851050" y="4639975"/>
            <a:ext cx="2235000" cy="3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Lato"/>
                <a:ea typeface="Lato"/>
                <a:cs typeface="Lato"/>
                <a:sym typeface="Lato"/>
                <a:hlinkClick r:id="rId4"/>
              </a:rPr>
              <a:t>Picture provided by LA times, Taken Sep 10, 2020</a:t>
            </a:r>
            <a:endParaRPr sz="800">
              <a:solidFill>
                <a:srgbClr val="FFFFFF"/>
              </a:solidFill>
              <a:latin typeface="Lato"/>
              <a:ea typeface="Lato"/>
              <a:cs typeface="Lato"/>
              <a:sym typeface="Lato"/>
            </a:endParaRPr>
          </a:p>
        </p:txBody>
      </p:sp>
      <p:pic>
        <p:nvPicPr>
          <p:cNvPr id="166" name="Google Shape;166;p17"/>
          <p:cNvPicPr preferRelativeResize="0"/>
          <p:nvPr/>
        </p:nvPicPr>
        <p:blipFill>
          <a:blip r:embed="rId5">
            <a:alphaModFix/>
          </a:blip>
          <a:stretch>
            <a:fillRect/>
          </a:stretch>
        </p:blipFill>
        <p:spPr>
          <a:xfrm>
            <a:off x="4674475" y="2648049"/>
            <a:ext cx="2731224" cy="203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Significance (Cont)</a:t>
            </a:r>
            <a:endParaRPr/>
          </a:p>
        </p:txBody>
      </p:sp>
      <p:sp>
        <p:nvSpPr>
          <p:cNvPr id="172" name="Google Shape;172;p18"/>
          <p:cNvSpPr txBox="1"/>
          <p:nvPr>
            <p:ph idx="1" type="body"/>
          </p:nvPr>
        </p:nvSpPr>
        <p:spPr>
          <a:xfrm>
            <a:off x="1392425" y="100660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Asthma Statistics in LA County</a:t>
            </a:r>
            <a:endParaRPr/>
          </a:p>
          <a:p>
            <a:pPr indent="-311150" lvl="0" marL="457200" rtl="0" algn="l">
              <a:spcBef>
                <a:spcPts val="1600"/>
              </a:spcBef>
              <a:spcAft>
                <a:spcPts val="0"/>
              </a:spcAft>
              <a:buSzPts val="1300"/>
              <a:buChar char="●"/>
            </a:pPr>
            <a:r>
              <a:rPr lang="en"/>
              <a:t>1 in 11 children (9% of population) have asthma</a:t>
            </a:r>
            <a:endParaRPr/>
          </a:p>
          <a:p>
            <a:pPr indent="-298450" lvl="1" marL="914400" rtl="0" algn="l">
              <a:spcBef>
                <a:spcPts val="0"/>
              </a:spcBef>
              <a:spcAft>
                <a:spcPts val="0"/>
              </a:spcAft>
              <a:buSzPts val="1100"/>
              <a:buChar char="○"/>
            </a:pPr>
            <a:r>
              <a:rPr lang="en"/>
              <a:t>Asthma rates have gone up in last decade</a:t>
            </a:r>
            <a:endParaRPr/>
          </a:p>
          <a:p>
            <a:pPr indent="-298450" lvl="1" marL="914400" rtl="0" algn="l">
              <a:spcBef>
                <a:spcPts val="0"/>
              </a:spcBef>
              <a:spcAft>
                <a:spcPts val="0"/>
              </a:spcAft>
              <a:buSzPts val="1100"/>
              <a:buChar char="○"/>
            </a:pPr>
            <a:r>
              <a:rPr lang="en"/>
              <a:t>Black children(25%), Hispanic children(8%), non-Hispanic White children(7%), Asian/Pacific Islander(4%)</a:t>
            </a:r>
            <a:endParaRPr/>
          </a:p>
          <a:p>
            <a:pPr indent="-311150" lvl="0" marL="457200" rtl="0" algn="l">
              <a:spcBef>
                <a:spcPts val="0"/>
              </a:spcBef>
              <a:spcAft>
                <a:spcPts val="0"/>
              </a:spcAft>
              <a:buSzPts val="1300"/>
              <a:buChar char="●"/>
            </a:pPr>
            <a:r>
              <a:rPr lang="en"/>
              <a:t>1 in 14 adults (6% of population) have asthma</a:t>
            </a:r>
            <a:endParaRPr/>
          </a:p>
          <a:p>
            <a:pPr indent="-298450" lvl="1" marL="914400" rtl="0" algn="l">
              <a:spcBef>
                <a:spcPts val="0"/>
              </a:spcBef>
              <a:spcAft>
                <a:spcPts val="0"/>
              </a:spcAft>
              <a:buSzPts val="1100"/>
              <a:buChar char="○"/>
            </a:pPr>
            <a:r>
              <a:rPr lang="en"/>
              <a:t>non-Hispanic Blacks(10%), non-Hispanic Whites(8%), Hispanics and Asian/Pacific Islander(5%)</a:t>
            </a:r>
            <a:endParaRPr/>
          </a:p>
          <a:p>
            <a:pPr indent="0" lvl="0" marL="0" rtl="0" algn="l">
              <a:spcBef>
                <a:spcPts val="1600"/>
              </a:spcBef>
              <a:spcAft>
                <a:spcPts val="0"/>
              </a:spcAft>
              <a:buNone/>
            </a:pPr>
            <a:r>
              <a:rPr lang="en"/>
              <a:t>Cardiovascular Disease Statistics in LA County</a:t>
            </a:r>
            <a:endParaRPr/>
          </a:p>
          <a:p>
            <a:pPr indent="-311150" lvl="0" marL="457200" rtl="0" algn="l">
              <a:spcBef>
                <a:spcPts val="1600"/>
              </a:spcBef>
              <a:spcAft>
                <a:spcPts val="0"/>
              </a:spcAft>
              <a:buSzPts val="1300"/>
              <a:buChar char="●"/>
            </a:pPr>
            <a:r>
              <a:rPr lang="en"/>
              <a:t>Per 100,000 population, heart disease accounts for around 150 deaths</a:t>
            </a: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Goals and Purpose of Our Project</a:t>
            </a:r>
            <a:endParaRPr/>
          </a:p>
        </p:txBody>
      </p:sp>
      <p:sp>
        <p:nvSpPr>
          <p:cNvPr id="178" name="Google Shape;178;p19"/>
          <p:cNvSpPr txBox="1"/>
          <p:nvPr>
            <p:ph idx="1" type="body"/>
          </p:nvPr>
        </p:nvSpPr>
        <p:spPr>
          <a:xfrm>
            <a:off x="449300" y="1567550"/>
            <a:ext cx="4251300" cy="3576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Goals:</a:t>
            </a:r>
            <a:endParaRPr/>
          </a:p>
          <a:p>
            <a:pPr indent="-298450" lvl="1" marL="914400" rtl="0" algn="l">
              <a:spcBef>
                <a:spcPts val="0"/>
              </a:spcBef>
              <a:spcAft>
                <a:spcPts val="0"/>
              </a:spcAft>
              <a:buSzPts val="1100"/>
              <a:buChar char="○"/>
            </a:pPr>
            <a:r>
              <a:rPr lang="en"/>
              <a:t>Develop a data driven platform and web application as a dashboard to address the issues of air pollution </a:t>
            </a:r>
            <a:endParaRPr/>
          </a:p>
          <a:p>
            <a:pPr indent="-298450" lvl="1" marL="914400" rtl="0" algn="l">
              <a:spcBef>
                <a:spcPts val="0"/>
              </a:spcBef>
              <a:spcAft>
                <a:spcPts val="0"/>
              </a:spcAft>
              <a:buSzPts val="1100"/>
              <a:buChar char="○"/>
            </a:pPr>
            <a:r>
              <a:rPr lang="en"/>
              <a:t>Develop an app that has user personalized features along with a forecast of the air pollution in their area for the next few days</a:t>
            </a:r>
            <a:endParaRPr/>
          </a:p>
          <a:p>
            <a:pPr indent="-311150" lvl="0" marL="457200" rtl="0" algn="l">
              <a:spcBef>
                <a:spcPts val="0"/>
              </a:spcBef>
              <a:spcAft>
                <a:spcPts val="0"/>
              </a:spcAft>
              <a:buSzPts val="1300"/>
              <a:buChar char="●"/>
            </a:pPr>
            <a:r>
              <a:rPr lang="en"/>
              <a:t>Purpose:</a:t>
            </a:r>
            <a:endParaRPr/>
          </a:p>
          <a:p>
            <a:pPr indent="-298450" lvl="1" marL="914400" rtl="0" algn="l">
              <a:spcBef>
                <a:spcPts val="0"/>
              </a:spcBef>
              <a:spcAft>
                <a:spcPts val="0"/>
              </a:spcAft>
              <a:buSzPts val="1100"/>
              <a:buChar char="○"/>
            </a:pPr>
            <a:r>
              <a:rPr lang="en"/>
              <a:t>Give users general information surrounding air pollution and its effects</a:t>
            </a:r>
            <a:endParaRPr/>
          </a:p>
          <a:p>
            <a:pPr indent="-298450" lvl="1" marL="914400" rtl="0" algn="l">
              <a:spcBef>
                <a:spcPts val="0"/>
              </a:spcBef>
              <a:spcAft>
                <a:spcPts val="0"/>
              </a:spcAft>
              <a:buSzPts val="1100"/>
              <a:buChar char="○"/>
            </a:pPr>
            <a:r>
              <a:rPr lang="en"/>
              <a:t>Allow users with conditions such as asthma to plan accordingly based on the forecast</a:t>
            </a:r>
            <a:endParaRPr/>
          </a:p>
        </p:txBody>
      </p:sp>
      <p:pic>
        <p:nvPicPr>
          <p:cNvPr id="179" name="Google Shape;179;p19"/>
          <p:cNvPicPr preferRelativeResize="0"/>
          <p:nvPr/>
        </p:nvPicPr>
        <p:blipFill>
          <a:blip r:embed="rId3">
            <a:alphaModFix/>
          </a:blip>
          <a:stretch>
            <a:fillRect/>
          </a:stretch>
        </p:blipFill>
        <p:spPr>
          <a:xfrm>
            <a:off x="4754550" y="1567550"/>
            <a:ext cx="4389451" cy="2469082"/>
          </a:xfrm>
          <a:prstGeom prst="rect">
            <a:avLst/>
          </a:prstGeom>
          <a:noFill/>
          <a:ln>
            <a:noFill/>
          </a:ln>
        </p:spPr>
      </p:pic>
      <p:sp>
        <p:nvSpPr>
          <p:cNvPr id="180" name="Google Shape;180;p19"/>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Technologies Used</a:t>
            </a:r>
            <a:endParaRPr/>
          </a:p>
        </p:txBody>
      </p:sp>
      <p:pic>
        <p:nvPicPr>
          <p:cNvPr id="186" name="Google Shape;186;p20"/>
          <p:cNvPicPr preferRelativeResize="0"/>
          <p:nvPr/>
        </p:nvPicPr>
        <p:blipFill>
          <a:blip r:embed="rId3">
            <a:alphaModFix/>
          </a:blip>
          <a:stretch>
            <a:fillRect/>
          </a:stretch>
        </p:blipFill>
        <p:spPr>
          <a:xfrm>
            <a:off x="80375" y="1404925"/>
            <a:ext cx="1217124" cy="1217124"/>
          </a:xfrm>
          <a:prstGeom prst="rect">
            <a:avLst/>
          </a:prstGeom>
          <a:noFill/>
          <a:ln>
            <a:noFill/>
          </a:ln>
        </p:spPr>
      </p:pic>
      <p:pic>
        <p:nvPicPr>
          <p:cNvPr id="187" name="Google Shape;187;p20"/>
          <p:cNvPicPr preferRelativeResize="0"/>
          <p:nvPr/>
        </p:nvPicPr>
        <p:blipFill>
          <a:blip r:embed="rId4">
            <a:alphaModFix/>
          </a:blip>
          <a:stretch>
            <a:fillRect/>
          </a:stretch>
        </p:blipFill>
        <p:spPr>
          <a:xfrm>
            <a:off x="2133925" y="1385288"/>
            <a:ext cx="1217124" cy="1256394"/>
          </a:xfrm>
          <a:prstGeom prst="rect">
            <a:avLst/>
          </a:prstGeom>
          <a:noFill/>
          <a:ln>
            <a:noFill/>
          </a:ln>
        </p:spPr>
      </p:pic>
      <p:pic>
        <p:nvPicPr>
          <p:cNvPr id="188" name="Google Shape;188;p20"/>
          <p:cNvPicPr preferRelativeResize="0"/>
          <p:nvPr/>
        </p:nvPicPr>
        <p:blipFill>
          <a:blip r:embed="rId5">
            <a:alphaModFix/>
          </a:blip>
          <a:stretch>
            <a:fillRect/>
          </a:stretch>
        </p:blipFill>
        <p:spPr>
          <a:xfrm>
            <a:off x="4713370" y="3117130"/>
            <a:ext cx="1845075" cy="1845050"/>
          </a:xfrm>
          <a:prstGeom prst="rect">
            <a:avLst/>
          </a:prstGeom>
          <a:noFill/>
          <a:ln>
            <a:noFill/>
          </a:ln>
        </p:spPr>
      </p:pic>
      <p:pic>
        <p:nvPicPr>
          <p:cNvPr id="189" name="Google Shape;189;p20"/>
          <p:cNvPicPr preferRelativeResize="0"/>
          <p:nvPr/>
        </p:nvPicPr>
        <p:blipFill>
          <a:blip r:embed="rId6">
            <a:alphaModFix/>
          </a:blip>
          <a:stretch>
            <a:fillRect/>
          </a:stretch>
        </p:blipFill>
        <p:spPr>
          <a:xfrm>
            <a:off x="3811925" y="1385301"/>
            <a:ext cx="3773026" cy="1544076"/>
          </a:xfrm>
          <a:prstGeom prst="rect">
            <a:avLst/>
          </a:prstGeom>
          <a:noFill/>
          <a:ln>
            <a:noFill/>
          </a:ln>
        </p:spPr>
      </p:pic>
      <p:pic>
        <p:nvPicPr>
          <p:cNvPr id="190" name="Google Shape;190;p20"/>
          <p:cNvPicPr preferRelativeResize="0"/>
          <p:nvPr/>
        </p:nvPicPr>
        <p:blipFill>
          <a:blip r:embed="rId7">
            <a:alphaModFix/>
          </a:blip>
          <a:stretch>
            <a:fillRect/>
          </a:stretch>
        </p:blipFill>
        <p:spPr>
          <a:xfrm>
            <a:off x="924900" y="3362917"/>
            <a:ext cx="1550401" cy="1353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State of Dashboard</a:t>
            </a:r>
            <a:endParaRPr/>
          </a:p>
        </p:txBody>
      </p:sp>
      <p:sp>
        <p:nvSpPr>
          <p:cNvPr id="196" name="Google Shape;196;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Contains 3 tabs each corresponding to a different map</a:t>
            </a:r>
            <a:endParaRPr sz="1800"/>
          </a:p>
          <a:p>
            <a:pPr indent="-342900" lvl="0" marL="457200" rtl="0" algn="l">
              <a:spcBef>
                <a:spcPts val="0"/>
              </a:spcBef>
              <a:spcAft>
                <a:spcPts val="0"/>
              </a:spcAft>
              <a:buSzPts val="1800"/>
              <a:buChar char="●"/>
            </a:pPr>
            <a:r>
              <a:rPr lang="en" sz="1800"/>
              <a:t>User features:</a:t>
            </a:r>
            <a:endParaRPr sz="1800"/>
          </a:p>
          <a:p>
            <a:pPr indent="-342900" lvl="1" marL="914400" rtl="0" algn="l">
              <a:spcBef>
                <a:spcPts val="0"/>
              </a:spcBef>
              <a:spcAft>
                <a:spcPts val="0"/>
              </a:spcAft>
              <a:buSzPts val="1800"/>
              <a:buChar char="○"/>
            </a:pPr>
            <a:r>
              <a:rPr lang="en" sz="1800"/>
              <a:t>Legend</a:t>
            </a:r>
            <a:endParaRPr sz="1800"/>
          </a:p>
          <a:p>
            <a:pPr indent="-342900" lvl="1" marL="914400" rtl="0" algn="l">
              <a:spcBef>
                <a:spcPts val="0"/>
              </a:spcBef>
              <a:spcAft>
                <a:spcPts val="0"/>
              </a:spcAft>
              <a:buSzPts val="1800"/>
              <a:buChar char="○"/>
            </a:pPr>
            <a:r>
              <a:rPr lang="en" sz="1800"/>
              <a:t>Able to toggle on/off datasets</a:t>
            </a:r>
            <a:endParaRPr sz="1800"/>
          </a:p>
          <a:p>
            <a:pPr indent="-342900" lvl="1" marL="914400" rtl="0" algn="l">
              <a:spcBef>
                <a:spcPts val="0"/>
              </a:spcBef>
              <a:spcAft>
                <a:spcPts val="0"/>
              </a:spcAft>
              <a:buSzPts val="1800"/>
              <a:buChar char="○"/>
            </a:pPr>
            <a:r>
              <a:rPr lang="en" sz="1800"/>
              <a:t>Able to add additional datasets</a:t>
            </a:r>
            <a:endParaRPr sz="1800"/>
          </a:p>
          <a:p>
            <a:pPr indent="0" lvl="0" marL="457200" rtl="0" algn="l">
              <a:spcBef>
                <a:spcPts val="1600"/>
              </a:spcBef>
              <a:spcAft>
                <a:spcPts val="1600"/>
              </a:spcAft>
              <a:buNone/>
            </a:pPr>
            <a:br>
              <a:rPr lang="en"/>
            </a:br>
            <a:r>
              <a:rPr lang="en"/>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